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71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74" r:id="rId13"/>
    <p:sldId id="275" r:id="rId14"/>
    <p:sldId id="276" r:id="rId15"/>
    <p:sldId id="277" r:id="rId16"/>
    <p:sldId id="272" r:id="rId17"/>
    <p:sldId id="284" r:id="rId18"/>
    <p:sldId id="279" r:id="rId19"/>
    <p:sldId id="280" r:id="rId20"/>
    <p:sldId id="281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3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sjmath@126.com" TargetMode="External"/><Relationship Id="rId2" Type="http://schemas.openxmlformats.org/officeDocument/2006/relationships/hyperlink" Target="mailto:wangmmbj@163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pp:ds:coordinat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app:ds:syste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6728792" cy="175260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MINGMING WANG</a:t>
            </a:r>
          </a:p>
          <a:p>
            <a:r>
              <a:rPr lang="en-US" altLang="zh-CN" dirty="0" smtClean="0"/>
              <a:t>Beijing Normal University </a:t>
            </a:r>
          </a:p>
          <a:p>
            <a:r>
              <a:rPr lang="en-US" altLang="zh-CN" dirty="0" smtClean="0">
                <a:hlinkClick r:id="rId2"/>
              </a:rPr>
              <a:t>wangmmbj@163.com</a:t>
            </a:r>
            <a:endParaRPr lang="en-US" altLang="zh-CN" dirty="0" smtClean="0"/>
          </a:p>
          <a:p>
            <a:r>
              <a:rPr lang="en-US" altLang="zh-CN" dirty="0" smtClean="0">
                <a:hlinkClick r:id="rId3"/>
              </a:rPr>
              <a:t>xsjmath@126.com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700809"/>
            <a:ext cx="7918648" cy="189964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Glance to Textbook of China</a:t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en-US" altLang="zh-CN" dirty="0" smtClean="0"/>
              <a:t>Offer Supplementary Accesses to Broaden Students’ View in Math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73" y="3068960"/>
            <a:ext cx="888306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355976" y="5301208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parallel lines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en-US" altLang="zh-CN" dirty="0" smtClean="0"/>
              <a:t>Focus on Knowledge Understanding, Skill Exercises and Experience Accumulation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48264" y="5733256"/>
            <a:ext cx="1478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parallelogram</a:t>
            </a:r>
            <a:endParaRPr lang="en-US" altLang="zh-CN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47829"/>
            <a:ext cx="4176464" cy="41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Calculating</a:t>
            </a:r>
            <a:r>
              <a:rPr lang="en-US" altLang="zh-CN" dirty="0" smtClean="0"/>
              <a:t>_ </a:t>
            </a:r>
            <a:r>
              <a:rPr lang="en-US" altLang="zh-CN" dirty="0" smtClean="0"/>
              <a:t>Principles of Algorithm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254" y="1336617"/>
            <a:ext cx="6828486" cy="461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Calculating</a:t>
            </a:r>
            <a:r>
              <a:rPr lang="en-US" altLang="zh-CN" dirty="0" smtClean="0"/>
              <a:t> _ Principles of Algorithm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89532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Calculating-Requirements such as: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3960440" cy="489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Calculating-</a:t>
            </a:r>
            <a:r>
              <a:rPr lang="en-US" altLang="zh-CN" dirty="0" smtClean="0"/>
              <a:t> Vertical Calculation </a:t>
            </a:r>
            <a:r>
              <a:rPr lang="en-US" altLang="zh-CN" dirty="0" smtClean="0"/>
              <a:t>&amp; Multiplication Table</a:t>
            </a:r>
            <a:endParaRPr lang="zh-CN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96500"/>
            <a:ext cx="3528392" cy="54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2731368" cy="29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Number </a:t>
            </a:r>
            <a:r>
              <a:rPr lang="en-US" altLang="zh-CN" dirty="0" smtClean="0"/>
              <a:t>Sense- </a:t>
            </a:r>
            <a:r>
              <a:rPr lang="en-US" altLang="zh-CN" dirty="0" smtClean="0"/>
              <a:t>Expressions of Numbers and Quantities</a:t>
            </a:r>
            <a:endParaRPr lang="zh-CN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400600" cy="427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Number </a:t>
            </a:r>
            <a:r>
              <a:rPr lang="en-US" altLang="zh-CN" dirty="0" smtClean="0"/>
              <a:t>Sense-</a:t>
            </a:r>
            <a:r>
              <a:rPr lang="en-US" altLang="zh-CN" dirty="0" smtClean="0"/>
              <a:t> </a:t>
            </a:r>
            <a:r>
              <a:rPr lang="en-US" altLang="zh-CN" dirty="0" smtClean="0"/>
              <a:t>Comparison </a:t>
            </a:r>
            <a:r>
              <a:rPr lang="en-US" altLang="zh-CN" dirty="0" smtClean="0"/>
              <a:t>of Quantities</a:t>
            </a:r>
            <a:endParaRPr lang="zh-CN" alt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412776"/>
            <a:ext cx="5838271" cy="496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 Sense </a:t>
            </a:r>
            <a:r>
              <a:rPr lang="en-US" altLang="zh-CN" dirty="0" smtClean="0"/>
              <a:t>-Estimation</a:t>
            </a:r>
            <a:endParaRPr lang="zh-CN" alt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893015" cy="278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36653"/>
            <a:ext cx="4211960" cy="281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 Sense- Quantity Relations</a:t>
            </a:r>
            <a:endParaRPr lang="zh-CN" alt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80003"/>
            <a:ext cx="5400600" cy="53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 Information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One </a:t>
            </a:r>
            <a:r>
              <a:rPr lang="en-US" altLang="zh-CN" dirty="0" smtClean="0"/>
              <a:t>National </a:t>
            </a:r>
            <a:r>
              <a:rPr lang="en-US" altLang="zh-CN" dirty="0" smtClean="0"/>
              <a:t>Curriculum Standard</a:t>
            </a:r>
          </a:p>
          <a:p>
            <a:r>
              <a:rPr lang="en-US" altLang="zh-CN" dirty="0" smtClean="0"/>
              <a:t>6 Series of textbooks</a:t>
            </a:r>
          </a:p>
          <a:p>
            <a:pPr>
              <a:buNone/>
            </a:pPr>
            <a:r>
              <a:rPr lang="en-US" altLang="zh-CN" dirty="0" smtClean="0"/>
              <a:t>_</a:t>
            </a:r>
            <a:r>
              <a:rPr lang="en-US" altLang="zh-CN" dirty="0" smtClean="0"/>
              <a:t>BNUP(NCM)</a:t>
            </a:r>
          </a:p>
          <a:p>
            <a:pPr>
              <a:buNone/>
            </a:pPr>
            <a:r>
              <a:rPr lang="en-US" altLang="zh-CN" dirty="0" smtClean="0"/>
              <a:t>_REP</a:t>
            </a:r>
          </a:p>
          <a:p>
            <a:pPr>
              <a:buNone/>
            </a:pPr>
            <a:r>
              <a:rPr lang="en-US" altLang="zh-CN" dirty="0" smtClean="0"/>
              <a:t>_JSP</a:t>
            </a:r>
          </a:p>
          <a:p>
            <a:pPr>
              <a:buNone/>
            </a:pPr>
            <a:r>
              <a:rPr lang="en-US" altLang="zh-CN" dirty="0" smtClean="0"/>
              <a:t>_HBP</a:t>
            </a:r>
          </a:p>
          <a:p>
            <a:pPr>
              <a:buNone/>
            </a:pPr>
            <a:r>
              <a:rPr lang="en-US" altLang="zh-CN" dirty="0" smtClean="0"/>
              <a:t>_QDP</a:t>
            </a:r>
          </a:p>
          <a:p>
            <a:pPr>
              <a:buNone/>
            </a:pPr>
            <a:r>
              <a:rPr lang="en-US" altLang="zh-CN" dirty="0" smtClean="0"/>
              <a:t>-WNNUP</a:t>
            </a:r>
          </a:p>
          <a:p>
            <a:r>
              <a:rPr lang="en-US" altLang="zh-CN" dirty="0" smtClean="0"/>
              <a:t>Free for grades </a:t>
            </a:r>
            <a:r>
              <a:rPr lang="en-US" altLang="zh-CN" dirty="0" smtClean="0"/>
              <a:t>1-9, </a:t>
            </a:r>
            <a:r>
              <a:rPr lang="en-US" altLang="zh-CN" dirty="0" smtClean="0"/>
              <a:t>charge </a:t>
            </a:r>
            <a:r>
              <a:rPr lang="en-US" altLang="zh-CN" dirty="0" smtClean="0"/>
              <a:t>for grades </a:t>
            </a:r>
            <a:r>
              <a:rPr lang="en-US" altLang="zh-CN" dirty="0" smtClean="0"/>
              <a:t>10-12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Number Sense- Models and Operations</a:t>
            </a:r>
            <a:endParaRPr lang="zh-CN" alt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90421"/>
            <a:ext cx="3240360" cy="502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37548"/>
            <a:ext cx="3893715" cy="517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Compiling Team Members from Three Areas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6510100" cy="305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6638"/>
            <a:ext cx="4283968" cy="299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200800" cy="640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/>
              <a:t>Hope  Teachers to Pay Attention 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sz="3600" dirty="0" smtClean="0"/>
              <a:t>——”3 Understanding”</a:t>
            </a:r>
          </a:p>
          <a:p>
            <a:r>
              <a:rPr lang="en-US" altLang="zh-CN" sz="3600" dirty="0" smtClean="0"/>
              <a:t>How to understand the class</a:t>
            </a:r>
          </a:p>
          <a:p>
            <a:r>
              <a:rPr lang="en-US" altLang="zh-CN" sz="3600" dirty="0" smtClean="0"/>
              <a:t>How to u</a:t>
            </a:r>
            <a:r>
              <a:rPr lang="en-US" altLang="zh-CN" sz="3600" dirty="0" smtClean="0"/>
              <a:t>nderstand the text book</a:t>
            </a:r>
          </a:p>
          <a:p>
            <a:r>
              <a:rPr lang="en-US" altLang="zh-CN" sz="3600" dirty="0" smtClean="0"/>
              <a:t>How to u</a:t>
            </a:r>
            <a:r>
              <a:rPr lang="en-US" altLang="zh-CN" sz="3600" dirty="0" smtClean="0"/>
              <a:t>nderstand the children(hope more deeply research)</a:t>
            </a:r>
          </a:p>
          <a:p>
            <a:pPr>
              <a:buNone/>
            </a:pPr>
            <a:r>
              <a:rPr lang="en-US" altLang="zh-CN" sz="3600" dirty="0" smtClean="0"/>
              <a:t>_what has pupil</a:t>
            </a:r>
            <a:r>
              <a:rPr lang="en-US" altLang="zh-CN" sz="3600" dirty="0" smtClean="0"/>
              <a:t>s</a:t>
            </a:r>
            <a:r>
              <a:rPr lang="en-US" altLang="zh-CN" sz="3600" dirty="0" smtClean="0"/>
              <a:t> known before class?</a:t>
            </a:r>
          </a:p>
          <a:p>
            <a:pPr>
              <a:buNone/>
            </a:pPr>
            <a:r>
              <a:rPr lang="en-US" altLang="zh-CN" sz="3600" dirty="0" smtClean="0"/>
              <a:t>_how to understand the pupil’s reaction in the class(his thinking ways as a child , his troubles…)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36904" cy="388843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en-US" altLang="zh-C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HOPE MORE COMUNICATION </a:t>
            </a:r>
            <a:r>
              <a:rPr lang="en-US" altLang="zh-C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</a:p>
          <a:p>
            <a:pPr>
              <a:buNone/>
            </a:pPr>
            <a:endParaRPr lang="en-US" altLang="zh-CN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en-US" altLang="zh-C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THANK YOU !</a:t>
            </a:r>
          </a:p>
          <a:p>
            <a:pPr>
              <a:buNone/>
            </a:pPr>
            <a:endParaRPr lang="en-US" altLang="zh-CN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en-US" altLang="zh-C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WELCOME  TO CHINA !</a:t>
            </a:r>
            <a:endParaRPr lang="zh-CN" alt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New Century Mathematics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8136904" cy="3312368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 smtClean="0"/>
              <a:t>Edit by members of the </a:t>
            </a:r>
            <a:r>
              <a:rPr lang="en-US" altLang="zh-CN" sz="3200" dirty="0" smtClean="0"/>
              <a:t>National Curriculum </a:t>
            </a:r>
            <a:r>
              <a:rPr lang="en-US" altLang="zh-CN" sz="3200" dirty="0" smtClean="0"/>
              <a:t>Standard Group</a:t>
            </a:r>
          </a:p>
          <a:p>
            <a:pPr>
              <a:buNone/>
            </a:pPr>
            <a:endParaRPr lang="en-US" altLang="zh-CN" sz="3200" dirty="0" smtClean="0"/>
          </a:p>
          <a:p>
            <a:r>
              <a:rPr lang="en-US" altLang="zh-CN" sz="3200" dirty="0" smtClean="0"/>
              <a:t>A </a:t>
            </a:r>
            <a:r>
              <a:rPr lang="en-US" altLang="zh-CN" sz="3200" dirty="0" smtClean="0"/>
              <a:t>Textbook Series for Grade 1 to </a:t>
            </a:r>
            <a:r>
              <a:rPr lang="en-US" altLang="zh-CN" sz="3200" dirty="0" smtClean="0"/>
              <a:t>12</a:t>
            </a:r>
          </a:p>
          <a:p>
            <a:pPr>
              <a:buNone/>
            </a:pPr>
            <a:endParaRPr lang="en-US" altLang="zh-CN" sz="3200" dirty="0" smtClean="0"/>
          </a:p>
          <a:p>
            <a:r>
              <a:rPr lang="en-US" altLang="zh-CN" sz="3200" dirty="0" smtClean="0"/>
              <a:t>Publish by </a:t>
            </a:r>
            <a:r>
              <a:rPr lang="en-US" altLang="zh-CN" sz="3200" dirty="0" smtClean="0"/>
              <a:t>Beijing Normal University </a:t>
            </a:r>
            <a:r>
              <a:rPr lang="en-US" altLang="zh-CN" sz="3200" dirty="0" smtClean="0"/>
              <a:t>Publisher</a:t>
            </a:r>
            <a:endParaRPr lang="en-US" altLang="zh-CN" sz="3200" dirty="0" smtClean="0"/>
          </a:p>
          <a:p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Content Structure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Number and </a:t>
            </a:r>
            <a:r>
              <a:rPr lang="en-US" altLang="zh-CN" sz="4000" dirty="0" smtClean="0"/>
              <a:t>Algebra</a:t>
            </a:r>
          </a:p>
          <a:p>
            <a:r>
              <a:rPr lang="en-US" altLang="zh-CN" sz="4000" dirty="0" smtClean="0"/>
              <a:t>Space and </a:t>
            </a:r>
            <a:r>
              <a:rPr lang="en-US" altLang="zh-CN" sz="4000" dirty="0" smtClean="0"/>
              <a:t>Shape</a:t>
            </a:r>
          </a:p>
          <a:p>
            <a:r>
              <a:rPr lang="en-US" altLang="zh-CN" sz="4000" dirty="0" smtClean="0"/>
              <a:t>Statistics and </a:t>
            </a:r>
            <a:r>
              <a:rPr lang="en-US" altLang="zh-CN" sz="4000" dirty="0" smtClean="0"/>
              <a:t>Probability</a:t>
            </a:r>
          </a:p>
          <a:p>
            <a:r>
              <a:rPr lang="pt-BR" altLang="zh-CN" sz="4000" dirty="0" smtClean="0"/>
              <a:t>Quantum and Measure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b="1" dirty="0" smtClean="0"/>
              <a:t>Features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9552" y="980728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Abundant Backgrounds Based on Students’ Reality</a:t>
            </a:r>
            <a:endParaRPr lang="zh-CN" alt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17646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Features</a:t>
            </a:r>
            <a:endParaRPr lang="zh-CN" alt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21346"/>
            <a:ext cx="3453811" cy="473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3528" y="126876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Demonstrating the Essence of Math by Equipping Students With </a:t>
            </a:r>
            <a:r>
              <a:rPr lang="en-US" altLang="zh-CN" sz="2800" dirty="0" smtClean="0"/>
              <a:t>Mathematical Way </a:t>
            </a:r>
            <a:r>
              <a:rPr lang="en-US" altLang="zh-CN" sz="2800" dirty="0" smtClean="0"/>
              <a:t>of Thinking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CN" dirty="0" smtClean="0"/>
              <a:t>Ample Learning Resources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6465015" cy="40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1108720"/>
          </a:xfrm>
        </p:spPr>
        <p:txBody>
          <a:bodyPr/>
          <a:lstStyle/>
          <a:p>
            <a:r>
              <a:rPr lang="en-US" altLang="zh-CN" dirty="0" smtClean="0"/>
              <a:t>Highlighting the Connections Between Math and Other </a:t>
            </a:r>
            <a:r>
              <a:rPr lang="en-US" altLang="zh-CN" dirty="0" smtClean="0"/>
              <a:t>Subjects</a:t>
            </a:r>
          </a:p>
          <a:p>
            <a:endParaRPr lang="zh-CN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350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23528" y="6021288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hlinkClick r:id="rId3"/>
              </a:rPr>
              <a:t>Music&amp; coordinate</a:t>
            </a:r>
            <a:r>
              <a:rPr lang="en-US" altLang="zh-CN" dirty="0" smtClean="0"/>
              <a:t> </a:t>
            </a:r>
            <a:r>
              <a:rPr lang="en-US" altLang="zh-CN" dirty="0" smtClean="0">
                <a:hlinkClick r:id="rId4"/>
              </a:rPr>
              <a:t>system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91880" y="6093296"/>
            <a:ext cx="1539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transportation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948264" y="6237312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medicine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en-US" altLang="zh-CN" dirty="0" smtClean="0"/>
              <a:t>Diversified Approaches of Learning by Means of Inquiry and Cooperation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7584" y="4653136"/>
            <a:ext cx="8316416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prstClr val="black"/>
                </a:solidFill>
              </a:rPr>
              <a:t>Thinking     Listening      Talking       Doing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32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zh-CN" altLang="en-US" sz="32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3090863"/>
            <a:ext cx="8162925" cy="120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125</TotalTime>
  <Words>288</Words>
  <Application>Microsoft Office PowerPoint</Application>
  <PresentationFormat>全屏显示(4:3)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平衡</vt:lpstr>
      <vt:lpstr>A Glance to Textbook of China </vt:lpstr>
      <vt:lpstr>General Information</vt:lpstr>
      <vt:lpstr>The New Century Mathematics </vt:lpstr>
      <vt:lpstr>Content Structure</vt:lpstr>
      <vt:lpstr>Features</vt:lpstr>
      <vt:lpstr>Features</vt:lpstr>
      <vt:lpstr>Features</vt:lpstr>
      <vt:lpstr>Features</vt:lpstr>
      <vt:lpstr>Features</vt:lpstr>
      <vt:lpstr>Features</vt:lpstr>
      <vt:lpstr>Features</vt:lpstr>
      <vt:lpstr>Calculating_ Principles of Algorithm</vt:lpstr>
      <vt:lpstr>Calculating _ Principles of Algorithm</vt:lpstr>
      <vt:lpstr>Calculating-Requirements such as: </vt:lpstr>
      <vt:lpstr>Calculating- Vertical Calculation &amp; Multiplication Table</vt:lpstr>
      <vt:lpstr>Number Sense- Expressions of Numbers and Quantities</vt:lpstr>
      <vt:lpstr>Number Sense- Comparison of Quantities</vt:lpstr>
      <vt:lpstr>Number Sense -Estimation</vt:lpstr>
      <vt:lpstr>Number Sense- Quantity Relations</vt:lpstr>
      <vt:lpstr>Number Sense- Models and Operations</vt:lpstr>
      <vt:lpstr>Compiling Team Members from Three Areas</vt:lpstr>
      <vt:lpstr>幻灯片 22</vt:lpstr>
      <vt:lpstr>Hope  Teachers to Pay Attention on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important points in the textbook ——a glance from China </dc:title>
  <dc:creator>x201</dc:creator>
  <cp:lastModifiedBy>王明明</cp:lastModifiedBy>
  <cp:revision>35</cp:revision>
  <dcterms:created xsi:type="dcterms:W3CDTF">2011-02-17T12:26:01Z</dcterms:created>
  <dcterms:modified xsi:type="dcterms:W3CDTF">2011-02-17T14:42:18Z</dcterms:modified>
</cp:coreProperties>
</file>