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57" r:id="rId3"/>
    <p:sldId id="267" r:id="rId4"/>
    <p:sldId id="258" r:id="rId5"/>
    <p:sldId id="268" r:id="rId6"/>
    <p:sldId id="259" r:id="rId7"/>
    <p:sldId id="269" r:id="rId8"/>
    <p:sldId id="261" r:id="rId9"/>
    <p:sldId id="276" r:id="rId10"/>
    <p:sldId id="262" r:id="rId11"/>
    <p:sldId id="263" r:id="rId12"/>
    <p:sldId id="264" r:id="rId13"/>
    <p:sldId id="273" r:id="rId14"/>
    <p:sldId id="270" r:id="rId15"/>
    <p:sldId id="274" r:id="rId16"/>
    <p:sldId id="275" r:id="rId17"/>
    <p:sldId id="265" r:id="rId18"/>
    <p:sldId id="271" r:id="rId19"/>
    <p:sldId id="272"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varScale="1">
        <p:scale>
          <a:sx n="108" d="100"/>
          <a:sy n="108" d="100"/>
        </p:scale>
        <p:origin x="1062" y="8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s-B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0C9519-3E3E-47B6-94F9-19B95AB587DD}" type="datetimeFigureOut">
              <a:rPr lang="ms-BN" smtClean="0"/>
              <a:t>14/02/2011</a:t>
            </a:fld>
            <a:endParaRPr lang="ms-B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s-B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B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s-B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98E7FF-5C9C-4797-8B25-C145FF92A34A}" type="slidenum">
              <a:rPr lang="ms-BN" smtClean="0"/>
              <a:t>‹#›</a:t>
            </a:fld>
            <a:endParaRPr lang="ms-BN"/>
          </a:p>
        </p:txBody>
      </p:sp>
    </p:spTree>
    <p:extLst>
      <p:ext uri="{BB962C8B-B14F-4D97-AF65-F5344CB8AC3E}">
        <p14:creationId xmlns:p14="http://schemas.microsoft.com/office/powerpoint/2010/main" val="369027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9A8917D-FE33-472F-8B74-59CE6CDBBCDD}" type="datetime1">
              <a:rPr lang="en-US" smtClean="0"/>
              <a:t>2/14/2011</a:t>
            </a:fld>
            <a:endParaRPr lang="en-MY"/>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MY"/>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8B5DC9F-3245-4C8C-995E-3D0C08E1670C}" type="slidenum">
              <a:rPr lang="en-MY" smtClean="0"/>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B0447ED-BF55-47A4-8843-650AAC29EE84}" type="datetime1">
              <a:rPr lang="en-US" smtClean="0"/>
              <a:t>2/14/2011</a:t>
            </a:fld>
            <a:endParaRPr lang="en-MY"/>
          </a:p>
        </p:txBody>
      </p:sp>
      <p:sp>
        <p:nvSpPr>
          <p:cNvPr id="5" name="Footer Placeholder 4"/>
          <p:cNvSpPr>
            <a:spLocks noGrp="1"/>
          </p:cNvSpPr>
          <p:nvPr>
            <p:ph type="ftr" sz="quarter" idx="11"/>
          </p:nvPr>
        </p:nvSpPr>
        <p:spPr/>
        <p:txBody>
          <a:bodyPr/>
          <a:lstStyle>
            <a:extLst/>
          </a:lstStyle>
          <a:p>
            <a:endParaRPr lang="en-MY"/>
          </a:p>
        </p:txBody>
      </p:sp>
      <p:sp>
        <p:nvSpPr>
          <p:cNvPr id="6" name="Slide Number Placeholder 5"/>
          <p:cNvSpPr>
            <a:spLocks noGrp="1"/>
          </p:cNvSpPr>
          <p:nvPr>
            <p:ph type="sldNum" sz="quarter" idx="12"/>
          </p:nvPr>
        </p:nvSpPr>
        <p:spPr/>
        <p:txBody>
          <a:bodyPr/>
          <a:lstStyle>
            <a:extLst/>
          </a:lstStyle>
          <a:p>
            <a:fld id="{28B5DC9F-3245-4C8C-995E-3D0C08E1670C}" type="slidenum">
              <a:rPr lang="en-MY" smtClean="0"/>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BD994F-E0EF-48DE-8589-B9B9B04368F2}" type="datetime1">
              <a:rPr lang="en-US" smtClean="0"/>
              <a:t>2/14/2011</a:t>
            </a:fld>
            <a:endParaRPr lang="en-MY"/>
          </a:p>
        </p:txBody>
      </p:sp>
      <p:sp>
        <p:nvSpPr>
          <p:cNvPr id="5" name="Footer Placeholder 4"/>
          <p:cNvSpPr>
            <a:spLocks noGrp="1"/>
          </p:cNvSpPr>
          <p:nvPr>
            <p:ph type="ftr" sz="quarter" idx="11"/>
          </p:nvPr>
        </p:nvSpPr>
        <p:spPr/>
        <p:txBody>
          <a:bodyPr/>
          <a:lstStyle>
            <a:extLst/>
          </a:lstStyle>
          <a:p>
            <a:endParaRPr lang="en-MY"/>
          </a:p>
        </p:txBody>
      </p:sp>
      <p:sp>
        <p:nvSpPr>
          <p:cNvPr id="6" name="Slide Number Placeholder 5"/>
          <p:cNvSpPr>
            <a:spLocks noGrp="1"/>
          </p:cNvSpPr>
          <p:nvPr>
            <p:ph type="sldNum" sz="quarter" idx="12"/>
          </p:nvPr>
        </p:nvSpPr>
        <p:spPr/>
        <p:txBody>
          <a:bodyPr/>
          <a:lstStyle>
            <a:extLst/>
          </a:lstStyle>
          <a:p>
            <a:fld id="{28B5DC9F-3245-4C8C-995E-3D0C08E1670C}" type="slidenum">
              <a:rPr lang="en-MY" smtClean="0"/>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9B4EFA-1714-4EA8-8AA1-2D0F902C5CE5}" type="datetime1">
              <a:rPr lang="en-US" smtClean="0"/>
              <a:t>2/14/2011</a:t>
            </a:fld>
            <a:endParaRPr lang="en-MY"/>
          </a:p>
        </p:txBody>
      </p:sp>
      <p:sp>
        <p:nvSpPr>
          <p:cNvPr id="5" name="Footer Placeholder 4"/>
          <p:cNvSpPr>
            <a:spLocks noGrp="1"/>
          </p:cNvSpPr>
          <p:nvPr>
            <p:ph type="ftr" sz="quarter" idx="11"/>
          </p:nvPr>
        </p:nvSpPr>
        <p:spPr/>
        <p:txBody>
          <a:bodyPr/>
          <a:lstStyle>
            <a:extLst/>
          </a:lstStyle>
          <a:p>
            <a:endParaRPr lang="en-MY"/>
          </a:p>
        </p:txBody>
      </p:sp>
      <p:sp>
        <p:nvSpPr>
          <p:cNvPr id="6" name="Slide Number Placeholder 5"/>
          <p:cNvSpPr>
            <a:spLocks noGrp="1"/>
          </p:cNvSpPr>
          <p:nvPr>
            <p:ph type="sldNum" sz="quarter" idx="12"/>
          </p:nvPr>
        </p:nvSpPr>
        <p:spPr/>
        <p:txBody>
          <a:bodyPr/>
          <a:lstStyle>
            <a:extLst/>
          </a:lstStyle>
          <a:p>
            <a:fld id="{28B5DC9F-3245-4C8C-995E-3D0C08E1670C}" type="slidenum">
              <a:rPr lang="en-MY" smtClean="0"/>
              <a:t>‹#›</a:t>
            </a:fld>
            <a:endParaRPr lang="en-MY"/>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023A50C-62A5-4A28-8C2F-48F8D44AFAF0}" type="datetime1">
              <a:rPr lang="en-US" smtClean="0"/>
              <a:t>2/14/2011</a:t>
            </a:fld>
            <a:endParaRPr lang="en-MY"/>
          </a:p>
        </p:txBody>
      </p:sp>
      <p:sp>
        <p:nvSpPr>
          <p:cNvPr id="5" name="Footer Placeholder 4"/>
          <p:cNvSpPr>
            <a:spLocks noGrp="1"/>
          </p:cNvSpPr>
          <p:nvPr>
            <p:ph type="ftr" sz="quarter" idx="11"/>
          </p:nvPr>
        </p:nvSpPr>
        <p:spPr/>
        <p:txBody>
          <a:bodyPr/>
          <a:lstStyle>
            <a:extLst/>
          </a:lstStyle>
          <a:p>
            <a:endParaRPr lang="en-MY"/>
          </a:p>
        </p:txBody>
      </p:sp>
      <p:sp>
        <p:nvSpPr>
          <p:cNvPr id="6" name="Slide Number Placeholder 5"/>
          <p:cNvSpPr>
            <a:spLocks noGrp="1"/>
          </p:cNvSpPr>
          <p:nvPr>
            <p:ph type="sldNum" sz="quarter" idx="12"/>
          </p:nvPr>
        </p:nvSpPr>
        <p:spPr/>
        <p:txBody>
          <a:bodyPr/>
          <a:lstStyle>
            <a:extLst/>
          </a:lstStyle>
          <a:p>
            <a:fld id="{28B5DC9F-3245-4C8C-995E-3D0C08E1670C}" type="slidenum">
              <a:rPr lang="en-MY" smtClean="0"/>
              <a:t>‹#›</a:t>
            </a:fld>
            <a:endParaRPr lang="en-MY"/>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044CEE5-CA67-4361-91C5-CA89D2661A4B}" type="datetime1">
              <a:rPr lang="en-US" smtClean="0"/>
              <a:t>2/14/2011</a:t>
            </a:fld>
            <a:endParaRPr lang="en-MY"/>
          </a:p>
        </p:txBody>
      </p:sp>
      <p:sp>
        <p:nvSpPr>
          <p:cNvPr id="6" name="Footer Placeholder 5"/>
          <p:cNvSpPr>
            <a:spLocks noGrp="1"/>
          </p:cNvSpPr>
          <p:nvPr>
            <p:ph type="ftr" sz="quarter" idx="11"/>
          </p:nvPr>
        </p:nvSpPr>
        <p:spPr/>
        <p:txBody>
          <a:bodyPr/>
          <a:lstStyle>
            <a:extLst/>
          </a:lstStyle>
          <a:p>
            <a:endParaRPr lang="en-MY"/>
          </a:p>
        </p:txBody>
      </p:sp>
      <p:sp>
        <p:nvSpPr>
          <p:cNvPr id="7" name="Slide Number Placeholder 6"/>
          <p:cNvSpPr>
            <a:spLocks noGrp="1"/>
          </p:cNvSpPr>
          <p:nvPr>
            <p:ph type="sldNum" sz="quarter" idx="12"/>
          </p:nvPr>
        </p:nvSpPr>
        <p:spPr/>
        <p:txBody>
          <a:bodyPr/>
          <a:lstStyle>
            <a:extLst/>
          </a:lstStyle>
          <a:p>
            <a:fld id="{28B5DC9F-3245-4C8C-995E-3D0C08E1670C}" type="slidenum">
              <a:rPr lang="en-MY" smtClean="0"/>
              <a:t>‹#›</a:t>
            </a:fld>
            <a:endParaRPr lang="en-MY"/>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E15088-0C92-4A88-A5E6-DEDB6A301FD5}" type="datetime1">
              <a:rPr lang="en-US" smtClean="0"/>
              <a:t>2/14/2011</a:t>
            </a:fld>
            <a:endParaRPr lang="en-MY"/>
          </a:p>
        </p:txBody>
      </p:sp>
      <p:sp>
        <p:nvSpPr>
          <p:cNvPr id="8" name="Footer Placeholder 7"/>
          <p:cNvSpPr>
            <a:spLocks noGrp="1"/>
          </p:cNvSpPr>
          <p:nvPr>
            <p:ph type="ftr" sz="quarter" idx="11"/>
          </p:nvPr>
        </p:nvSpPr>
        <p:spPr/>
        <p:txBody>
          <a:bodyPr/>
          <a:lstStyle>
            <a:extLst/>
          </a:lstStyle>
          <a:p>
            <a:endParaRPr lang="en-MY"/>
          </a:p>
        </p:txBody>
      </p:sp>
      <p:sp>
        <p:nvSpPr>
          <p:cNvPr id="9" name="Slide Number Placeholder 8"/>
          <p:cNvSpPr>
            <a:spLocks noGrp="1"/>
          </p:cNvSpPr>
          <p:nvPr>
            <p:ph type="sldNum" sz="quarter" idx="12"/>
          </p:nvPr>
        </p:nvSpPr>
        <p:spPr/>
        <p:txBody>
          <a:bodyPr/>
          <a:lstStyle>
            <a:extLst/>
          </a:lstStyle>
          <a:p>
            <a:fld id="{28B5DC9F-3245-4C8C-995E-3D0C08E1670C}" type="slidenum">
              <a:rPr lang="en-MY" smtClean="0"/>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D7F7CA7-09DA-4788-A688-899AB6EB4F87}" type="datetime1">
              <a:rPr lang="en-US" smtClean="0"/>
              <a:t>2/14/2011</a:t>
            </a:fld>
            <a:endParaRPr lang="en-MY"/>
          </a:p>
        </p:txBody>
      </p:sp>
      <p:sp>
        <p:nvSpPr>
          <p:cNvPr id="4" name="Footer Placeholder 3"/>
          <p:cNvSpPr>
            <a:spLocks noGrp="1"/>
          </p:cNvSpPr>
          <p:nvPr>
            <p:ph type="ftr" sz="quarter" idx="11"/>
          </p:nvPr>
        </p:nvSpPr>
        <p:spPr/>
        <p:txBody>
          <a:bodyPr/>
          <a:lstStyle>
            <a:extLst/>
          </a:lstStyle>
          <a:p>
            <a:endParaRPr lang="en-MY"/>
          </a:p>
        </p:txBody>
      </p:sp>
      <p:sp>
        <p:nvSpPr>
          <p:cNvPr id="5" name="Slide Number Placeholder 4"/>
          <p:cNvSpPr>
            <a:spLocks noGrp="1"/>
          </p:cNvSpPr>
          <p:nvPr>
            <p:ph type="sldNum" sz="quarter" idx="12"/>
          </p:nvPr>
        </p:nvSpPr>
        <p:spPr/>
        <p:txBody>
          <a:bodyPr/>
          <a:lstStyle>
            <a:extLst/>
          </a:lstStyle>
          <a:p>
            <a:fld id="{28B5DC9F-3245-4C8C-995E-3D0C08E1670C}" type="slidenum">
              <a:rPr lang="en-MY" smtClean="0"/>
              <a:t>‹#›</a:t>
            </a:fld>
            <a:endParaRPr lang="en-MY"/>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2640E68-8340-40FC-B1B8-7972FC07A3C3}" type="datetime1">
              <a:rPr lang="en-US" smtClean="0"/>
              <a:t>2/14/2011</a:t>
            </a:fld>
            <a:endParaRPr lang="en-MY"/>
          </a:p>
        </p:txBody>
      </p:sp>
      <p:sp>
        <p:nvSpPr>
          <p:cNvPr id="3" name="Footer Placeholder 2"/>
          <p:cNvSpPr>
            <a:spLocks noGrp="1"/>
          </p:cNvSpPr>
          <p:nvPr>
            <p:ph type="ftr" sz="quarter" idx="11"/>
          </p:nvPr>
        </p:nvSpPr>
        <p:spPr/>
        <p:txBody>
          <a:bodyPr/>
          <a:lstStyle>
            <a:extLst/>
          </a:lstStyle>
          <a:p>
            <a:endParaRPr lang="en-MY"/>
          </a:p>
        </p:txBody>
      </p:sp>
      <p:sp>
        <p:nvSpPr>
          <p:cNvPr id="4" name="Slide Number Placeholder 3"/>
          <p:cNvSpPr>
            <a:spLocks noGrp="1"/>
          </p:cNvSpPr>
          <p:nvPr>
            <p:ph type="sldNum" sz="quarter" idx="12"/>
          </p:nvPr>
        </p:nvSpPr>
        <p:spPr/>
        <p:txBody>
          <a:bodyPr/>
          <a:lstStyle>
            <a:extLst/>
          </a:lstStyle>
          <a:p>
            <a:fld id="{28B5DC9F-3245-4C8C-995E-3D0C08E1670C}" type="slidenum">
              <a:rPr lang="en-MY" smtClean="0"/>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6D62AAB-C3A6-4B1A-A012-EA4572FF8ACE}" type="datetime1">
              <a:rPr lang="en-US" smtClean="0"/>
              <a:t>2/14/2011</a:t>
            </a:fld>
            <a:endParaRPr lang="en-MY"/>
          </a:p>
        </p:txBody>
      </p:sp>
      <p:sp>
        <p:nvSpPr>
          <p:cNvPr id="6" name="Footer Placeholder 5"/>
          <p:cNvSpPr>
            <a:spLocks noGrp="1"/>
          </p:cNvSpPr>
          <p:nvPr>
            <p:ph type="ftr" sz="quarter" idx="11"/>
          </p:nvPr>
        </p:nvSpPr>
        <p:spPr/>
        <p:txBody>
          <a:bodyPr/>
          <a:lstStyle>
            <a:extLst/>
          </a:lstStyle>
          <a:p>
            <a:endParaRPr lang="en-MY"/>
          </a:p>
        </p:txBody>
      </p:sp>
      <p:sp>
        <p:nvSpPr>
          <p:cNvPr id="7" name="Slide Number Placeholder 6"/>
          <p:cNvSpPr>
            <a:spLocks noGrp="1"/>
          </p:cNvSpPr>
          <p:nvPr>
            <p:ph type="sldNum" sz="quarter" idx="12"/>
          </p:nvPr>
        </p:nvSpPr>
        <p:spPr/>
        <p:txBody>
          <a:bodyPr/>
          <a:lstStyle>
            <a:extLst/>
          </a:lstStyle>
          <a:p>
            <a:fld id="{28B5DC9F-3245-4C8C-995E-3D0C08E1670C}" type="slidenum">
              <a:rPr lang="en-MY" smtClean="0"/>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9D568F6-7D24-4F8B-AE8B-3A317F3896F9}" type="datetime1">
              <a:rPr lang="en-US" smtClean="0"/>
              <a:t>2/14/2011</a:t>
            </a:fld>
            <a:endParaRPr lang="en-MY"/>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MY"/>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8B5DC9F-3245-4C8C-995E-3D0C08E1670C}" type="slidenum">
              <a:rPr lang="en-MY" smtClean="0"/>
              <a:t>‹#›</a:t>
            </a:fld>
            <a:endParaRPr lang="en-MY"/>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8F6F449-A3C5-46EE-80A7-8BC6B830D0FA}" type="datetime1">
              <a:rPr lang="en-US" smtClean="0"/>
              <a:t>2/14/2011</a:t>
            </a:fld>
            <a:endParaRPr lang="en-MY"/>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MY"/>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8B5DC9F-3245-4C8C-995E-3D0C08E1670C}" type="slidenum">
              <a:rPr lang="en-MY" smtClean="0"/>
              <a:t>‹#›</a:t>
            </a:fld>
            <a:endParaRPr lang="en-MY"/>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776" y="1752601"/>
            <a:ext cx="8134672" cy="1829761"/>
          </a:xfrm>
        </p:spPr>
        <p:txBody>
          <a:bodyPr>
            <a:noAutofit/>
          </a:bodyPr>
          <a:lstStyle/>
          <a:p>
            <a:pPr algn="ctr"/>
            <a:r>
              <a:rPr lang="en-US" sz="3600" dirty="0" smtClean="0">
                <a:latin typeface="Bodoni MT Condensed" pitchFamily="18" charset="0"/>
              </a:rPr>
              <a:t>The Role of Text-books and ICT in designing and Implementing Effective Lessons: Examining Curriculum Recommendations and Teaches’ Practice</a:t>
            </a:r>
            <a:endParaRPr lang="en-MY" sz="3600" dirty="0">
              <a:latin typeface="Bodoni MT Condensed" pitchFamily="18" charset="0"/>
            </a:endParaRPr>
          </a:p>
        </p:txBody>
      </p:sp>
      <p:sp>
        <p:nvSpPr>
          <p:cNvPr id="3" name="Subtitle 2"/>
          <p:cNvSpPr>
            <a:spLocks noGrp="1"/>
          </p:cNvSpPr>
          <p:nvPr>
            <p:ph type="subTitle" idx="1"/>
          </p:nvPr>
        </p:nvSpPr>
        <p:spPr/>
        <p:txBody>
          <a:bodyPr>
            <a:normAutofit/>
          </a:bodyPr>
          <a:lstStyle/>
          <a:p>
            <a:pPr algn="ctr"/>
            <a:r>
              <a:rPr lang="en-US" sz="2400" dirty="0" err="1" smtClean="0">
                <a:solidFill>
                  <a:schemeClr val="accent1"/>
                </a:solidFill>
              </a:rPr>
              <a:t>Madihah</a:t>
            </a:r>
            <a:r>
              <a:rPr lang="en-US" sz="2400" dirty="0" smtClean="0">
                <a:solidFill>
                  <a:schemeClr val="accent1"/>
                </a:solidFill>
              </a:rPr>
              <a:t> Khalid</a:t>
            </a:r>
          </a:p>
          <a:p>
            <a:pPr algn="ctr"/>
            <a:r>
              <a:rPr lang="en-US" sz="2400" dirty="0" smtClean="0">
                <a:solidFill>
                  <a:schemeClr val="accent1"/>
                </a:solidFill>
              </a:rPr>
              <a:t>UBD</a:t>
            </a:r>
            <a:endParaRPr lang="en-MY" sz="2400" dirty="0">
              <a:solidFill>
                <a:schemeClr val="accent1"/>
              </a:solidFill>
            </a:endParaRPr>
          </a:p>
        </p:txBody>
      </p:sp>
      <p:sp>
        <p:nvSpPr>
          <p:cNvPr id="4" name="Slide Number Placeholder 3"/>
          <p:cNvSpPr>
            <a:spLocks noGrp="1"/>
          </p:cNvSpPr>
          <p:nvPr>
            <p:ph type="sldNum" sz="quarter" idx="12"/>
          </p:nvPr>
        </p:nvSpPr>
        <p:spPr/>
        <p:txBody>
          <a:bodyPr/>
          <a:lstStyle/>
          <a:p>
            <a:fld id="{28B5DC9F-3245-4C8C-995E-3D0C08E1670C}" type="slidenum">
              <a:rPr lang="en-MY" smtClean="0"/>
              <a:t>1</a:t>
            </a:fld>
            <a:endParaRPr lang="en-MY"/>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lstStyle/>
          <a:p>
            <a:r>
              <a:rPr lang="en-US" dirty="0"/>
              <a:t>Unlike teachers in Japan who has a very unique and purposeful way of using the blackboard, it is hard to categorize Brunei teachers’ use of blackboard in any particular way. </a:t>
            </a:r>
            <a:endParaRPr lang="en-US" dirty="0" smtClean="0"/>
          </a:p>
          <a:p>
            <a:r>
              <a:rPr lang="en-US" dirty="0" smtClean="0"/>
              <a:t>However</a:t>
            </a:r>
            <a:r>
              <a:rPr lang="en-US" dirty="0"/>
              <a:t>, with the exposure to Japanese lesson study and maybe because of the influence from it, our teachers are beginning to realize the importance of planning the blackboard use. </a:t>
            </a:r>
            <a:endParaRPr lang="en-US" dirty="0" smtClean="0"/>
          </a:p>
          <a:p>
            <a:endParaRPr lang="ms-BN" dirty="0"/>
          </a:p>
          <a:p>
            <a:endParaRPr lang="ms-BN" dirty="0"/>
          </a:p>
        </p:txBody>
      </p:sp>
      <p:sp>
        <p:nvSpPr>
          <p:cNvPr id="3" name="Title 2"/>
          <p:cNvSpPr>
            <a:spLocks noGrp="1"/>
          </p:cNvSpPr>
          <p:nvPr>
            <p:ph type="title"/>
          </p:nvPr>
        </p:nvSpPr>
        <p:spPr>
          <a:xfrm>
            <a:off x="251520" y="260648"/>
            <a:ext cx="8640960" cy="850106"/>
          </a:xfrm>
        </p:spPr>
        <p:txBody>
          <a:bodyPr>
            <a:normAutofit fontScale="90000"/>
          </a:bodyPr>
          <a:lstStyle/>
          <a:p>
            <a:r>
              <a:rPr lang="en-US" dirty="0" smtClean="0"/>
              <a:t>How Brunei Teachers Use Blackboard</a:t>
            </a:r>
            <a:endParaRPr lang="ms-BN" dirty="0"/>
          </a:p>
        </p:txBody>
      </p:sp>
      <p:sp>
        <p:nvSpPr>
          <p:cNvPr id="4" name="Slide Number Placeholder 3"/>
          <p:cNvSpPr>
            <a:spLocks noGrp="1"/>
          </p:cNvSpPr>
          <p:nvPr>
            <p:ph type="sldNum" sz="quarter" idx="12"/>
          </p:nvPr>
        </p:nvSpPr>
        <p:spPr/>
        <p:txBody>
          <a:bodyPr/>
          <a:lstStyle/>
          <a:p>
            <a:fld id="{28B5DC9F-3245-4C8C-995E-3D0C08E1670C}" type="slidenum">
              <a:rPr lang="en-MY" smtClean="0"/>
              <a:t>10</a:t>
            </a:fld>
            <a:endParaRPr lang="en-MY"/>
          </a:p>
        </p:txBody>
      </p:sp>
    </p:spTree>
    <p:extLst>
      <p:ext uri="{BB962C8B-B14F-4D97-AF65-F5344CB8AC3E}">
        <p14:creationId xmlns:p14="http://schemas.microsoft.com/office/powerpoint/2010/main" val="2139638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fontScale="85000" lnSpcReduction="20000"/>
          </a:bodyPr>
          <a:lstStyle/>
          <a:p>
            <a:r>
              <a:rPr lang="en-US" dirty="0"/>
              <a:t>W</a:t>
            </a:r>
            <a:r>
              <a:rPr lang="en-US" dirty="0" smtClean="0"/>
              <a:t>ith </a:t>
            </a:r>
            <a:r>
              <a:rPr lang="en-US" dirty="0"/>
              <a:t>the advent of new technology and the encouragement for its use, teachers began using the smart-board and also the projector in their classrooms. The use of smart-board is popular among the young teachers in Brunei since all schools are provided with at least one interactive whiteboard by September 2007 </a:t>
            </a:r>
            <a:endParaRPr lang="en-US" dirty="0" smtClean="0"/>
          </a:p>
          <a:p>
            <a:r>
              <a:rPr lang="en-US" dirty="0"/>
              <a:t>In view of the popularity of the smart-board among pupils, teachers are looking for tools or </a:t>
            </a:r>
            <a:r>
              <a:rPr lang="en-US" dirty="0" err="1"/>
              <a:t>softwares</a:t>
            </a:r>
            <a:r>
              <a:rPr lang="en-US" dirty="0"/>
              <a:t> that offer interactivity. </a:t>
            </a:r>
            <a:endParaRPr lang="en-US" dirty="0" smtClean="0"/>
          </a:p>
          <a:p>
            <a:r>
              <a:rPr lang="en-US" dirty="0"/>
              <a:t>The star mathematics text book supplied to primary schools is also accompanied with teacher resource compact discs which contains the </a:t>
            </a:r>
            <a:r>
              <a:rPr lang="en-US" dirty="0" err="1"/>
              <a:t>ebook</a:t>
            </a:r>
            <a:r>
              <a:rPr lang="en-US" dirty="0"/>
              <a:t> version of the text book. </a:t>
            </a:r>
            <a:endParaRPr lang="en-US" dirty="0" smtClean="0"/>
          </a:p>
          <a:p>
            <a:r>
              <a:rPr lang="en-US" dirty="0"/>
              <a:t>The </a:t>
            </a:r>
            <a:r>
              <a:rPr lang="en-US" dirty="0" err="1"/>
              <a:t>ebook</a:t>
            </a:r>
            <a:r>
              <a:rPr lang="en-US" dirty="0"/>
              <a:t> version has inter-activeness (enlarge images or texts and interactive activities). </a:t>
            </a:r>
            <a:endParaRPr lang="ms-BN" dirty="0"/>
          </a:p>
        </p:txBody>
      </p:sp>
      <p:sp>
        <p:nvSpPr>
          <p:cNvPr id="3" name="Title 2"/>
          <p:cNvSpPr>
            <a:spLocks noGrp="1"/>
          </p:cNvSpPr>
          <p:nvPr>
            <p:ph type="title"/>
          </p:nvPr>
        </p:nvSpPr>
        <p:spPr>
          <a:xfrm>
            <a:off x="457200" y="274638"/>
            <a:ext cx="8229600" cy="778098"/>
          </a:xfrm>
        </p:spPr>
        <p:txBody>
          <a:bodyPr>
            <a:normAutofit/>
          </a:bodyPr>
          <a:lstStyle/>
          <a:p>
            <a:pPr algn="ctr"/>
            <a:r>
              <a:rPr lang="en-US" dirty="0" smtClean="0"/>
              <a:t>The New Technology</a:t>
            </a:r>
            <a:endParaRPr lang="ms-BN" dirty="0"/>
          </a:p>
        </p:txBody>
      </p:sp>
      <p:sp>
        <p:nvSpPr>
          <p:cNvPr id="4" name="Slide Number Placeholder 3"/>
          <p:cNvSpPr>
            <a:spLocks noGrp="1"/>
          </p:cNvSpPr>
          <p:nvPr>
            <p:ph type="sldNum" sz="quarter" idx="12"/>
          </p:nvPr>
        </p:nvSpPr>
        <p:spPr/>
        <p:txBody>
          <a:bodyPr/>
          <a:lstStyle/>
          <a:p>
            <a:fld id="{28B5DC9F-3245-4C8C-995E-3D0C08E1670C}" type="slidenum">
              <a:rPr lang="en-MY" smtClean="0"/>
              <a:t>11</a:t>
            </a:fld>
            <a:endParaRPr lang="en-MY"/>
          </a:p>
        </p:txBody>
      </p:sp>
    </p:spTree>
    <p:extLst>
      <p:ext uri="{BB962C8B-B14F-4D97-AF65-F5344CB8AC3E}">
        <p14:creationId xmlns:p14="http://schemas.microsoft.com/office/powerpoint/2010/main" val="3922717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lstStyle/>
          <a:p>
            <a:r>
              <a:rPr lang="en-US" dirty="0" smtClean="0"/>
              <a:t>Teachers try to design a lesson on this topic and at the same time adhere closely to the theme: </a:t>
            </a:r>
            <a:r>
              <a:rPr lang="en-US" dirty="0"/>
              <a:t>‘to enhance students’ communication, thinking, problem-solving and reasoning skills so that they are able to express their opinions confidently with meaningful ideas’</a:t>
            </a:r>
            <a:endParaRPr lang="ms-BN" dirty="0"/>
          </a:p>
          <a:p>
            <a:r>
              <a:rPr lang="en-US" dirty="0" smtClean="0"/>
              <a:t>Lesson start with ‘follow me’ or ‘I have… who has..’ game so that students can connect multiplication and division later in their explanation. </a:t>
            </a:r>
          </a:p>
          <a:p>
            <a:endParaRPr lang="ms-BN" dirty="0"/>
          </a:p>
        </p:txBody>
      </p:sp>
      <p:sp>
        <p:nvSpPr>
          <p:cNvPr id="3" name="Title 2"/>
          <p:cNvSpPr>
            <a:spLocks noGrp="1"/>
          </p:cNvSpPr>
          <p:nvPr>
            <p:ph type="title"/>
          </p:nvPr>
        </p:nvSpPr>
        <p:spPr>
          <a:xfrm>
            <a:off x="457200" y="188640"/>
            <a:ext cx="8229600" cy="936104"/>
          </a:xfrm>
        </p:spPr>
        <p:txBody>
          <a:bodyPr>
            <a:normAutofit fontScale="90000"/>
          </a:bodyPr>
          <a:lstStyle/>
          <a:p>
            <a:r>
              <a:rPr lang="en-US" sz="2700" dirty="0" smtClean="0"/>
              <a:t>Example: D</a:t>
            </a:r>
            <a:r>
              <a:rPr lang="en-US" sz="2700" dirty="0" smtClean="0">
                <a:effectLst/>
              </a:rPr>
              <a:t>eveloping </a:t>
            </a:r>
            <a:r>
              <a:rPr lang="en-US" sz="2700" dirty="0">
                <a:effectLst/>
              </a:rPr>
              <a:t>understanding for mental calculation of division of a number by powers of </a:t>
            </a:r>
            <a:r>
              <a:rPr lang="en-US" sz="2700" dirty="0" smtClean="0">
                <a:effectLst/>
              </a:rPr>
              <a:t>ten</a:t>
            </a:r>
            <a:endParaRPr lang="ms-BN" dirty="0"/>
          </a:p>
        </p:txBody>
      </p:sp>
      <p:sp>
        <p:nvSpPr>
          <p:cNvPr id="4" name="Slide Number Placeholder 3"/>
          <p:cNvSpPr>
            <a:spLocks noGrp="1"/>
          </p:cNvSpPr>
          <p:nvPr>
            <p:ph type="sldNum" sz="quarter" idx="12"/>
          </p:nvPr>
        </p:nvSpPr>
        <p:spPr/>
        <p:txBody>
          <a:bodyPr/>
          <a:lstStyle/>
          <a:p>
            <a:fld id="{28B5DC9F-3245-4C8C-995E-3D0C08E1670C}" type="slidenum">
              <a:rPr lang="en-MY" smtClean="0"/>
              <a:t>12</a:t>
            </a:fld>
            <a:endParaRPr lang="en-MY"/>
          </a:p>
        </p:txBody>
      </p:sp>
    </p:spTree>
    <p:extLst>
      <p:ext uri="{BB962C8B-B14F-4D97-AF65-F5344CB8AC3E}">
        <p14:creationId xmlns:p14="http://schemas.microsoft.com/office/powerpoint/2010/main" val="3705521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544616"/>
          </a:xfrm>
        </p:spPr>
        <p:txBody>
          <a:bodyPr>
            <a:normAutofit fontScale="77500" lnSpcReduction="20000"/>
          </a:bodyPr>
          <a:lstStyle/>
          <a:p>
            <a:r>
              <a:rPr lang="en-US" dirty="0"/>
              <a:t>During the development stage, the teacher continues by asking pupils to pick one of the nine cards containing division statements for example 450 ÷ 10. </a:t>
            </a:r>
            <a:endParaRPr lang="en-US" dirty="0" smtClean="0"/>
          </a:p>
          <a:p>
            <a:r>
              <a:rPr lang="en-US" dirty="0" smtClean="0"/>
              <a:t>Students </a:t>
            </a:r>
            <a:r>
              <a:rPr lang="en-US" dirty="0"/>
              <a:t>were asked to solve this by whatever method they knew. Some responded by saying that they use the reverse of multiplication (the answer is 45 because 45X10 is 450), some by long division etc. Here, the teacher asked students to interpret the meaning of multiplication that emphasize grouping. </a:t>
            </a:r>
            <a:endParaRPr lang="en-US" dirty="0" smtClean="0"/>
          </a:p>
          <a:p>
            <a:r>
              <a:rPr lang="en-US" dirty="0" smtClean="0"/>
              <a:t>After </a:t>
            </a:r>
            <a:r>
              <a:rPr lang="en-US" dirty="0"/>
              <a:t>going through more cards and arranging the cards in groups that shows certain kinds of patterns, students were expected to be able to then explain why they can take away zeroes when dividing. </a:t>
            </a:r>
            <a:endParaRPr lang="en-US" dirty="0" smtClean="0"/>
          </a:p>
          <a:p>
            <a:r>
              <a:rPr lang="en-US" dirty="0" smtClean="0"/>
              <a:t>They </a:t>
            </a:r>
            <a:r>
              <a:rPr lang="en-US" dirty="0"/>
              <a:t>were expected to be able to say something like ‘86X100 means 86 groups of 100 which gives 8600. 8600÷100 means finding how many groups of 100 there are in 8600. There are 86 groups of 100 in 8600 (because 8600=86X100 which means 86 groups of 100). Other pupils even point out to the reverse nature of multiplication and division.</a:t>
            </a:r>
            <a:endParaRPr lang="ms-BN" dirty="0"/>
          </a:p>
          <a:p>
            <a:endParaRPr lang="ms-BN" dirty="0"/>
          </a:p>
        </p:txBody>
      </p:sp>
      <p:sp>
        <p:nvSpPr>
          <p:cNvPr id="4" name="Slide Number Placeholder 3"/>
          <p:cNvSpPr>
            <a:spLocks noGrp="1"/>
          </p:cNvSpPr>
          <p:nvPr>
            <p:ph type="sldNum" sz="quarter" idx="12"/>
          </p:nvPr>
        </p:nvSpPr>
        <p:spPr/>
        <p:txBody>
          <a:bodyPr/>
          <a:lstStyle/>
          <a:p>
            <a:fld id="{28B5DC9F-3245-4C8C-995E-3D0C08E1670C}" type="slidenum">
              <a:rPr lang="en-MY" smtClean="0"/>
              <a:t>13</a:t>
            </a:fld>
            <a:endParaRPr lang="en-MY"/>
          </a:p>
        </p:txBody>
      </p:sp>
    </p:spTree>
    <p:extLst>
      <p:ext uri="{BB962C8B-B14F-4D97-AF65-F5344CB8AC3E}">
        <p14:creationId xmlns:p14="http://schemas.microsoft.com/office/powerpoint/2010/main" val="1947171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dihah.khalid\Desktop\starpg1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864" y="0"/>
            <a:ext cx="53282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8B5DC9F-3245-4C8C-995E-3D0C08E1670C}" type="slidenum">
              <a:rPr lang="en-MY" smtClean="0"/>
              <a:t>14</a:t>
            </a:fld>
            <a:endParaRPr lang="en-MY"/>
          </a:p>
        </p:txBody>
      </p:sp>
    </p:spTree>
    <p:extLst>
      <p:ext uri="{BB962C8B-B14F-4D97-AF65-F5344CB8AC3E}">
        <p14:creationId xmlns:p14="http://schemas.microsoft.com/office/powerpoint/2010/main" val="2627863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B5DC9F-3245-4C8C-995E-3D0C08E1670C}" type="slidenum">
              <a:rPr lang="en-MY" smtClean="0"/>
              <a:t>15</a:t>
            </a:fld>
            <a:endParaRPr lang="en-MY"/>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15900" cy="732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8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8B5DC9F-3245-4C8C-995E-3D0C08E1670C}" type="slidenum">
              <a:rPr lang="en-MY" smtClean="0"/>
              <a:t>16</a:t>
            </a:fld>
            <a:endParaRPr lang="en-MY"/>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54000" cy="737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4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34950" cy="738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28B5DC9F-3245-4C8C-995E-3D0C08E1670C}" type="slidenum">
              <a:rPr lang="en-MY" smtClean="0"/>
              <a:t>17</a:t>
            </a:fld>
            <a:endParaRPr lang="en-MY"/>
          </a:p>
        </p:txBody>
      </p:sp>
    </p:spTree>
    <p:extLst>
      <p:ext uri="{BB962C8B-B14F-4D97-AF65-F5344CB8AC3E}">
        <p14:creationId xmlns:p14="http://schemas.microsoft.com/office/powerpoint/2010/main" val="1163457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25425" cy="734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8B5DC9F-3245-4C8C-995E-3D0C08E1670C}" type="slidenum">
              <a:rPr lang="en-MY" smtClean="0"/>
              <a:t>18</a:t>
            </a:fld>
            <a:endParaRPr lang="en-MY"/>
          </a:p>
        </p:txBody>
      </p:sp>
    </p:spTree>
    <p:extLst>
      <p:ext uri="{BB962C8B-B14F-4D97-AF65-F5344CB8AC3E}">
        <p14:creationId xmlns:p14="http://schemas.microsoft.com/office/powerpoint/2010/main" val="3052138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68275" cy="733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8B5DC9F-3245-4C8C-995E-3D0C08E1670C}" type="slidenum">
              <a:rPr lang="en-MY" smtClean="0"/>
              <a:t>19</a:t>
            </a:fld>
            <a:endParaRPr lang="en-MY"/>
          </a:p>
        </p:txBody>
      </p:sp>
    </p:spTree>
    <p:extLst>
      <p:ext uri="{BB962C8B-B14F-4D97-AF65-F5344CB8AC3E}">
        <p14:creationId xmlns:p14="http://schemas.microsoft.com/office/powerpoint/2010/main" val="1304857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523"/>
          </a:xfrm>
        </p:spPr>
        <p:txBody>
          <a:bodyPr>
            <a:normAutofit lnSpcReduction="10000"/>
          </a:bodyPr>
          <a:lstStyle/>
          <a:p>
            <a:r>
              <a:rPr lang="ms-BN" dirty="0"/>
              <a:t>The new Brunei mathematics curriculum that was launched in conjunction with the New Education System of the 21st Century (SPN 21), implemented fully starting early 2009 advocates the use of multiple representation. </a:t>
            </a:r>
            <a:endParaRPr lang="ms-BN" dirty="0" smtClean="0"/>
          </a:p>
          <a:p>
            <a:r>
              <a:rPr lang="ms-BN" dirty="0" smtClean="0"/>
              <a:t>Therefore</a:t>
            </a:r>
            <a:r>
              <a:rPr lang="ms-BN" dirty="0"/>
              <a:t>, various kinds of  teaching and learning resources were recommended to accomodate the different representations. </a:t>
            </a:r>
            <a:endParaRPr lang="ms-BN" dirty="0" smtClean="0"/>
          </a:p>
          <a:p>
            <a:r>
              <a:rPr lang="en-US" dirty="0" smtClean="0"/>
              <a:t>The six different representations are concrete, real-life, verbal, diagram, symbolic and ICT.</a:t>
            </a:r>
            <a:endParaRPr lang="en-MY" dirty="0"/>
          </a:p>
        </p:txBody>
      </p:sp>
      <p:sp>
        <p:nvSpPr>
          <p:cNvPr id="3" name="Title 2"/>
          <p:cNvSpPr>
            <a:spLocks noGrp="1"/>
          </p:cNvSpPr>
          <p:nvPr>
            <p:ph type="title"/>
          </p:nvPr>
        </p:nvSpPr>
        <p:spPr/>
        <p:txBody>
          <a:bodyPr/>
          <a:lstStyle/>
          <a:p>
            <a:r>
              <a:rPr lang="en-MY" dirty="0" smtClean="0"/>
              <a:t>SPN 21 and New Curriculum</a:t>
            </a:r>
            <a:endParaRPr lang="en-MY" dirty="0"/>
          </a:p>
        </p:txBody>
      </p:sp>
      <p:sp>
        <p:nvSpPr>
          <p:cNvPr id="4" name="Slide Number Placeholder 3"/>
          <p:cNvSpPr>
            <a:spLocks noGrp="1"/>
          </p:cNvSpPr>
          <p:nvPr>
            <p:ph type="sldNum" sz="quarter" idx="12"/>
          </p:nvPr>
        </p:nvSpPr>
        <p:spPr/>
        <p:txBody>
          <a:bodyPr/>
          <a:lstStyle/>
          <a:p>
            <a:fld id="{28B5DC9F-3245-4C8C-995E-3D0C08E1670C}" type="slidenum">
              <a:rPr lang="en-MY" smtClean="0"/>
              <a:t>2</a:t>
            </a:fld>
            <a:endParaRPr lang="en-MY"/>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968552"/>
          </a:xfrm>
        </p:spPr>
        <p:txBody>
          <a:bodyPr>
            <a:normAutofit fontScale="77500" lnSpcReduction="20000"/>
          </a:bodyPr>
          <a:lstStyle/>
          <a:p>
            <a:r>
              <a:rPr lang="en-US" dirty="0"/>
              <a:t>The advent of the new technology will change the way teachers teach. </a:t>
            </a:r>
            <a:endParaRPr lang="en-US" dirty="0" smtClean="0"/>
          </a:p>
          <a:p>
            <a:r>
              <a:rPr lang="en-US" dirty="0" smtClean="0"/>
              <a:t>However</a:t>
            </a:r>
            <a:r>
              <a:rPr lang="en-US" dirty="0"/>
              <a:t>, teaching with technology needs to be complemented with the incorporation of other important process skills (such as mathematical thinking, communication and connection), and teachers will seek resources other than textbooks to get ideas on how best to teach a topic. </a:t>
            </a:r>
            <a:endParaRPr lang="en-US" dirty="0" smtClean="0"/>
          </a:p>
          <a:p>
            <a:r>
              <a:rPr lang="ms-BN" dirty="0" smtClean="0"/>
              <a:t>The dbook was also introduced last year. Noe </a:t>
            </a:r>
            <a:r>
              <a:rPr lang="ms-BN" dirty="0"/>
              <a:t>teachers who do not get the chance to use the smart-board can </a:t>
            </a:r>
            <a:r>
              <a:rPr lang="en-US" dirty="0" smtClean="0"/>
              <a:t>have </a:t>
            </a:r>
            <a:r>
              <a:rPr lang="en-US" dirty="0"/>
              <a:t>interactivity in their classroom, because the </a:t>
            </a:r>
            <a:r>
              <a:rPr lang="en-US" dirty="0" err="1"/>
              <a:t>dBook</a:t>
            </a:r>
            <a:r>
              <a:rPr lang="en-US" dirty="0"/>
              <a:t> can be inserted with basic tools (like drawing, compass, ruler), animations and interactive simulations (using Adobe Flash) or videos. </a:t>
            </a:r>
            <a:endParaRPr lang="en-US" dirty="0" smtClean="0"/>
          </a:p>
          <a:p>
            <a:r>
              <a:rPr lang="en-US" dirty="0" smtClean="0"/>
              <a:t>Recent </a:t>
            </a:r>
            <a:r>
              <a:rPr lang="en-US" dirty="0"/>
              <a:t>interactive teaching tools like ‘</a:t>
            </a:r>
            <a:r>
              <a:rPr lang="en-US" dirty="0" err="1"/>
              <a:t>mimio</a:t>
            </a:r>
            <a:r>
              <a:rPr lang="en-US" dirty="0"/>
              <a:t>’ also made interactive teaching cheaper</a:t>
            </a:r>
            <a:r>
              <a:rPr lang="en-US" dirty="0" smtClean="0"/>
              <a:t>.</a:t>
            </a:r>
          </a:p>
          <a:p>
            <a:r>
              <a:rPr lang="en-US" dirty="0" smtClean="0"/>
              <a:t>Therefore, design and implementation of teaching will be more innovative and effective for the benefit of </a:t>
            </a:r>
            <a:r>
              <a:rPr lang="en-US" dirty="0" err="1" smtClean="0"/>
              <a:t>thechildren</a:t>
            </a:r>
            <a:endParaRPr lang="ms-BN" dirty="0"/>
          </a:p>
          <a:p>
            <a:endParaRPr lang="ms-BN" dirty="0"/>
          </a:p>
        </p:txBody>
      </p:sp>
      <p:sp>
        <p:nvSpPr>
          <p:cNvPr id="3" name="Title 2"/>
          <p:cNvSpPr>
            <a:spLocks noGrp="1"/>
          </p:cNvSpPr>
          <p:nvPr>
            <p:ph type="title"/>
          </p:nvPr>
        </p:nvSpPr>
        <p:spPr>
          <a:xfrm>
            <a:off x="457200" y="274638"/>
            <a:ext cx="8229600" cy="922114"/>
          </a:xfrm>
        </p:spPr>
        <p:txBody>
          <a:bodyPr/>
          <a:lstStyle/>
          <a:p>
            <a:r>
              <a:rPr lang="en-US" dirty="0" smtClean="0"/>
              <a:t>Discussion and Conclusion</a:t>
            </a:r>
            <a:endParaRPr lang="ms-BN" dirty="0"/>
          </a:p>
        </p:txBody>
      </p:sp>
      <p:sp>
        <p:nvSpPr>
          <p:cNvPr id="4" name="Slide Number Placeholder 3"/>
          <p:cNvSpPr>
            <a:spLocks noGrp="1"/>
          </p:cNvSpPr>
          <p:nvPr>
            <p:ph type="sldNum" sz="quarter" idx="12"/>
          </p:nvPr>
        </p:nvSpPr>
        <p:spPr/>
        <p:txBody>
          <a:bodyPr/>
          <a:lstStyle/>
          <a:p>
            <a:fld id="{28B5DC9F-3245-4C8C-995E-3D0C08E1670C}" type="slidenum">
              <a:rPr lang="en-MY" smtClean="0"/>
              <a:t>20</a:t>
            </a:fld>
            <a:endParaRPr lang="en-MY"/>
          </a:p>
        </p:txBody>
      </p:sp>
    </p:spTree>
    <p:extLst>
      <p:ext uri="{BB962C8B-B14F-4D97-AF65-F5344CB8AC3E}">
        <p14:creationId xmlns:p14="http://schemas.microsoft.com/office/powerpoint/2010/main" val="82994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rmAutofit fontScale="70000" lnSpcReduction="20000"/>
          </a:bodyPr>
          <a:lstStyle/>
          <a:p>
            <a:pPr marL="109728" indent="0">
              <a:buNone/>
            </a:pPr>
            <a:r>
              <a:rPr lang="ms-BN" dirty="0"/>
              <a:t>The curriculum document suggests the following critical components that pupils must encounter in a mathematics programme in order to achieve the goals of mathematics education and encourage lifelong learning in mathematics. Pupils are expected to:</a:t>
            </a:r>
          </a:p>
          <a:p>
            <a:pPr marL="109728" indent="0">
              <a:buNone/>
            </a:pPr>
            <a:endParaRPr lang="ms-BN" dirty="0"/>
          </a:p>
          <a:p>
            <a:pPr lvl="0"/>
            <a:r>
              <a:rPr lang="ms-BN" i="1" dirty="0"/>
              <a:t>communicate </a:t>
            </a:r>
            <a:r>
              <a:rPr lang="ms-BN" dirty="0"/>
              <a:t>in order to learn and express their understanding</a:t>
            </a:r>
          </a:p>
          <a:p>
            <a:pPr lvl="0"/>
            <a:r>
              <a:rPr lang="ms-BN" i="1" dirty="0"/>
              <a:t>connect </a:t>
            </a:r>
            <a:r>
              <a:rPr lang="ms-BN" dirty="0"/>
              <a:t>mathematical ideas to other concepts in mathematics, to everyday experiences and to other disciplines</a:t>
            </a:r>
          </a:p>
          <a:p>
            <a:pPr lvl="0"/>
            <a:r>
              <a:rPr lang="ms-BN" dirty="0"/>
              <a:t>demonstrate fluency with </a:t>
            </a:r>
            <a:r>
              <a:rPr lang="ms-BN" i="1" dirty="0"/>
              <a:t>mental mathematics and estimation</a:t>
            </a:r>
            <a:endParaRPr lang="ms-BN" dirty="0"/>
          </a:p>
          <a:p>
            <a:pPr lvl="0"/>
            <a:r>
              <a:rPr lang="ms-BN" dirty="0"/>
              <a:t>develop and apply new mathematical knowledge through </a:t>
            </a:r>
            <a:r>
              <a:rPr lang="ms-BN" i="1" dirty="0"/>
              <a:t>problem solving</a:t>
            </a:r>
            <a:endParaRPr lang="ms-BN" dirty="0"/>
          </a:p>
          <a:p>
            <a:pPr lvl="0"/>
            <a:r>
              <a:rPr lang="ms-BN" dirty="0"/>
              <a:t>develop </a:t>
            </a:r>
            <a:r>
              <a:rPr lang="ms-BN" i="1" dirty="0"/>
              <a:t>mathematical reasoning </a:t>
            </a:r>
            <a:r>
              <a:rPr lang="ms-BN" dirty="0"/>
              <a:t>and </a:t>
            </a:r>
            <a:r>
              <a:rPr lang="ms-BN" i="1" dirty="0"/>
              <a:t>creativity</a:t>
            </a:r>
            <a:endParaRPr lang="ms-BN" dirty="0"/>
          </a:p>
          <a:p>
            <a:pPr lvl="0"/>
            <a:r>
              <a:rPr lang="ms-BN" dirty="0"/>
              <a:t>select and </a:t>
            </a:r>
            <a:r>
              <a:rPr lang="ms-BN" i="1" dirty="0"/>
              <a:t>use technologies </a:t>
            </a:r>
            <a:r>
              <a:rPr lang="ms-BN" dirty="0"/>
              <a:t>as tools for learning and solve problems</a:t>
            </a:r>
          </a:p>
          <a:p>
            <a:pPr lvl="0"/>
            <a:r>
              <a:rPr lang="ms-BN" dirty="0"/>
              <a:t>develop </a:t>
            </a:r>
            <a:r>
              <a:rPr lang="ms-BN" i="1" dirty="0"/>
              <a:t>visualization </a:t>
            </a:r>
            <a:r>
              <a:rPr lang="ms-BN" dirty="0"/>
              <a:t>skills to assist in the processing of information, making connections and solving problems</a:t>
            </a:r>
          </a:p>
          <a:p>
            <a:pPr lvl="0"/>
            <a:r>
              <a:rPr lang="ms-BN" dirty="0"/>
              <a:t>develop positive attitudes and values towards mathematics.</a:t>
            </a:r>
          </a:p>
          <a:p>
            <a:pPr marL="109728" indent="0" algn="r">
              <a:buNone/>
            </a:pPr>
            <a:r>
              <a:rPr lang="ms-BN" dirty="0"/>
              <a:t>(CDD, 2009)</a:t>
            </a:r>
          </a:p>
          <a:p>
            <a:endParaRPr lang="ms-BN" dirty="0"/>
          </a:p>
        </p:txBody>
      </p:sp>
      <p:sp>
        <p:nvSpPr>
          <p:cNvPr id="4" name="Slide Number Placeholder 3"/>
          <p:cNvSpPr>
            <a:spLocks noGrp="1"/>
          </p:cNvSpPr>
          <p:nvPr>
            <p:ph type="sldNum" sz="quarter" idx="12"/>
          </p:nvPr>
        </p:nvSpPr>
        <p:spPr/>
        <p:txBody>
          <a:bodyPr/>
          <a:lstStyle/>
          <a:p>
            <a:fld id="{28B5DC9F-3245-4C8C-995E-3D0C08E1670C}" type="slidenum">
              <a:rPr lang="en-MY" smtClean="0"/>
              <a:t>3</a:t>
            </a:fld>
            <a:endParaRPr lang="en-MY"/>
          </a:p>
        </p:txBody>
      </p:sp>
    </p:spTree>
    <p:extLst>
      <p:ext uri="{BB962C8B-B14F-4D97-AF65-F5344CB8AC3E}">
        <p14:creationId xmlns:p14="http://schemas.microsoft.com/office/powerpoint/2010/main" val="270467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24"/>
            <a:ext cx="8229600" cy="1143000"/>
          </a:xfrm>
        </p:spPr>
        <p:txBody>
          <a:bodyPr/>
          <a:lstStyle/>
          <a:p>
            <a:r>
              <a:rPr lang="en-US" dirty="0" smtClean="0"/>
              <a:t>Role of Textbooks</a:t>
            </a:r>
            <a:endParaRPr lang="ms-B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51" y="1052736"/>
            <a:ext cx="7829897" cy="493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15616" y="5877272"/>
            <a:ext cx="7272808" cy="369332"/>
          </a:xfrm>
          <a:prstGeom prst="rect">
            <a:avLst/>
          </a:prstGeom>
          <a:noFill/>
        </p:spPr>
        <p:txBody>
          <a:bodyPr wrap="square" rtlCol="0">
            <a:spAutoFit/>
          </a:bodyPr>
          <a:lstStyle/>
          <a:p>
            <a:r>
              <a:rPr lang="ms-BN" dirty="0"/>
              <a:t>Figure 1: The tripartite model (Valverde et al., 2000, p. 13</a:t>
            </a:r>
            <a:r>
              <a:rPr lang="ms-BN" dirty="0" smtClean="0"/>
              <a:t>)</a:t>
            </a:r>
            <a:endParaRPr lang="ms-BN" dirty="0"/>
          </a:p>
        </p:txBody>
      </p:sp>
      <p:sp>
        <p:nvSpPr>
          <p:cNvPr id="5" name="Slide Number Placeholder 4"/>
          <p:cNvSpPr>
            <a:spLocks noGrp="1"/>
          </p:cNvSpPr>
          <p:nvPr>
            <p:ph type="sldNum" sz="quarter" idx="12"/>
          </p:nvPr>
        </p:nvSpPr>
        <p:spPr/>
        <p:txBody>
          <a:bodyPr/>
          <a:lstStyle/>
          <a:p>
            <a:fld id="{28B5DC9F-3245-4C8C-995E-3D0C08E1670C}" type="slidenum">
              <a:rPr lang="en-MY" smtClean="0"/>
              <a:t>4</a:t>
            </a:fld>
            <a:endParaRPr lang="en-MY"/>
          </a:p>
        </p:txBody>
      </p:sp>
    </p:spTree>
    <p:extLst>
      <p:ext uri="{BB962C8B-B14F-4D97-AF65-F5344CB8AC3E}">
        <p14:creationId xmlns:p14="http://schemas.microsoft.com/office/powerpoint/2010/main" val="364346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74638"/>
            <a:ext cx="8784976" cy="706090"/>
          </a:xfrm>
        </p:spPr>
        <p:txBody>
          <a:bodyPr>
            <a:noAutofit/>
          </a:bodyPr>
          <a:lstStyle/>
          <a:p>
            <a:r>
              <a:rPr lang="en-US" sz="2800" dirty="0">
                <a:effectLst/>
              </a:rPr>
              <a:t>Recommended Bruneian textbooks, </a:t>
            </a:r>
            <a:r>
              <a:rPr lang="en-US" sz="2800" dirty="0" smtClean="0">
                <a:effectLst/>
              </a:rPr>
              <a:t>work-books, teaching soft-wares and Guide</a:t>
            </a:r>
            <a:endParaRPr lang="ms-BN" sz="2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513115"/>
            <a:ext cx="2635276" cy="213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533" y="1124744"/>
            <a:ext cx="2880320" cy="256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400669"/>
            <a:ext cx="2232248" cy="267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5430" y="3861048"/>
            <a:ext cx="2794810"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3645024"/>
            <a:ext cx="2476661" cy="172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3055" y="1340767"/>
            <a:ext cx="1493155" cy="20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8B5DC9F-3245-4C8C-995E-3D0C08E1670C}" type="slidenum">
              <a:rPr lang="en-MY" smtClean="0"/>
              <a:t>5</a:t>
            </a:fld>
            <a:endParaRPr lang="en-MY"/>
          </a:p>
        </p:txBody>
      </p:sp>
    </p:spTree>
    <p:extLst>
      <p:ext uri="{BB962C8B-B14F-4D97-AF65-F5344CB8AC3E}">
        <p14:creationId xmlns:p14="http://schemas.microsoft.com/office/powerpoint/2010/main" val="341834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5112568"/>
          </a:xfrm>
        </p:spPr>
        <p:txBody>
          <a:bodyPr>
            <a:normAutofit fontScale="85000" lnSpcReduction="10000"/>
          </a:bodyPr>
          <a:lstStyle/>
          <a:p>
            <a:r>
              <a:rPr lang="en-US" dirty="0" smtClean="0"/>
              <a:t>Calculators, graphing </a:t>
            </a:r>
            <a:r>
              <a:rPr lang="en-US" dirty="0"/>
              <a:t>calculators, computers and other technological devices in </a:t>
            </a:r>
            <a:r>
              <a:rPr lang="en-US" dirty="0" smtClean="0"/>
              <a:t>the classroom </a:t>
            </a:r>
            <a:r>
              <a:rPr lang="en-US" dirty="0"/>
              <a:t>have had </a:t>
            </a:r>
            <a:r>
              <a:rPr lang="en-US" dirty="0" smtClean="0"/>
              <a:t>are encouraged for the teaching of </a:t>
            </a:r>
            <a:r>
              <a:rPr lang="en-US" dirty="0"/>
              <a:t>mathematics. It contributes to the learning of a wide range </a:t>
            </a:r>
            <a:r>
              <a:rPr lang="en-US" dirty="0" smtClean="0"/>
              <a:t>of mathematical </a:t>
            </a:r>
            <a:r>
              <a:rPr lang="en-US" dirty="0"/>
              <a:t>content, and enables pupils to explore and create </a:t>
            </a:r>
            <a:r>
              <a:rPr lang="en-US" dirty="0" smtClean="0"/>
              <a:t>patterns, examine </a:t>
            </a:r>
            <a:r>
              <a:rPr lang="en-US" dirty="0"/>
              <a:t>relationships, test conjectures and solve problems. </a:t>
            </a:r>
            <a:endParaRPr lang="en-US" dirty="0" smtClean="0"/>
          </a:p>
          <a:p>
            <a:r>
              <a:rPr lang="en-US" dirty="0" smtClean="0"/>
              <a:t>The mathematics curriculum </a:t>
            </a:r>
            <a:r>
              <a:rPr lang="en-US" dirty="0"/>
              <a:t>supports these developments by placing clear emphasis upon </a:t>
            </a:r>
            <a:r>
              <a:rPr lang="en-US" dirty="0" smtClean="0"/>
              <a:t>the sensible </a:t>
            </a:r>
            <a:r>
              <a:rPr lang="en-US" dirty="0"/>
              <a:t>use of ICT in concept development as well as in technology </a:t>
            </a:r>
            <a:r>
              <a:rPr lang="en-US" dirty="0" smtClean="0"/>
              <a:t>assisted instruction</a:t>
            </a:r>
            <a:r>
              <a:rPr lang="en-US" dirty="0"/>
              <a:t>, problem solving, </a:t>
            </a:r>
            <a:r>
              <a:rPr lang="en-US" dirty="0" err="1"/>
              <a:t>modelling</a:t>
            </a:r>
            <a:r>
              <a:rPr lang="en-US" dirty="0"/>
              <a:t> and interactive learning</a:t>
            </a:r>
            <a:r>
              <a:rPr lang="en-US" dirty="0" smtClean="0"/>
              <a:t>.</a:t>
            </a:r>
          </a:p>
          <a:p>
            <a:r>
              <a:rPr lang="ms-BN" dirty="0"/>
              <a:t>Visualization </a:t>
            </a:r>
            <a:r>
              <a:rPr lang="ms-BN" dirty="0" smtClean="0"/>
              <a:t>can be promoted through the </a:t>
            </a:r>
            <a:r>
              <a:rPr lang="ms-BN" dirty="0"/>
              <a:t>use of </a:t>
            </a:r>
            <a:r>
              <a:rPr lang="ms-BN" dirty="0" smtClean="0"/>
              <a:t>multiple representations such </a:t>
            </a:r>
            <a:r>
              <a:rPr lang="ms-BN" dirty="0"/>
              <a:t>as </a:t>
            </a:r>
            <a:r>
              <a:rPr lang="ms-BN" dirty="0" smtClean="0"/>
              <a:t>concrete material</a:t>
            </a:r>
            <a:r>
              <a:rPr lang="ms-BN" dirty="0"/>
              <a:t>, </a:t>
            </a:r>
            <a:r>
              <a:rPr lang="ms-BN" dirty="0" smtClean="0"/>
              <a:t>pictorial images etc. especially </a:t>
            </a:r>
            <a:r>
              <a:rPr lang="ms-BN" dirty="0"/>
              <a:t>ICT.</a:t>
            </a:r>
          </a:p>
        </p:txBody>
      </p:sp>
      <p:sp>
        <p:nvSpPr>
          <p:cNvPr id="3" name="Title 2"/>
          <p:cNvSpPr>
            <a:spLocks noGrp="1"/>
          </p:cNvSpPr>
          <p:nvPr>
            <p:ph type="title"/>
          </p:nvPr>
        </p:nvSpPr>
        <p:spPr>
          <a:xfrm>
            <a:off x="457200" y="116632"/>
            <a:ext cx="8229600" cy="936104"/>
          </a:xfrm>
        </p:spPr>
        <p:txBody>
          <a:bodyPr/>
          <a:lstStyle/>
          <a:p>
            <a:r>
              <a:rPr lang="en-US" dirty="0" smtClean="0"/>
              <a:t>Role of ICT</a:t>
            </a:r>
            <a:endParaRPr lang="ms-BN" dirty="0"/>
          </a:p>
        </p:txBody>
      </p:sp>
      <p:sp>
        <p:nvSpPr>
          <p:cNvPr id="4" name="Slide Number Placeholder 3"/>
          <p:cNvSpPr>
            <a:spLocks noGrp="1"/>
          </p:cNvSpPr>
          <p:nvPr>
            <p:ph type="sldNum" sz="quarter" idx="12"/>
          </p:nvPr>
        </p:nvSpPr>
        <p:spPr/>
        <p:txBody>
          <a:bodyPr/>
          <a:lstStyle/>
          <a:p>
            <a:fld id="{28B5DC9F-3245-4C8C-995E-3D0C08E1670C}" type="slidenum">
              <a:rPr lang="en-MY" smtClean="0"/>
              <a:t>6</a:t>
            </a:fld>
            <a:endParaRPr lang="en-MY"/>
          </a:p>
        </p:txBody>
      </p:sp>
    </p:spTree>
    <p:extLst>
      <p:ext uri="{BB962C8B-B14F-4D97-AF65-F5344CB8AC3E}">
        <p14:creationId xmlns:p14="http://schemas.microsoft.com/office/powerpoint/2010/main" val="71396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91264" cy="5602627"/>
          </a:xfrm>
        </p:spPr>
        <p:txBody>
          <a:bodyPr>
            <a:noAutofit/>
          </a:bodyPr>
          <a:lstStyle/>
          <a:p>
            <a:pPr marL="109728" indent="0">
              <a:buNone/>
            </a:pPr>
            <a:r>
              <a:rPr lang="ms-BN" sz="1800" dirty="0"/>
              <a:t>Information </a:t>
            </a:r>
            <a:r>
              <a:rPr lang="ms-BN" sz="1800" dirty="0" smtClean="0"/>
              <a:t>and </a:t>
            </a:r>
            <a:r>
              <a:rPr lang="en-US" sz="1800" dirty="0" smtClean="0"/>
              <a:t>Communication </a:t>
            </a:r>
            <a:r>
              <a:rPr lang="en-US" sz="1800" dirty="0"/>
              <a:t>Technology (ICT) plays a significant role in the </a:t>
            </a:r>
            <a:r>
              <a:rPr lang="en-US" sz="1800" dirty="0" smtClean="0"/>
              <a:t>teaching and </a:t>
            </a:r>
            <a:r>
              <a:rPr lang="en-US" sz="1800" dirty="0"/>
              <a:t>learning of mathematics in school. Teachers should take full </a:t>
            </a:r>
            <a:r>
              <a:rPr lang="en-US" sz="1800" dirty="0" smtClean="0"/>
              <a:t>advantage of </a:t>
            </a:r>
            <a:r>
              <a:rPr lang="en-US" sz="1800" dirty="0"/>
              <a:t>the wide spread use of computers and calculators to enhance the </a:t>
            </a:r>
            <a:r>
              <a:rPr lang="en-US" sz="1800" dirty="0" smtClean="0"/>
              <a:t>delivery of </a:t>
            </a:r>
            <a:r>
              <a:rPr lang="en-US" sz="1800" dirty="0"/>
              <a:t>the mathematics curriculum. The integration of ICT focuses on </a:t>
            </a:r>
            <a:r>
              <a:rPr lang="en-US" sz="1800" dirty="0" smtClean="0"/>
              <a:t>the provision </a:t>
            </a:r>
            <a:r>
              <a:rPr lang="en-US" sz="1800" dirty="0"/>
              <a:t>of opportunities for students to</a:t>
            </a:r>
            <a:r>
              <a:rPr lang="en-US" sz="1800" dirty="0" smtClean="0"/>
              <a:t>:</a:t>
            </a:r>
          </a:p>
          <a:p>
            <a:r>
              <a:rPr lang="en-US" sz="1800" dirty="0"/>
              <a:t>learn mathematical concepts with greater clarity, depth and</a:t>
            </a:r>
          </a:p>
          <a:p>
            <a:r>
              <a:rPr lang="en-US" sz="1800" dirty="0"/>
              <a:t>understanding by bridging the gap between abstract mathematical</a:t>
            </a:r>
          </a:p>
          <a:p>
            <a:r>
              <a:rPr lang="ms-BN" sz="1800" dirty="0"/>
              <a:t>concepts and concrete experiences;</a:t>
            </a:r>
          </a:p>
          <a:p>
            <a:r>
              <a:rPr lang="en-US" sz="1800" dirty="0" smtClean="0"/>
              <a:t>consolidate </a:t>
            </a:r>
            <a:r>
              <a:rPr lang="en-US" sz="1800" dirty="0"/>
              <a:t>understanding of mathematical concepts and skills;</a:t>
            </a:r>
          </a:p>
          <a:p>
            <a:r>
              <a:rPr lang="en-US" sz="1800" dirty="0" smtClean="0"/>
              <a:t>involve </a:t>
            </a:r>
            <a:r>
              <a:rPr lang="en-US" sz="1800" dirty="0"/>
              <a:t>in collaborative work and broaden their learning styles;</a:t>
            </a:r>
          </a:p>
          <a:p>
            <a:r>
              <a:rPr lang="en-US" sz="1800" dirty="0" smtClean="0"/>
              <a:t>participate </a:t>
            </a:r>
            <a:r>
              <a:rPr lang="en-US" sz="1800" dirty="0"/>
              <a:t>in projects, tasks and problems which require higher </a:t>
            </a:r>
            <a:r>
              <a:rPr lang="en-US" sz="1800" dirty="0" smtClean="0"/>
              <a:t>level </a:t>
            </a:r>
            <a:r>
              <a:rPr lang="ms-BN" sz="1800" dirty="0" smtClean="0"/>
              <a:t>competencies </a:t>
            </a:r>
            <a:r>
              <a:rPr lang="ms-BN" sz="1800" dirty="0"/>
              <a:t>and skills; and</a:t>
            </a:r>
          </a:p>
          <a:p>
            <a:r>
              <a:rPr lang="en-US" sz="1800" dirty="0" smtClean="0"/>
              <a:t>involve </a:t>
            </a:r>
            <a:r>
              <a:rPr lang="en-US" sz="1800" dirty="0"/>
              <a:t>in simulation exercises that allow for </a:t>
            </a:r>
            <a:r>
              <a:rPr lang="en-US" sz="1800" dirty="0" smtClean="0"/>
              <a:t>different approaches for solving </a:t>
            </a:r>
            <a:r>
              <a:rPr lang="en-US" sz="1800" dirty="0"/>
              <a:t>problems to be tested and their consequences observed</a:t>
            </a:r>
            <a:r>
              <a:rPr lang="en-US" sz="1800" dirty="0" smtClean="0"/>
              <a:t>.</a:t>
            </a:r>
          </a:p>
          <a:p>
            <a:pPr marL="109728" indent="0">
              <a:buNone/>
            </a:pPr>
            <a:r>
              <a:rPr lang="en-US" sz="1800" dirty="0"/>
              <a:t>T</a:t>
            </a:r>
            <a:r>
              <a:rPr lang="en-US" sz="1800" dirty="0" smtClean="0"/>
              <a:t>eachers </a:t>
            </a:r>
            <a:r>
              <a:rPr lang="en-US" sz="1800" dirty="0"/>
              <a:t>and pupils are expected to use ICT intelligently and critically </a:t>
            </a:r>
            <a:r>
              <a:rPr lang="en-US" sz="1800" dirty="0" smtClean="0"/>
              <a:t>in the </a:t>
            </a:r>
            <a:r>
              <a:rPr lang="en-US" sz="1800" dirty="0"/>
              <a:t>teaching and learning of mathematics. They must be able to decide when </a:t>
            </a:r>
            <a:r>
              <a:rPr lang="en-US" sz="1800" dirty="0" smtClean="0"/>
              <a:t>to use </a:t>
            </a:r>
            <a:r>
              <a:rPr lang="en-US" sz="1800" dirty="0"/>
              <a:t>the available technology. Wherever appropriate, suggestions on </a:t>
            </a:r>
            <a:r>
              <a:rPr lang="en-US" sz="1800" dirty="0" smtClean="0"/>
              <a:t>the possible </a:t>
            </a:r>
            <a:r>
              <a:rPr lang="en-US" sz="1800" dirty="0"/>
              <a:t>use of ICT in the mathematics curriculum have been included in </a:t>
            </a:r>
            <a:r>
              <a:rPr lang="en-US" sz="1800" dirty="0" smtClean="0"/>
              <a:t>the teaching </a:t>
            </a:r>
            <a:r>
              <a:rPr lang="en-US" sz="1800" dirty="0"/>
              <a:t>notes of the syllabus.</a:t>
            </a:r>
            <a:endParaRPr lang="ms-BN" sz="1800" dirty="0"/>
          </a:p>
        </p:txBody>
      </p:sp>
      <p:sp>
        <p:nvSpPr>
          <p:cNvPr id="4" name="Slide Number Placeholder 3"/>
          <p:cNvSpPr>
            <a:spLocks noGrp="1"/>
          </p:cNvSpPr>
          <p:nvPr>
            <p:ph type="sldNum" sz="quarter" idx="12"/>
          </p:nvPr>
        </p:nvSpPr>
        <p:spPr/>
        <p:txBody>
          <a:bodyPr/>
          <a:lstStyle/>
          <a:p>
            <a:fld id="{28B5DC9F-3245-4C8C-995E-3D0C08E1670C}" type="slidenum">
              <a:rPr lang="en-MY" smtClean="0"/>
              <a:t>7</a:t>
            </a:fld>
            <a:endParaRPr lang="en-MY"/>
          </a:p>
        </p:txBody>
      </p:sp>
    </p:spTree>
    <p:extLst>
      <p:ext uri="{BB962C8B-B14F-4D97-AF65-F5344CB8AC3E}">
        <p14:creationId xmlns:p14="http://schemas.microsoft.com/office/powerpoint/2010/main" val="2042497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4810539"/>
          </a:xfrm>
        </p:spPr>
        <p:txBody>
          <a:bodyPr/>
          <a:lstStyle/>
          <a:p>
            <a:r>
              <a:rPr lang="en-US" dirty="0"/>
              <a:t>Many Bruneian teachers rely solely on the textbooks recommended by the Ministry of Education. They might follow the sequence and recommendations given in the textbook closely where all problems and exercises would be presented and taught to the students. </a:t>
            </a:r>
            <a:endParaRPr lang="en-US" dirty="0" smtClean="0"/>
          </a:p>
          <a:p>
            <a:r>
              <a:rPr lang="en-US" dirty="0"/>
              <a:t>Most would try to adapt the textbooks according to their students’ ability and situation</a:t>
            </a:r>
            <a:endParaRPr lang="ms-BN" dirty="0"/>
          </a:p>
        </p:txBody>
      </p:sp>
      <p:sp>
        <p:nvSpPr>
          <p:cNvPr id="3" name="Title 2"/>
          <p:cNvSpPr>
            <a:spLocks noGrp="1"/>
          </p:cNvSpPr>
          <p:nvPr>
            <p:ph type="title"/>
          </p:nvPr>
        </p:nvSpPr>
        <p:spPr>
          <a:xfrm>
            <a:off x="323528" y="274638"/>
            <a:ext cx="8496944" cy="850106"/>
          </a:xfrm>
        </p:spPr>
        <p:txBody>
          <a:bodyPr>
            <a:normAutofit/>
          </a:bodyPr>
          <a:lstStyle/>
          <a:p>
            <a:r>
              <a:rPr lang="en-US" sz="3600" dirty="0" smtClean="0"/>
              <a:t>How Brunei Teachers Use Textbooks</a:t>
            </a:r>
            <a:endParaRPr lang="ms-BN" sz="3600" dirty="0"/>
          </a:p>
        </p:txBody>
      </p:sp>
      <p:sp>
        <p:nvSpPr>
          <p:cNvPr id="4" name="Slide Number Placeholder 3"/>
          <p:cNvSpPr>
            <a:spLocks noGrp="1"/>
          </p:cNvSpPr>
          <p:nvPr>
            <p:ph type="sldNum" sz="quarter" idx="12"/>
          </p:nvPr>
        </p:nvSpPr>
        <p:spPr/>
        <p:txBody>
          <a:bodyPr/>
          <a:lstStyle/>
          <a:p>
            <a:fld id="{28B5DC9F-3245-4C8C-995E-3D0C08E1670C}" type="slidenum">
              <a:rPr lang="en-MY" smtClean="0"/>
              <a:t>8</a:t>
            </a:fld>
            <a:endParaRPr lang="en-MY"/>
          </a:p>
        </p:txBody>
      </p:sp>
    </p:spTree>
    <p:extLst>
      <p:ext uri="{BB962C8B-B14F-4D97-AF65-F5344CB8AC3E}">
        <p14:creationId xmlns:p14="http://schemas.microsoft.com/office/powerpoint/2010/main" val="1111807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ms-BN"/>
          </a:p>
        </p:txBody>
      </p:sp>
      <p:sp>
        <p:nvSpPr>
          <p:cNvPr id="3" name="Slide Number Placeholder 2"/>
          <p:cNvSpPr>
            <a:spLocks noGrp="1"/>
          </p:cNvSpPr>
          <p:nvPr>
            <p:ph type="sldNum" sz="quarter" idx="12"/>
          </p:nvPr>
        </p:nvSpPr>
        <p:spPr/>
        <p:txBody>
          <a:bodyPr/>
          <a:lstStyle/>
          <a:p>
            <a:fld id="{28B5DC9F-3245-4C8C-995E-3D0C08E1670C}" type="slidenum">
              <a:rPr lang="en-MY" smtClean="0"/>
              <a:t>9</a:t>
            </a:fld>
            <a:endParaRPr lang="en-MY"/>
          </a:p>
        </p:txBody>
      </p:sp>
      <p:sp>
        <p:nvSpPr>
          <p:cNvPr id="4" name="Title 3"/>
          <p:cNvSpPr>
            <a:spLocks noGrp="1"/>
          </p:cNvSpPr>
          <p:nvPr>
            <p:ph type="title"/>
          </p:nvPr>
        </p:nvSpPr>
        <p:spPr/>
        <p:txBody>
          <a:bodyPr/>
          <a:lstStyle/>
          <a:p>
            <a:endParaRPr lang="ms-B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259300" cy="970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696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745</TotalTime>
  <Words>1210</Words>
  <Application>Microsoft Office PowerPoint</Application>
  <PresentationFormat>On-screen Show (4:3)</PresentationFormat>
  <Paragraphs>78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The Role of Text-books and ICT in designing and Implementing Effective Lessons: Examining Curriculum Recommendations and Teaches’ Practice</vt:lpstr>
      <vt:lpstr>SPN 21 and New Curriculum</vt:lpstr>
      <vt:lpstr>PowerPoint Presentation</vt:lpstr>
      <vt:lpstr>Role of Textbooks</vt:lpstr>
      <vt:lpstr>Recommended Bruneian textbooks, work-books, teaching soft-wares and Guide</vt:lpstr>
      <vt:lpstr>Role of ICT</vt:lpstr>
      <vt:lpstr>PowerPoint Presentation</vt:lpstr>
      <vt:lpstr>How Brunei Teachers Use Textbooks</vt:lpstr>
      <vt:lpstr>PowerPoint Presentation</vt:lpstr>
      <vt:lpstr>How Brunei Teachers Use Blackboard</vt:lpstr>
      <vt:lpstr>The New Technology</vt:lpstr>
      <vt:lpstr>Example: Developing understanding for mental calculation of division of a number by powers of 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and Conclusion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Text-books and ICT in designing and Implementing Effective Lessons: Examining Curriculum Recommendations and Teaches’ Practice</dc:title>
  <dc:creator>User</dc:creator>
  <cp:lastModifiedBy>Dr Hjh Madihah binti Khalid</cp:lastModifiedBy>
  <cp:revision>16</cp:revision>
  <dcterms:created xsi:type="dcterms:W3CDTF">2011-02-08T22:14:43Z</dcterms:created>
  <dcterms:modified xsi:type="dcterms:W3CDTF">2011-02-14T06:50:38Z</dcterms:modified>
</cp:coreProperties>
</file>