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48"/>
  </p:notesMasterIdLst>
  <p:sldIdLst>
    <p:sldId id="256" r:id="rId2"/>
    <p:sldId id="257" r:id="rId3"/>
    <p:sldId id="260" r:id="rId4"/>
    <p:sldId id="258" r:id="rId5"/>
    <p:sldId id="278" r:id="rId6"/>
    <p:sldId id="270" r:id="rId7"/>
    <p:sldId id="279" r:id="rId8"/>
    <p:sldId id="263" r:id="rId9"/>
    <p:sldId id="264" r:id="rId10"/>
    <p:sldId id="265" r:id="rId11"/>
    <p:sldId id="308" r:id="rId12"/>
    <p:sldId id="266" r:id="rId13"/>
    <p:sldId id="267" r:id="rId14"/>
    <p:sldId id="307" r:id="rId15"/>
    <p:sldId id="268" r:id="rId16"/>
    <p:sldId id="297" r:id="rId17"/>
    <p:sldId id="296" r:id="rId18"/>
    <p:sldId id="269" r:id="rId19"/>
    <p:sldId id="295" r:id="rId20"/>
    <p:sldId id="280" r:id="rId21"/>
    <p:sldId id="271" r:id="rId22"/>
    <p:sldId id="283" r:id="rId23"/>
    <p:sldId id="272" r:id="rId24"/>
    <p:sldId id="281" r:id="rId25"/>
    <p:sldId id="275" r:id="rId26"/>
    <p:sldId id="293" r:id="rId27"/>
    <p:sldId id="284" r:id="rId28"/>
    <p:sldId id="285" r:id="rId29"/>
    <p:sldId id="288" r:id="rId30"/>
    <p:sldId id="290" r:id="rId31"/>
    <p:sldId id="298" r:id="rId32"/>
    <p:sldId id="289" r:id="rId33"/>
    <p:sldId id="302" r:id="rId34"/>
    <p:sldId id="286" r:id="rId35"/>
    <p:sldId id="300" r:id="rId36"/>
    <p:sldId id="301" r:id="rId37"/>
    <p:sldId id="287" r:id="rId38"/>
    <p:sldId id="299" r:id="rId39"/>
    <p:sldId id="277" r:id="rId40"/>
    <p:sldId id="304" r:id="rId41"/>
    <p:sldId id="303" r:id="rId42"/>
    <p:sldId id="306" r:id="rId43"/>
    <p:sldId id="305" r:id="rId44"/>
    <p:sldId id="291" r:id="rId45"/>
    <p:sldId id="294" r:id="rId46"/>
    <p:sldId id="29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varScale="1">
        <p:scale>
          <a:sx n="98" d="100"/>
          <a:sy n="98" d="100"/>
        </p:scale>
        <p:origin x="-472" y="-112"/>
      </p:cViewPr>
      <p:guideLst>
        <p:guide orient="horz" pos="264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esProps" Target="pres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printerSettings" Target="printerSettings/printerSettings1.bin"/><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user:Desktop:scale%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user:Desktop:St%20outcom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perry:Documents:IES:Assessments:Teacher%20Assessment:scale%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rperry:Documents:IES:Assessments:Teacher%20Assessment:scale%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tx>
            <c:strRef>
              <c:f>'scale changes by assignment'!$B$1</c:f>
              <c:strCache>
                <c:ptCount val="1"/>
                <c:pt idx="0">
                  <c:v>Fractions Knowledge for Teaching</c:v>
                </c:pt>
              </c:strCache>
            </c:strRef>
          </c:tx>
          <c:cat>
            <c:strRef>
              <c:f>'scale changes by assignment'!$A$2:$A$4</c:f>
              <c:strCache>
                <c:ptCount val="3"/>
                <c:pt idx="0">
                  <c:v>Lesson Study w/ Resource Kit</c:v>
                </c:pt>
                <c:pt idx="1">
                  <c:v>Lesson Study Only</c:v>
                </c:pt>
                <c:pt idx="2">
                  <c:v>Usual Prof. Dev.</c:v>
                </c:pt>
              </c:strCache>
            </c:strRef>
          </c:cat>
          <c:val>
            <c:numRef>
              <c:f>'scale changes by assignment'!$B$2:$B$4</c:f>
              <c:numCache>
                <c:formatCode>0.00</c:formatCode>
                <c:ptCount val="3"/>
                <c:pt idx="0">
                  <c:v>1.506849315068493</c:v>
                </c:pt>
                <c:pt idx="1">
                  <c:v>0.506849315068493</c:v>
                </c:pt>
                <c:pt idx="2">
                  <c:v>0.507462686567164</c:v>
                </c:pt>
              </c:numCache>
            </c:numRef>
          </c:val>
        </c:ser>
        <c:axId val="506958184"/>
        <c:axId val="506961512"/>
      </c:barChart>
      <c:catAx>
        <c:axId val="506958184"/>
        <c:scaling>
          <c:orientation val="minMax"/>
        </c:scaling>
        <c:axPos val="b"/>
        <c:tickLblPos val="nextTo"/>
        <c:txPr>
          <a:bodyPr/>
          <a:lstStyle/>
          <a:p>
            <a:pPr>
              <a:defRPr sz="2000"/>
            </a:pPr>
            <a:endParaRPr lang="en-US"/>
          </a:p>
        </c:txPr>
        <c:crossAx val="506961512"/>
        <c:crosses val="autoZero"/>
        <c:auto val="1"/>
        <c:lblAlgn val="ctr"/>
        <c:lblOffset val="100"/>
      </c:catAx>
      <c:valAx>
        <c:axId val="506961512"/>
        <c:scaling>
          <c:orientation val="minMax"/>
        </c:scaling>
        <c:axPos val="l"/>
        <c:majorGridlines/>
        <c:numFmt formatCode="0.00" sourceLinked="1"/>
        <c:tickLblPos val="nextTo"/>
        <c:crossAx val="50695818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tx>
            <c:strRef>
              <c:f>'st chg scores - toolkit vs non'!$C$1</c:f>
              <c:strCache>
                <c:ptCount val="1"/>
                <c:pt idx="0">
                  <c:v>Student Change in Fractions Knowledge Score</c:v>
                </c:pt>
              </c:strCache>
            </c:strRef>
          </c:tx>
          <c:dPt>
            <c:idx val="0"/>
            <c:spPr>
              <a:solidFill>
                <a:srgbClr val="FF0000"/>
              </a:solidFill>
            </c:spPr>
          </c:dPt>
          <c:dPt>
            <c:idx val="2"/>
            <c:spPr>
              <a:solidFill>
                <a:srgbClr val="FF0000"/>
              </a:solidFill>
            </c:spPr>
          </c:dPt>
          <c:dPt>
            <c:idx val="4"/>
            <c:spPr>
              <a:solidFill>
                <a:srgbClr val="FF0000"/>
              </a:solidFill>
            </c:spPr>
          </c:dPt>
          <c:cat>
            <c:multiLvlStrRef>
              <c:f>'st chg scores - toolkit vs non'!$A$2:$B$7</c:f>
              <c:multiLvlStrCache>
                <c:ptCount val="6"/>
                <c:lvl>
                  <c:pt idx="0">
                    <c:v>Gr. 2/3</c:v>
                  </c:pt>
                  <c:pt idx="1">
                    <c:v>Gr. 2/3</c:v>
                  </c:pt>
                  <c:pt idx="2">
                    <c:v>Gr. 4</c:v>
                  </c:pt>
                  <c:pt idx="3">
                    <c:v>Gr. 4</c:v>
                  </c:pt>
                  <c:pt idx="4">
                    <c:v>Gr. 5</c:v>
                  </c:pt>
                  <c:pt idx="5">
                    <c:v>Gr. 5</c:v>
                  </c:pt>
                </c:lvl>
                <c:lvl>
                  <c:pt idx="0">
                    <c:v>Lesson Study w/Resource Kit</c:v>
                  </c:pt>
                  <c:pt idx="1">
                    <c:v>Other</c:v>
                  </c:pt>
                  <c:pt idx="2">
                    <c:v>Lesson Study w/Resource Kit</c:v>
                  </c:pt>
                  <c:pt idx="3">
                    <c:v>Other</c:v>
                  </c:pt>
                  <c:pt idx="4">
                    <c:v>Lesson Study w/Resource Kit</c:v>
                  </c:pt>
                  <c:pt idx="5">
                    <c:v>Other</c:v>
                  </c:pt>
                </c:lvl>
              </c:multiLvlStrCache>
            </c:multiLvlStrRef>
          </c:cat>
          <c:val>
            <c:numRef>
              <c:f>'st chg scores - toolkit vs non'!$C$2:$C$7</c:f>
              <c:numCache>
                <c:formatCode>General</c:formatCode>
                <c:ptCount val="6"/>
                <c:pt idx="0">
                  <c:v>5.22</c:v>
                </c:pt>
                <c:pt idx="1">
                  <c:v>0.6</c:v>
                </c:pt>
                <c:pt idx="2">
                  <c:v>3.53</c:v>
                </c:pt>
                <c:pt idx="3">
                  <c:v>1.87</c:v>
                </c:pt>
                <c:pt idx="4">
                  <c:v>5.689999999999999</c:v>
                </c:pt>
                <c:pt idx="5">
                  <c:v>3.37</c:v>
                </c:pt>
              </c:numCache>
            </c:numRef>
          </c:val>
        </c:ser>
        <c:axId val="507026024"/>
        <c:axId val="507029384"/>
      </c:barChart>
      <c:catAx>
        <c:axId val="507026024"/>
        <c:scaling>
          <c:orientation val="minMax"/>
        </c:scaling>
        <c:axPos val="b"/>
        <c:tickLblPos val="nextTo"/>
        <c:txPr>
          <a:bodyPr/>
          <a:lstStyle/>
          <a:p>
            <a:pPr>
              <a:defRPr sz="1600"/>
            </a:pPr>
            <a:endParaRPr lang="en-US"/>
          </a:p>
        </c:txPr>
        <c:crossAx val="507029384"/>
        <c:crosses val="autoZero"/>
        <c:auto val="1"/>
        <c:lblAlgn val="ctr"/>
        <c:lblOffset val="100"/>
      </c:catAx>
      <c:valAx>
        <c:axId val="507029384"/>
        <c:scaling>
          <c:orientation val="minMax"/>
        </c:scaling>
        <c:axPos val="l"/>
        <c:majorGridlines/>
        <c:numFmt formatCode="General" sourceLinked="1"/>
        <c:tickLblPos val="nextTo"/>
        <c:crossAx val="507026024"/>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title/>
    <c:plotArea>
      <c:layout/>
      <c:barChart>
        <c:barDir val="col"/>
        <c:grouping val="clustered"/>
        <c:ser>
          <c:idx val="0"/>
          <c:order val="0"/>
          <c:tx>
            <c:strRef>
              <c:f>'scale changes by assignment'!$AG$1</c:f>
              <c:strCache>
                <c:ptCount val="1"/>
                <c:pt idx="0">
                  <c:v>Collegial Learning Effectiveness</c:v>
                </c:pt>
              </c:strCache>
            </c:strRef>
          </c:tx>
          <c:cat>
            <c:strRef>
              <c:f>'scale changes by assignment'!$AF$2:$AF$4</c:f>
              <c:strCache>
                <c:ptCount val="3"/>
                <c:pt idx="0">
                  <c:v>Toolkit</c:v>
                </c:pt>
                <c:pt idx="1">
                  <c:v>Lesson Study</c:v>
                </c:pt>
                <c:pt idx="2">
                  <c:v>Prof. Dev.</c:v>
                </c:pt>
              </c:strCache>
            </c:strRef>
          </c:cat>
          <c:val>
            <c:numRef>
              <c:f>'scale changes by assignment'!$AG$2:$AG$4</c:f>
              <c:numCache>
                <c:formatCode>0.00</c:formatCode>
                <c:ptCount val="3"/>
                <c:pt idx="0">
                  <c:v>0.395833333333333</c:v>
                </c:pt>
                <c:pt idx="1">
                  <c:v>0.111111111111111</c:v>
                </c:pt>
                <c:pt idx="2">
                  <c:v>0.1875</c:v>
                </c:pt>
              </c:numCache>
            </c:numRef>
          </c:val>
        </c:ser>
        <c:axId val="507010408"/>
        <c:axId val="506999672"/>
      </c:barChart>
      <c:catAx>
        <c:axId val="507010408"/>
        <c:scaling>
          <c:orientation val="minMax"/>
        </c:scaling>
        <c:axPos val="b"/>
        <c:tickLblPos val="nextTo"/>
        <c:crossAx val="506999672"/>
        <c:crosses val="autoZero"/>
        <c:auto val="1"/>
        <c:lblAlgn val="ctr"/>
        <c:lblOffset val="100"/>
      </c:catAx>
      <c:valAx>
        <c:axId val="506999672"/>
        <c:scaling>
          <c:orientation val="minMax"/>
        </c:scaling>
        <c:axPos val="l"/>
        <c:majorGridlines/>
        <c:numFmt formatCode="0.00" sourceLinked="1"/>
        <c:tickLblPos val="nextTo"/>
        <c:crossAx val="507010408"/>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title/>
    <c:plotArea>
      <c:layout/>
      <c:barChart>
        <c:barDir val="col"/>
        <c:grouping val="clustered"/>
        <c:ser>
          <c:idx val="0"/>
          <c:order val="0"/>
          <c:tx>
            <c:strRef>
              <c:f>'attitude scales by assignment'!$P$9</c:f>
              <c:strCache>
                <c:ptCount val="1"/>
                <c:pt idx="0">
                  <c:v>Learning Impact</c:v>
                </c:pt>
              </c:strCache>
            </c:strRef>
          </c:tx>
          <c:cat>
            <c:strRef>
              <c:f>'attitude scales by assignment'!$O$10:$O$12</c:f>
              <c:strCache>
                <c:ptCount val="3"/>
                <c:pt idx="0">
                  <c:v>Toolkit</c:v>
                </c:pt>
                <c:pt idx="1">
                  <c:v>Lesson Study</c:v>
                </c:pt>
                <c:pt idx="2">
                  <c:v>Prof. Dev.* </c:v>
                </c:pt>
              </c:strCache>
            </c:strRef>
          </c:cat>
          <c:val>
            <c:numRef>
              <c:f>'attitude scales by assignment'!$P$10:$P$12</c:f>
              <c:numCache>
                <c:formatCode>0.00</c:formatCode>
                <c:ptCount val="3"/>
                <c:pt idx="0">
                  <c:v>46.46478873239435</c:v>
                </c:pt>
                <c:pt idx="1">
                  <c:v>46.3098591549296</c:v>
                </c:pt>
                <c:pt idx="2">
                  <c:v>41.359375</c:v>
                </c:pt>
              </c:numCache>
            </c:numRef>
          </c:val>
        </c:ser>
        <c:axId val="507049384"/>
        <c:axId val="507052408"/>
      </c:barChart>
      <c:catAx>
        <c:axId val="507049384"/>
        <c:scaling>
          <c:orientation val="minMax"/>
        </c:scaling>
        <c:axPos val="b"/>
        <c:tickLblPos val="nextTo"/>
        <c:crossAx val="507052408"/>
        <c:crosses val="autoZero"/>
        <c:auto val="1"/>
        <c:lblAlgn val="ctr"/>
        <c:lblOffset val="100"/>
      </c:catAx>
      <c:valAx>
        <c:axId val="507052408"/>
        <c:scaling>
          <c:orientation val="minMax"/>
          <c:min val="0.0"/>
        </c:scaling>
        <c:axPos val="l"/>
        <c:majorGridlines/>
        <c:numFmt formatCode="0.00" sourceLinked="1"/>
        <c:tickLblPos val="nextTo"/>
        <c:crossAx val="507049384"/>
        <c:crosses val="autoZero"/>
        <c:crossBetween val="between"/>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FDC87-F215-854C-A9D0-09546058D578}" type="datetimeFigureOut">
              <a:rPr lang="en-US" smtClean="0"/>
              <a:pPr/>
              <a:t>2/17/11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EE902-246A-FF4D-B931-FC630FAB47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Teachers said this was new to them</a:t>
            </a:r>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Teachers said this was new to them</a:t>
            </a:r>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Melissa: add same 2 graphics in lower part of slide as prior</a:t>
            </a:r>
            <a:r>
              <a:rPr lang="en-US" baseline="0" dirty="0" smtClean="0"/>
              <a:t> slide; also, please make 1/n a vertical fraction (3 times)</a:t>
            </a:r>
          </a:p>
          <a:p>
            <a:r>
              <a:rPr lang="en-US" baseline="0" dirty="0" smtClean="0"/>
              <a:t>If posters not yet sent </a:t>
            </a:r>
            <a:r>
              <a:rPr lang="en-US" baseline="0" dirty="0" err="1" smtClean="0"/>
              <a:t>oiut</a:t>
            </a:r>
            <a:r>
              <a:rPr lang="en-US" baseline="0" dirty="0" smtClean="0"/>
              <a:t>, we might want to label them 1 2 3.  If they have, we can append numbers</a:t>
            </a:r>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Melissa: add same 2 graphics in lower part of slide as prior</a:t>
            </a:r>
            <a:r>
              <a:rPr lang="en-US" baseline="0" dirty="0" smtClean="0"/>
              <a:t> slide; also, please make 1/n a vertical fraction (3 times)</a:t>
            </a:r>
          </a:p>
          <a:p>
            <a:r>
              <a:rPr lang="en-US" baseline="0" dirty="0" smtClean="0"/>
              <a:t>If posters not yet sent </a:t>
            </a:r>
            <a:r>
              <a:rPr lang="en-US" baseline="0" dirty="0" err="1" smtClean="0"/>
              <a:t>oiut</a:t>
            </a:r>
            <a:r>
              <a:rPr lang="en-US" baseline="0" dirty="0" smtClean="0"/>
              <a:t>, we might want to label them 1 2 3.  If they have, we can append numbers</a:t>
            </a:r>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8BF026CE-BAA4-BD45-B4B0-396EA157BE30}" type="slidenum">
              <a:rPr lang="en-US" altLang="ja-JP">
                <a:latin typeface="Times" pitchFamily="26" charset="0"/>
                <a:cs typeface="ＭＳ Ｐゴシック" pitchFamily="26" charset="-128"/>
              </a:rPr>
              <a:pPr>
                <a:defRPr/>
              </a:pPr>
              <a:t>3</a:t>
            </a:fld>
            <a:endParaRPr lang="en-US" altLang="ja-JP">
              <a:latin typeface="Times" pitchFamily="26" charset="0"/>
              <a:cs typeface="ＭＳ Ｐゴシック" pitchFamily="26"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ja-JP" altLang="en-US" dirty="0">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Times" pitchFamily="-106" charset="0"/>
                <a:ea typeface="ＭＳ Ｐゴシック" pitchFamily="-106" charset="-128"/>
                <a:cs typeface="ＭＳ Ｐゴシック" pitchFamily="-106" charset="-128"/>
              </a:rPr>
              <a:t>Part of the LS process</a:t>
            </a:r>
            <a:r>
              <a:rPr lang="en-US" altLang="ja-JP" baseline="0" dirty="0" smtClean="0">
                <a:latin typeface="Times" pitchFamily="-106" charset="0"/>
                <a:ea typeface="ＭＳ Ｐゴシック" pitchFamily="-106" charset="-128"/>
                <a:cs typeface="ＭＳ Ｐゴシック" pitchFamily="-106" charset="-128"/>
              </a:rPr>
              <a:t> is </a:t>
            </a:r>
            <a:r>
              <a:rPr lang="en-US" altLang="ja-JP" baseline="0" dirty="0" err="1" smtClean="0">
                <a:latin typeface="Times" pitchFamily="-106" charset="0"/>
                <a:ea typeface="ＭＳ Ｐゴシック" pitchFamily="-106" charset="-128"/>
                <a:cs typeface="ＭＳ Ｐゴシック" pitchFamily="-106" charset="-128"/>
              </a:rPr>
              <a:t>kyouzai</a:t>
            </a:r>
            <a:r>
              <a:rPr lang="en-US" altLang="ja-JP" baseline="0" dirty="0" smtClean="0">
                <a:latin typeface="Times" pitchFamily="-106" charset="0"/>
                <a:ea typeface="ＭＳ Ｐゴシック" pitchFamily="-106" charset="-128"/>
                <a:cs typeface="ＭＳ Ｐゴシック" pitchFamily="-106" charset="-128"/>
              </a:rPr>
              <a:t> </a:t>
            </a:r>
            <a:r>
              <a:rPr lang="en-US" altLang="ja-JP" baseline="0" dirty="0" err="1" smtClean="0">
                <a:latin typeface="Times" pitchFamily="-106" charset="0"/>
                <a:ea typeface="ＭＳ Ｐゴシック" pitchFamily="-106" charset="-128"/>
                <a:cs typeface="ＭＳ Ｐゴシック" pitchFamily="-106" charset="-128"/>
              </a:rPr>
              <a:t>kenkyuu</a:t>
            </a:r>
            <a:r>
              <a:rPr lang="en-US" altLang="ja-JP" baseline="0" dirty="0" smtClean="0">
                <a:latin typeface="Times" pitchFamily="-106" charset="0"/>
                <a:ea typeface="ＭＳ Ｐゴシック" pitchFamily="-106" charset="-128"/>
                <a:cs typeface="ＭＳ Ｐゴシック" pitchFamily="-106" charset="-128"/>
              </a:rPr>
              <a:t>, careful study of the teaching materials focused on both the mathematics and the pedagogy.  </a:t>
            </a:r>
            <a:r>
              <a:rPr lang="en-US" altLang="ja-JP" dirty="0" smtClean="0">
                <a:latin typeface="Times" pitchFamily="-106" charset="0"/>
                <a:ea typeface="ＭＳ Ｐゴシック" pitchFamily="-106" charset="-128"/>
                <a:cs typeface="ＭＳ Ｐゴシック" pitchFamily="-106" charset="-128"/>
              </a:rPr>
              <a:t>We noticed that the textbooks US teachers used to</a:t>
            </a:r>
            <a:r>
              <a:rPr lang="en-US" altLang="ja-JP" baseline="0" dirty="0" smtClean="0">
                <a:latin typeface="Times" pitchFamily="-106" charset="0"/>
                <a:ea typeface="ＭＳ Ｐゴシック" pitchFamily="-106" charset="-128"/>
                <a:cs typeface="ＭＳ Ｐゴシック" pitchFamily="-106" charset="-128"/>
              </a:rPr>
              <a:t> support </a:t>
            </a:r>
            <a:r>
              <a:rPr lang="en-US" altLang="ja-JP" baseline="0" dirty="0" err="1" smtClean="0">
                <a:latin typeface="Times" pitchFamily="-106" charset="0"/>
                <a:ea typeface="ＭＳ Ｐゴシック" pitchFamily="-106" charset="-128"/>
                <a:cs typeface="ＭＳ Ｐゴシック" pitchFamily="-106" charset="-128"/>
              </a:rPr>
              <a:t>kyozai</a:t>
            </a:r>
            <a:r>
              <a:rPr lang="en-US" altLang="ja-JP" baseline="0" dirty="0" smtClean="0">
                <a:latin typeface="Times" pitchFamily="-106" charset="0"/>
                <a:ea typeface="ＭＳ Ｐゴシック" pitchFamily="-106" charset="-128"/>
                <a:cs typeface="ＭＳ Ｐゴシック" pitchFamily="-106" charset="-128"/>
              </a:rPr>
              <a:t> </a:t>
            </a:r>
            <a:r>
              <a:rPr lang="en-US" altLang="ja-JP" baseline="0" dirty="0" err="1" smtClean="0">
                <a:latin typeface="Times" pitchFamily="-106" charset="0"/>
                <a:ea typeface="ＭＳ Ｐゴシック" pitchFamily="-106" charset="-128"/>
                <a:cs typeface="ＭＳ Ｐゴシック" pitchFamily="-106" charset="-128"/>
              </a:rPr>
              <a:t>kenkyuu</a:t>
            </a:r>
            <a:r>
              <a:rPr lang="en-US" altLang="ja-JP" baseline="0" dirty="0" smtClean="0">
                <a:latin typeface="Times" pitchFamily="-106" charset="0"/>
                <a:ea typeface="ＭＳ Ｐゴシック" pitchFamily="-106" charset="-128"/>
                <a:cs typeface="ＭＳ Ｐゴシック" pitchFamily="-106" charset="-128"/>
              </a:rPr>
              <a:t> in lesson study may not be rich.  So we focused on gathering materials to support lesson study; not developing them from scratch, but repurposing existing materials.</a:t>
            </a:r>
            <a:endParaRPr lang="ja-JP" altLang="en-US" dirty="0" smtClean="0">
              <a:latin typeface="Times" pitchFamily="-106" charset="0"/>
              <a:ea typeface="ＭＳ Ｐゴシック" pitchFamily="-106" charset="-128"/>
              <a:cs typeface="ＭＳ Ｐゴシック" pitchFamily="-106" charset="-128"/>
            </a:endParaRPr>
          </a:p>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8BF026CE-BAA4-BD45-B4B0-396EA157BE30}" type="slidenum">
              <a:rPr lang="en-US" altLang="ja-JP">
                <a:latin typeface="Times" pitchFamily="26" charset="0"/>
                <a:cs typeface="ＭＳ Ｐゴシック" pitchFamily="26" charset="-128"/>
              </a:rPr>
              <a:pPr>
                <a:defRPr/>
              </a:pPr>
              <a:t>5</a:t>
            </a:fld>
            <a:endParaRPr lang="en-US" altLang="ja-JP">
              <a:latin typeface="Times" pitchFamily="26" charset="0"/>
              <a:cs typeface="ＭＳ Ｐゴシック" pitchFamily="26"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ja-JP" altLang="en-US" dirty="0">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EE902-246A-FF4D-B931-FC630FAB4783}"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D352B54-13DB-B14B-953E-0BE8AFC7B612}" type="datetimeFigureOut">
              <a:rPr lang="en-US" smtClean="0"/>
              <a:pPr/>
              <a:t>2/17/11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61612FD-FD01-5D41-BAB5-67E6E753ED14}"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52B54-13DB-B14B-953E-0BE8AFC7B612}" type="datetimeFigureOut">
              <a:rPr lang="en-US" smtClean="0"/>
              <a:pPr/>
              <a:t>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52B54-13DB-B14B-953E-0BE8AFC7B612}" type="datetimeFigureOut">
              <a:rPr lang="en-US" smtClean="0"/>
              <a:pPr/>
              <a:t>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52B54-13DB-B14B-953E-0BE8AFC7B612}" type="datetimeFigureOut">
              <a:rPr lang="en-US" smtClean="0"/>
              <a:pPr/>
              <a:t>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352B54-13DB-B14B-953E-0BE8AFC7B612}" type="datetimeFigureOut">
              <a:rPr lang="en-US" smtClean="0"/>
              <a:pPr/>
              <a:t>2/17/11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612FD-FD01-5D41-BAB5-67E6E753ED14}"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352B54-13DB-B14B-953E-0BE8AFC7B612}" type="datetimeFigureOut">
              <a:rPr lang="en-US" smtClean="0"/>
              <a:pPr/>
              <a:t>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352B54-13DB-B14B-953E-0BE8AFC7B612}" type="datetimeFigureOut">
              <a:rPr lang="en-US" smtClean="0"/>
              <a:pPr/>
              <a:t>2/17/11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352B54-13DB-B14B-953E-0BE8AFC7B612}" type="datetimeFigureOut">
              <a:rPr lang="en-US" smtClean="0"/>
              <a:pPr/>
              <a:t>2/17/11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1D352B54-13DB-B14B-953E-0BE8AFC7B612}" type="datetimeFigureOut">
              <a:rPr lang="en-US" smtClean="0"/>
              <a:pPr/>
              <a:t>2/17/11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612FD-FD01-5D41-BAB5-67E6E753ED14}"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352B54-13DB-B14B-953E-0BE8AFC7B612}" type="datetimeFigureOut">
              <a:rPr lang="en-US" smtClean="0"/>
              <a:pPr/>
              <a:t>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612FD-FD01-5D41-BAB5-67E6E753ED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352B54-13DB-B14B-953E-0BE8AFC7B612}" type="datetimeFigureOut">
              <a:rPr lang="en-US" smtClean="0"/>
              <a:pPr/>
              <a:t>2/17/11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612FD-FD01-5D41-BAB5-67E6E753ED14}"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1D352B54-13DB-B14B-953E-0BE8AFC7B612}" type="datetimeFigureOut">
              <a:rPr lang="en-US" smtClean="0"/>
              <a:pPr/>
              <a:t>2/17/11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C61612FD-FD01-5D41-BAB5-67E6E753ED14}"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lessonresearch.net/" TargetMode="External"/><Relationship Id="rId3" Type="http://schemas.openxmlformats.org/officeDocument/2006/relationships/hyperlink" Target="mailto:Clewis@mill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d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df"/></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d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d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lessonresearch.net/FRACTIONTK/Watanabe_InitialTreatmentFractions_FOCUS2007.pdf" TargetMode="External"/><Relationship Id="rId4" Type="http://schemas.openxmlformats.org/officeDocument/2006/relationships/hyperlink" Target="http://www.lessonresearch.net/FRACTIONTK/Daily%20Reflection_Form.pdf" TargetMode="External"/><Relationship Id="rId5" Type="http://schemas.openxmlformats.org/officeDocument/2006/relationships/hyperlink" Target="http://www.lessonresearch.net/FRACTIONTK/Elem_Teaching_Guide_%20Japanese%20Course%20of%20Study.pdf" TargetMode="External"/><Relationship Id="rId7" Type="http://schemas.openxmlformats.org/officeDocument/2006/relationships/hyperlink" Target="http://www.lessonresearch.net/FRACTIONTK/4B%20Japanese%20Teacher%20Manual.pdf" TargetMode="External"/><Relationship Id="rId1" Type="http://schemas.openxmlformats.org/officeDocument/2006/relationships/slideLayout" Target="../slideLayouts/slideLayout2.xml"/><Relationship Id="rId2" Type="http://schemas.openxmlformats.org/officeDocument/2006/relationships/hyperlink" Target="http://www.lessonresearch.net/FRACTIONTK/Start%20Here.pdf" TargetMode="External"/><Relationship Id="rId3" Type="http://schemas.openxmlformats.org/officeDocument/2006/relationships/hyperlink" Target="http://www.lessonresearch.net/FRACTIONTK/tkmaster_online.pdf" TargetMode="External"/><Relationship Id="rId6" Type="http://schemas.openxmlformats.org/officeDocument/2006/relationships/hyperlink" Target="http://www.lessonresearch.net/FRACTIONTK/3B%20Japanese%20Teacher%20Manual.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lessonresearch.net/FRACTIONTK/fractions_toolkit.html" TargetMode="External"/><Relationship Id="rId3" Type="http://schemas.openxmlformats.org/officeDocument/2006/relationships/hyperlink" Target="mailto:clewis@mills.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457200"/>
            <a:ext cx="7406640" cy="3200400"/>
          </a:xfrm>
        </p:spPr>
        <p:txBody>
          <a:bodyPr anchor="ctr">
            <a:noAutofit/>
          </a:bodyPr>
          <a:lstStyle/>
          <a:p>
            <a:r>
              <a:rPr lang="en-US" sz="4000" dirty="0" smtClean="0"/>
              <a:t>Lesson Study with Japanese Curriculum Materials: </a:t>
            </a:r>
            <a:br>
              <a:rPr lang="en-US" sz="4000" dirty="0" smtClean="0"/>
            </a:br>
            <a:r>
              <a:rPr lang="en-US" sz="4000" dirty="0" smtClean="0"/>
              <a:t>A Randomized Controlled Trial</a:t>
            </a:r>
            <a:endParaRPr lang="en-US" sz="4000" dirty="0"/>
          </a:p>
        </p:txBody>
      </p:sp>
      <p:sp>
        <p:nvSpPr>
          <p:cNvPr id="3" name="Subtitle 2"/>
          <p:cNvSpPr>
            <a:spLocks noGrp="1"/>
          </p:cNvSpPr>
          <p:nvPr>
            <p:ph type="subTitle" idx="1"/>
          </p:nvPr>
        </p:nvSpPr>
        <p:spPr>
          <a:xfrm>
            <a:off x="1432560" y="3810000"/>
            <a:ext cx="7406640" cy="2286000"/>
          </a:xfrm>
        </p:spPr>
        <p:txBody>
          <a:bodyPr>
            <a:normAutofit fontScale="32500" lnSpcReduction="20000"/>
          </a:bodyPr>
          <a:lstStyle/>
          <a:p>
            <a:pPr indent="25400" algn="ctr" eaLnBrk="0" hangingPunct="0">
              <a:lnSpc>
                <a:spcPct val="90000"/>
              </a:lnSpc>
              <a:buClr>
                <a:schemeClr val="tx2"/>
              </a:buClr>
              <a:buSzPct val="70000"/>
              <a:tabLst>
                <a:tab pos="0" algn="l"/>
              </a:tabLst>
            </a:pPr>
            <a:r>
              <a:rPr lang="en-US" sz="9600" dirty="0" smtClean="0">
                <a:solidFill>
                  <a:schemeClr val="tx1"/>
                </a:solidFill>
              </a:rPr>
              <a:t>Tsukuba, Japan, February 19, 2011</a:t>
            </a:r>
          </a:p>
          <a:p>
            <a:pPr indent="25400" algn="ctr" eaLnBrk="0" hangingPunct="0">
              <a:lnSpc>
                <a:spcPct val="90000"/>
              </a:lnSpc>
              <a:buClr>
                <a:schemeClr val="tx2"/>
              </a:buClr>
              <a:buSzPct val="70000"/>
              <a:tabLst>
                <a:tab pos="0" algn="l"/>
              </a:tabLst>
            </a:pPr>
            <a:r>
              <a:rPr lang="en-US" sz="9600" dirty="0" smtClean="0">
                <a:solidFill>
                  <a:schemeClr val="tx1"/>
                </a:solidFill>
              </a:rPr>
              <a:t>Catherine Lewis</a:t>
            </a:r>
          </a:p>
          <a:p>
            <a:pPr indent="25400" algn="ctr" eaLnBrk="0" hangingPunct="0">
              <a:lnSpc>
                <a:spcPct val="90000"/>
              </a:lnSpc>
              <a:buClr>
                <a:schemeClr val="tx2"/>
              </a:buClr>
              <a:buSzPct val="70000"/>
              <a:tabLst>
                <a:tab pos="0" algn="l"/>
              </a:tabLst>
            </a:pPr>
            <a:r>
              <a:rPr lang="en-US" sz="9600" dirty="0" smtClean="0">
                <a:solidFill>
                  <a:schemeClr val="tx1"/>
                </a:solidFill>
              </a:rPr>
              <a:t>Mills College, Oakland, CA</a:t>
            </a:r>
          </a:p>
          <a:p>
            <a:pPr indent="25400" algn="ctr" eaLnBrk="0" hangingPunct="0">
              <a:lnSpc>
                <a:spcPct val="90000"/>
              </a:lnSpc>
              <a:buClr>
                <a:schemeClr val="tx2"/>
              </a:buClr>
              <a:buSzPct val="70000"/>
              <a:tabLst>
                <a:tab pos="0" algn="l"/>
              </a:tabLst>
            </a:pPr>
            <a:endParaRPr lang="en-US" sz="2400" dirty="0" smtClean="0">
              <a:solidFill>
                <a:schemeClr val="tx1"/>
              </a:solidFill>
              <a:hlinkClick r:id="rId2"/>
            </a:endParaRPr>
          </a:p>
          <a:p>
            <a:pPr indent="25400" algn="ctr" eaLnBrk="0" hangingPunct="0">
              <a:lnSpc>
                <a:spcPct val="90000"/>
              </a:lnSpc>
              <a:buClr>
                <a:schemeClr val="tx2"/>
              </a:buClr>
              <a:buSzPct val="70000"/>
              <a:tabLst>
                <a:tab pos="0" algn="l"/>
              </a:tabLst>
            </a:pPr>
            <a:endParaRPr lang="en-US" sz="6154" dirty="0" smtClean="0">
              <a:solidFill>
                <a:schemeClr val="tx1"/>
              </a:solidFill>
            </a:endParaRPr>
          </a:p>
          <a:p>
            <a:pPr indent="25400" algn="ctr" eaLnBrk="0" hangingPunct="0">
              <a:lnSpc>
                <a:spcPct val="90000"/>
              </a:lnSpc>
              <a:buClr>
                <a:schemeClr val="tx2"/>
              </a:buClr>
              <a:buSzPct val="70000"/>
              <a:tabLst>
                <a:tab pos="0" algn="l"/>
              </a:tabLst>
            </a:pPr>
            <a:r>
              <a:rPr lang="en-US" sz="6154" dirty="0" err="1" smtClean="0">
                <a:solidFill>
                  <a:schemeClr val="tx1"/>
                </a:solidFill>
              </a:rPr>
              <a:t>www.lessonresearch.net</a:t>
            </a:r>
            <a:endParaRPr lang="en-US" sz="6154" dirty="0" smtClean="0">
              <a:solidFill>
                <a:schemeClr val="tx1"/>
              </a:solidFill>
            </a:endParaRPr>
          </a:p>
          <a:p>
            <a:pPr indent="25400" algn="ctr" eaLnBrk="0" hangingPunct="0">
              <a:lnSpc>
                <a:spcPct val="90000"/>
              </a:lnSpc>
              <a:buClr>
                <a:schemeClr val="tx2"/>
              </a:buClr>
              <a:buSzPct val="70000"/>
              <a:tabLst>
                <a:tab pos="0" algn="l"/>
              </a:tabLst>
            </a:pPr>
            <a:r>
              <a:rPr lang="en-US" sz="6154" dirty="0" smtClean="0">
                <a:solidFill>
                  <a:schemeClr val="tx1"/>
                </a:solidFill>
                <a:hlinkClick r:id="rId3"/>
              </a:rPr>
              <a:t>Clewis@mills.edu</a:t>
            </a:r>
            <a:endParaRPr lang="en-US" sz="6154" dirty="0" smtClean="0">
              <a:solidFill>
                <a:schemeClr val="tx1"/>
              </a:solidFill>
            </a:endParaRPr>
          </a:p>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Dramatic Differences</a:t>
            </a:r>
            <a:endParaRPr lang="en-US" dirty="0"/>
          </a:p>
        </p:txBody>
      </p:sp>
      <p:sp>
        <p:nvSpPr>
          <p:cNvPr id="3" name="Content Placeholder 2"/>
          <p:cNvSpPr>
            <a:spLocks noGrp="1"/>
          </p:cNvSpPr>
          <p:nvPr>
            <p:ph idx="1"/>
          </p:nvPr>
        </p:nvSpPr>
        <p:spPr/>
        <p:txBody>
          <a:bodyPr/>
          <a:lstStyle/>
          <a:p>
            <a:pPr>
              <a:buNone/>
            </a:pPr>
            <a:r>
              <a:rPr lang="en-US" b="1" dirty="0" smtClean="0"/>
              <a:t>Earlier Introduction of Fractions in US</a:t>
            </a:r>
          </a:p>
          <a:p>
            <a:pPr>
              <a:buNone/>
            </a:pPr>
            <a:r>
              <a:rPr lang="en-US" b="1" dirty="0" smtClean="0"/>
              <a:t>More representations </a:t>
            </a:r>
            <a:r>
              <a:rPr lang="en-US" dirty="0" smtClean="0"/>
              <a:t>in US (15) than Japan (4)</a:t>
            </a:r>
          </a:p>
          <a:p>
            <a:pPr>
              <a:buNone/>
            </a:pPr>
            <a:endParaRPr lang="en-US" dirty="0" smtClean="0"/>
          </a:p>
          <a:p>
            <a:pPr>
              <a:buNone/>
            </a:pPr>
            <a:r>
              <a:rPr lang="en-US" b="1" i="1" dirty="0" smtClean="0"/>
              <a:t>Different</a:t>
            </a:r>
            <a:r>
              <a:rPr lang="en-US" b="1" dirty="0" smtClean="0"/>
              <a:t> representations</a:t>
            </a:r>
          </a:p>
          <a:p>
            <a:r>
              <a:rPr lang="en-US" dirty="0" smtClean="0"/>
              <a:t>Linear measurement in Japan</a:t>
            </a:r>
          </a:p>
          <a:p>
            <a:r>
              <a:rPr lang="en-US" dirty="0" smtClean="0"/>
              <a:t>Circle area (and many others) in US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6946392" cy="715962"/>
          </a:xfrm>
        </p:spPr>
        <p:txBody>
          <a:bodyPr>
            <a:normAutofit fontScale="90000"/>
          </a:bodyPr>
          <a:lstStyle/>
          <a:p>
            <a:r>
              <a:rPr lang="en-US" dirty="0" smtClean="0"/>
              <a:t>Grade 1 Harcourt Brace (U.S.)</a:t>
            </a:r>
            <a:endParaRPr lang="en-US" dirty="0"/>
          </a:p>
        </p:txBody>
      </p:sp>
      <p:pic>
        <p:nvPicPr>
          <p:cNvPr id="4" name="Content Placeholder 3" descr="HBfracgrade1DSCF2919.jpg"/>
          <p:cNvPicPr>
            <a:picLocks noGrp="1" noChangeAspect="1"/>
          </p:cNvPicPr>
          <p:nvPr>
            <p:ph idx="1"/>
          </p:nvPr>
        </p:nvPicPr>
        <p:blipFill>
          <a:blip r:embed="rId2"/>
          <a:srcRect l="-55415" r="-55415"/>
          <a:stretch>
            <a:fillRect/>
          </a:stretch>
        </p:blipFill>
        <p:spPr>
          <a:xfrm>
            <a:off x="114663" y="990600"/>
            <a:ext cx="8807268" cy="5638800"/>
          </a:xfr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782762"/>
          </a:xfrm>
        </p:spPr>
        <p:txBody>
          <a:bodyPr>
            <a:normAutofit fontScale="90000"/>
          </a:bodyPr>
          <a:lstStyle/>
          <a:p>
            <a:r>
              <a:rPr lang="en-US" dirty="0" smtClean="0"/>
              <a:t>What we mean by using linear measurement context to develop </a:t>
            </a:r>
            <a:r>
              <a:rPr lang="en-US" i="1" dirty="0" smtClean="0"/>
              <a:t>concept</a:t>
            </a:r>
            <a:r>
              <a:rPr lang="en-US" dirty="0" smtClean="0"/>
              <a:t> of fractions</a:t>
            </a:r>
            <a:endParaRPr lang="en-US" dirty="0"/>
          </a:p>
        </p:txBody>
      </p:sp>
      <p:sp>
        <p:nvSpPr>
          <p:cNvPr id="3" name="Content Placeholder 2"/>
          <p:cNvSpPr>
            <a:spLocks noGrp="1"/>
          </p:cNvSpPr>
          <p:nvPr>
            <p:ph idx="1"/>
          </p:nvPr>
        </p:nvSpPr>
        <p:spPr>
          <a:xfrm>
            <a:off x="1435608" y="2514600"/>
            <a:ext cx="7174992" cy="3733800"/>
          </a:xfrm>
        </p:spPr>
        <p:txBody>
          <a:bodyPr/>
          <a:lstStyle/>
          <a:p>
            <a:r>
              <a:rPr lang="en-US" dirty="0" smtClean="0"/>
              <a:t>Not just measuring with ruler or using fractions to record data..</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Presentation Using Linear Measurement Context: US Example</a:t>
            </a:r>
            <a:endParaRPr lang="en-US" dirty="0"/>
          </a:p>
        </p:txBody>
      </p:sp>
      <p:pic>
        <p:nvPicPr>
          <p:cNvPr id="5" name="Picture 4" descr="Chapter18_pg348v2.pdf"/>
          <p:cNvPicPr>
            <a:picLocks noChangeAspect="1"/>
          </p:cNvPicPr>
          <p:nvPr/>
        </p:nvPicPr>
        <mc:AlternateContent xmlns:ma="http://schemas.microsoft.com/office/mac/drawingml/2008/main">
          <mc:Choice Requires="ma">
            <p:blipFill>
              <a:blip r:embed="rId3"/>
              <a:srcRect l="2827" t="1573" b="209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l="2827" t="1573" b="2097"/>
              <a:stretch>
                <a:fillRect/>
              </a:stretch>
            </p:blipFill>
          </mc:Fallback>
        </mc:AlternateContent>
        <p:spPr>
          <a:xfrm>
            <a:off x="2819400" y="1588980"/>
            <a:ext cx="4714267" cy="5040420"/>
          </a:xfrm>
          <a:prstGeom prst="rect">
            <a:avLst/>
          </a:prstGeom>
          <a:ln>
            <a:solidFill>
              <a:schemeClr val="tx1">
                <a:lumMod val="50000"/>
                <a:lumOff val="50000"/>
              </a:schemeClr>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81000"/>
            <a:ext cx="7174992" cy="5867400"/>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grpSp>
        <p:nvGrpSpPr>
          <p:cNvPr id="2" name="Group 48"/>
          <p:cNvGrpSpPr>
            <a:grpSpLocks/>
          </p:cNvGrpSpPr>
          <p:nvPr/>
        </p:nvGrpSpPr>
        <p:grpSpPr bwMode="auto">
          <a:xfrm>
            <a:off x="1600200" y="5050683"/>
            <a:ext cx="6905625" cy="1265277"/>
            <a:chOff x="1871663" y="1411673"/>
            <a:chExt cx="4543425" cy="533467"/>
          </a:xfrm>
        </p:grpSpPr>
        <p:grpSp>
          <p:nvGrpSpPr>
            <p:cNvPr id="4" name="Group 49"/>
            <p:cNvGrpSpPr>
              <a:grpSpLocks/>
            </p:cNvGrpSpPr>
            <p:nvPr/>
          </p:nvGrpSpPr>
          <p:grpSpPr bwMode="auto">
            <a:xfrm>
              <a:off x="1871663" y="1411673"/>
              <a:ext cx="4543425" cy="350882"/>
              <a:chOff x="1871663" y="1411673"/>
              <a:chExt cx="4543425" cy="350882"/>
            </a:xfrm>
          </p:grpSpPr>
          <p:cxnSp>
            <p:nvCxnSpPr>
              <p:cNvPr id="21" name="Straight Connector 20"/>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3" name="Straight Connector 22"/>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 name="Group 50"/>
            <p:cNvGrpSpPr>
              <a:grpSpLocks/>
            </p:cNvGrpSpPr>
            <p:nvPr/>
          </p:nvGrpSpPr>
          <p:grpSpPr bwMode="auto">
            <a:xfrm>
              <a:off x="1871663" y="1421201"/>
              <a:ext cx="4540249" cy="523939"/>
              <a:chOff x="1871663" y="1421201"/>
              <a:chExt cx="4540249" cy="523939"/>
            </a:xfrm>
          </p:grpSpPr>
          <p:sp>
            <p:nvSpPr>
              <p:cNvPr id="14" name="Rectangle 13"/>
              <p:cNvSpPr/>
              <p:nvPr/>
            </p:nvSpPr>
            <p:spPr bwMode="auto">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5" name="Group 52"/>
              <p:cNvGrpSpPr>
                <a:grpSpLocks/>
              </p:cNvGrpSpPr>
              <p:nvPr/>
            </p:nvGrpSpPr>
            <p:grpSpPr bwMode="auto">
              <a:xfrm>
                <a:off x="1879600" y="1740361"/>
                <a:ext cx="4532312" cy="204779"/>
                <a:chOff x="1879600" y="1740361"/>
                <a:chExt cx="4532312" cy="204779"/>
              </a:xfrm>
            </p:grpSpPr>
            <p:sp>
              <p:nvSpPr>
                <p:cNvPr id="9" name="TextBox 53"/>
                <p:cNvSpPr txBox="1">
                  <a:spLocks noChangeArrowheads="1"/>
                </p:cNvSpPr>
                <p:nvPr/>
              </p:nvSpPr>
              <p:spPr bwMode="auto">
                <a:xfrm>
                  <a:off x="3830718" y="1740361"/>
                  <a:ext cx="895350" cy="116788"/>
                </a:xfrm>
                <a:prstGeom prst="rect">
                  <a:avLst/>
                </a:prstGeom>
                <a:noFill/>
                <a:ln w="9525">
                  <a:noFill/>
                  <a:miter lim="800000"/>
                  <a:headEnd/>
                  <a:tailEnd/>
                </a:ln>
              </p:spPr>
              <p:txBody>
                <a:bodyPr wrap="square">
                  <a:prstTxWarp prst="textNoShape">
                    <a:avLst/>
                  </a:prstTxWarp>
                  <a:spAutoFit/>
                </a:bodyPr>
                <a:lstStyle/>
                <a:p>
                  <a:pPr defTabSz="457200"/>
                  <a:r>
                    <a:rPr lang="en-US" sz="1200">
                      <a:latin typeface="Calibri" charset="0"/>
                    </a:rPr>
                    <a:t>1 meter</a:t>
                  </a:r>
                </a:p>
              </p:txBody>
            </p:sp>
            <p:cxnSp>
              <p:nvCxnSpPr>
                <p:cNvPr id="10" name="Straight Connector 9"/>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3" name="Straight Connector 12"/>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grpSp>
        <p:nvGrpSpPr>
          <p:cNvPr id="17" name="Group 25"/>
          <p:cNvGrpSpPr>
            <a:grpSpLocks/>
          </p:cNvGrpSpPr>
          <p:nvPr/>
        </p:nvGrpSpPr>
        <p:grpSpPr bwMode="auto">
          <a:xfrm>
            <a:off x="3887790" y="10996618"/>
            <a:ext cx="658811" cy="723900"/>
            <a:chOff x="6556958" y="1346136"/>
            <a:chExt cx="658826" cy="724250"/>
          </a:xfrm>
        </p:grpSpPr>
        <p:cxnSp>
          <p:nvCxnSpPr>
            <p:cNvPr id="27" name="Curved Connector 26"/>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8" name="Curved Connector 27"/>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0" name="Oval 29"/>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1" name="Oval 30"/>
            <p:cNvSpPr/>
            <p:nvPr/>
          </p:nvSpPr>
          <p:spPr bwMode="auto">
            <a:xfrm>
              <a:off x="6820488"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2" name="Curved Connector 31"/>
            <p:cNvCxnSpPr>
              <a:stCxn id="28"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
        <p:nvSpPr>
          <p:cNvPr id="47" name="Rectangle 46"/>
          <p:cNvSpPr/>
          <p:nvPr/>
        </p:nvSpPr>
        <p:spPr>
          <a:xfrm>
            <a:off x="1619505" y="533400"/>
            <a:ext cx="6305295" cy="1754327"/>
          </a:xfrm>
          <a:prstGeom prst="rect">
            <a:avLst/>
          </a:prstGeom>
        </p:spPr>
        <p:txBody>
          <a:bodyPr wrap="square">
            <a:spAutoFit/>
          </a:bodyPr>
          <a:lstStyle/>
          <a:p>
            <a:r>
              <a:rPr lang="en-US" sz="3600" dirty="0" smtClean="0"/>
              <a:t>How Can We Describe </a:t>
            </a:r>
            <a:r>
              <a:rPr lang="en-US" sz="3600" smtClean="0"/>
              <a:t>the Blue Mystery </a:t>
            </a:r>
            <a:r>
              <a:rPr lang="en-US" sz="3600" dirty="0" smtClean="0"/>
              <a:t>Piece in Terms of One Meter?</a:t>
            </a:r>
            <a:endParaRPr lang="en-US"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4B_pg57_scan.pdf"/>
          <p:cNvPicPr>
            <a:picLocks noChangeAspect="1"/>
          </p:cNvPicPr>
          <p:nvPr/>
        </p:nvPicPr>
        <mc:AlternateContent xmlns:ma="http://schemas.microsoft.com/office/mac/drawingml/2008/main">
          <mc:Choice Requires="ma">
            <p:blipFill>
              <a:blip r:embed="rId3"/>
              <a:srcRect t="1037" b="207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t="1037" b="2075"/>
              <a:stretch>
                <a:fillRect/>
              </a:stretch>
            </p:blipFill>
          </mc:Fallback>
        </mc:AlternateContent>
        <p:spPr>
          <a:xfrm>
            <a:off x="3222415" y="1602654"/>
            <a:ext cx="3635585" cy="5179146"/>
          </a:xfrm>
          <a:prstGeom prst="rect">
            <a:avLst/>
          </a:prstGeom>
          <a:ln>
            <a:solidFill>
              <a:schemeClr val="tx1">
                <a:lumMod val="50000"/>
                <a:lumOff val="50000"/>
              </a:schemeClr>
            </a:solidFill>
          </a:ln>
        </p:spPr>
      </p:pic>
      <p:sp>
        <p:nvSpPr>
          <p:cNvPr id="2" name="Title 1"/>
          <p:cNvSpPr>
            <a:spLocks noGrp="1"/>
          </p:cNvSpPr>
          <p:nvPr>
            <p:ph type="title"/>
          </p:nvPr>
        </p:nvSpPr>
        <p:spPr/>
        <p:txBody>
          <a:bodyPr>
            <a:normAutofit fontScale="90000"/>
          </a:bodyPr>
          <a:lstStyle/>
          <a:p>
            <a:r>
              <a:rPr lang="en-US" dirty="0" smtClean="0"/>
              <a:t>Fraction Understanding Using Linear Measurement: Japanese Ex.</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Days of Research Lessons, Based on Japanese Textbook</a:t>
            </a:r>
            <a:endParaRPr lang="en-US" dirty="0"/>
          </a:p>
        </p:txBody>
      </p:sp>
      <p:pic>
        <p:nvPicPr>
          <p:cNvPr id="4" name="Content Placeholder 3" descr="IMG_9360.JPG"/>
          <p:cNvPicPr>
            <a:picLocks noGrp="1" noChangeAspect="1"/>
          </p:cNvPicPr>
          <p:nvPr>
            <p:ph idx="1"/>
          </p:nvPr>
        </p:nvPicPr>
        <p:blipFill>
          <a:blip r:embed="rId2"/>
          <a:srcRect l="-8581" r="-8581"/>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Video of Lessons for Resource Kit</a:t>
            </a:r>
            <a:endParaRPr lang="en-US" dirty="0"/>
          </a:p>
        </p:txBody>
      </p:sp>
      <p:pic>
        <p:nvPicPr>
          <p:cNvPr id="4" name="Content Placeholder 3" descr="IMG_9306.JPG"/>
          <p:cNvPicPr>
            <a:picLocks noGrp="1" noChangeAspect="1"/>
          </p:cNvPicPr>
          <p:nvPr>
            <p:ph idx="1"/>
          </p:nvPr>
        </p:nvPicPr>
        <p:blipFill>
          <a:blip r:embed="rId2"/>
          <a:srcRect l="-8581" r="-8581"/>
          <a:stretch>
            <a:fillRect/>
          </a:stretch>
        </p:blip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251192" cy="2468562"/>
          </a:xfrm>
        </p:spPr>
        <p:txBody>
          <a:bodyPr>
            <a:normAutofit fontScale="90000"/>
          </a:bodyPr>
          <a:lstStyle/>
          <a:p>
            <a:r>
              <a:rPr lang="en-US" dirty="0" smtClean="0"/>
              <a:t>Research Literature &amp; Field Studies Suggested Affordances of Linear Measurement Context for Learning Fractions </a:t>
            </a:r>
            <a:endParaRPr lang="en-US" dirty="0"/>
          </a:p>
        </p:txBody>
      </p:sp>
      <p:sp>
        <p:nvSpPr>
          <p:cNvPr id="3" name="Content Placeholder 2"/>
          <p:cNvSpPr>
            <a:spLocks noGrp="1"/>
          </p:cNvSpPr>
          <p:nvPr>
            <p:ph idx="1"/>
          </p:nvPr>
        </p:nvSpPr>
        <p:spPr>
          <a:xfrm>
            <a:off x="1600200" y="3352800"/>
            <a:ext cx="6565392" cy="3505200"/>
          </a:xfrm>
        </p:spPr>
        <p:txBody>
          <a:bodyPr/>
          <a:lstStyle/>
          <a:p>
            <a:r>
              <a:rPr lang="en-US" dirty="0" err="1" smtClean="0"/>
              <a:t>Davydov</a:t>
            </a:r>
            <a:r>
              <a:rPr lang="en-US" dirty="0" smtClean="0"/>
              <a:t> &amp; </a:t>
            </a:r>
            <a:r>
              <a:rPr lang="en-US" dirty="0" err="1" smtClean="0"/>
              <a:t>Tsvetkovich</a:t>
            </a:r>
            <a:r>
              <a:rPr lang="en-US" dirty="0" smtClean="0"/>
              <a:t> (1991)</a:t>
            </a:r>
          </a:p>
          <a:p>
            <a:r>
              <a:rPr lang="en-US" dirty="0" smtClean="0"/>
              <a:t>Saxe et al., (2007, 2009)</a:t>
            </a:r>
          </a:p>
          <a:p>
            <a:r>
              <a:rPr lang="en-US" dirty="0" smtClean="0"/>
              <a:t>Dougherty (2008)</a:t>
            </a:r>
          </a:p>
          <a:p>
            <a:r>
              <a:rPr lang="en-US" dirty="0" smtClean="0"/>
              <a:t>Watanabe (1996, 2002, 2006, 2007)</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752600"/>
          </a:xfrm>
        </p:spPr>
        <p:txBody>
          <a:bodyPr>
            <a:normAutofit/>
          </a:bodyPr>
          <a:lstStyle/>
          <a:p>
            <a:r>
              <a:rPr lang="en-US" dirty="0" smtClean="0"/>
              <a:t>Common Challenges in Understanding Fractions </a:t>
            </a:r>
            <a:endParaRPr lang="en-US" dirty="0"/>
          </a:p>
        </p:txBody>
      </p:sp>
      <p:sp>
        <p:nvSpPr>
          <p:cNvPr id="3" name="Content Placeholder 2"/>
          <p:cNvSpPr>
            <a:spLocks noGrp="1"/>
          </p:cNvSpPr>
          <p:nvPr>
            <p:ph idx="1"/>
          </p:nvPr>
        </p:nvSpPr>
        <p:spPr>
          <a:xfrm>
            <a:off x="1371600" y="1752600"/>
            <a:ext cx="7772400" cy="4724400"/>
          </a:xfrm>
        </p:spPr>
        <p:txBody>
          <a:bodyPr>
            <a:normAutofit fontScale="85000" lnSpcReduction="10000"/>
          </a:bodyPr>
          <a:lstStyle/>
          <a:p>
            <a:r>
              <a:rPr lang="en-US" b="1" dirty="0" smtClean="0"/>
              <a:t>Seeing fraction as number </a:t>
            </a:r>
            <a:r>
              <a:rPr lang="en-US" dirty="0" smtClean="0"/>
              <a:t>(“I can’t put 2/3 on number line because it’s two different numbers”)</a:t>
            </a:r>
          </a:p>
          <a:p>
            <a:pPr>
              <a:buNone/>
            </a:pPr>
            <a:endParaRPr lang="en-US" dirty="0" smtClean="0"/>
          </a:p>
          <a:p>
            <a:r>
              <a:rPr lang="en-US" dirty="0" smtClean="0"/>
              <a:t>Understanding </a:t>
            </a:r>
            <a:r>
              <a:rPr lang="en-US" b="1" dirty="0" smtClean="0"/>
              <a:t>the meaning of the denominator </a:t>
            </a:r>
            <a:r>
              <a:rPr lang="en-US" dirty="0" smtClean="0"/>
              <a:t>(that 1/6 is smaller than 1/5)</a:t>
            </a:r>
          </a:p>
          <a:p>
            <a:pPr>
              <a:buNone/>
            </a:pPr>
            <a:endParaRPr lang="en-US" dirty="0" smtClean="0"/>
          </a:p>
          <a:p>
            <a:r>
              <a:rPr lang="en-US" dirty="0" smtClean="0"/>
              <a:t>Knowing </a:t>
            </a:r>
            <a:r>
              <a:rPr lang="en-US" b="1" dirty="0" smtClean="0"/>
              <a:t>what is the whole </a:t>
            </a:r>
            <a:r>
              <a:rPr lang="en-US" dirty="0" smtClean="0"/>
              <a:t>(construct a whole from a fraction)</a:t>
            </a:r>
          </a:p>
          <a:p>
            <a:pPr>
              <a:buNone/>
            </a:pPr>
            <a:endParaRPr lang="en-US" dirty="0" smtClean="0"/>
          </a:p>
          <a:p>
            <a:r>
              <a:rPr lang="en-US" dirty="0" smtClean="0"/>
              <a:t>Seeing that fractions can be </a:t>
            </a:r>
            <a:r>
              <a:rPr lang="en-US" b="1" dirty="0" smtClean="0"/>
              <a:t>greater than one</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IES_logo_4c_HI RES.jpg"/>
          <p:cNvPicPr>
            <a:picLocks noGrp="1" noChangeAspect="1"/>
          </p:cNvPicPr>
          <p:nvPr>
            <p:ph idx="1"/>
          </p:nvPr>
        </p:nvPicPr>
        <p:blipFill>
          <a:blip r:embed="rId3"/>
          <a:srcRect/>
          <a:stretch>
            <a:fillRect/>
          </a:stretch>
        </p:blipFill>
        <p:spPr>
          <a:xfrm>
            <a:off x="1752600" y="822897"/>
            <a:ext cx="6641592" cy="1615503"/>
          </a:xfrm>
        </p:spPr>
      </p:pic>
      <p:sp>
        <p:nvSpPr>
          <p:cNvPr id="6" name="Rectangle 5"/>
          <p:cNvSpPr/>
          <p:nvPr/>
        </p:nvSpPr>
        <p:spPr>
          <a:xfrm>
            <a:off x="2514600" y="2990434"/>
            <a:ext cx="5181600" cy="2800766"/>
          </a:xfrm>
          <a:prstGeom prst="rect">
            <a:avLst/>
          </a:prstGeom>
        </p:spPr>
        <p:txBody>
          <a:bodyPr wrap="square">
            <a:spAutoFit/>
          </a:bodyPr>
          <a:lstStyle/>
          <a:p>
            <a:r>
              <a:rPr lang="en-US" sz="2200" dirty="0" smtClean="0"/>
              <a:t>This material is based upon research supported by the Department of Education Institute for Education Sciences, award #R308A960003.  Any opinions, findings, and conclusions or recommendations expressed in this website are those of the authors and do not necessarily reflect the views of the grantors.</a:t>
            </a:r>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087562"/>
          </a:xfrm>
        </p:spPr>
        <p:txBody>
          <a:bodyPr>
            <a:normAutofit/>
          </a:bodyPr>
          <a:lstStyle/>
          <a:p>
            <a:r>
              <a:rPr lang="en-US" dirty="0" smtClean="0"/>
              <a:t>How Linear Measurement Context Might Help</a:t>
            </a:r>
            <a:endParaRPr lang="en-US" dirty="0"/>
          </a:p>
        </p:txBody>
      </p:sp>
      <p:sp>
        <p:nvSpPr>
          <p:cNvPr id="3" name="Content Placeholder 2"/>
          <p:cNvSpPr>
            <a:spLocks noGrp="1"/>
          </p:cNvSpPr>
          <p:nvPr>
            <p:ph idx="1"/>
          </p:nvPr>
        </p:nvSpPr>
        <p:spPr>
          <a:xfrm>
            <a:off x="1435608" y="2362200"/>
            <a:ext cx="7174992" cy="3886200"/>
          </a:xfrm>
        </p:spPr>
        <p:txBody>
          <a:bodyPr/>
          <a:lstStyle/>
          <a:p>
            <a:pPr>
              <a:buNone/>
            </a:pPr>
            <a:r>
              <a:rPr lang="en-US" dirty="0" smtClean="0"/>
              <a:t> Length helps students attend to magnitude of fractions</a:t>
            </a:r>
            <a:r>
              <a:rPr lang="en-US" i="1" dirty="0" smtClean="0"/>
              <a:t> </a:t>
            </a:r>
            <a:r>
              <a:rPr lang="en-US" dirty="0" smtClean="0"/>
              <a:t>(how </a:t>
            </a:r>
            <a:r>
              <a:rPr lang="en-US" i="1" dirty="0" smtClean="0"/>
              <a:t>much</a:t>
            </a:r>
            <a:r>
              <a:rPr lang="en-US" dirty="0" smtClean="0"/>
              <a:t>) rather than just count pieces (how </a:t>
            </a:r>
            <a:r>
              <a:rPr lang="en-US" i="1" dirty="0" smtClean="0"/>
              <a:t>many</a:t>
            </a:r>
            <a:r>
              <a:rPr lang="en-US" dirty="0" smtClean="0"/>
              <a:t>) </a:t>
            </a:r>
            <a:endParaRPr lang="en-US" dirty="0"/>
          </a:p>
        </p:txBody>
      </p:sp>
      <p:grpSp>
        <p:nvGrpSpPr>
          <p:cNvPr id="4" name="Group 48"/>
          <p:cNvGrpSpPr>
            <a:grpSpLocks/>
          </p:cNvGrpSpPr>
          <p:nvPr/>
        </p:nvGrpSpPr>
        <p:grpSpPr bwMode="auto">
          <a:xfrm>
            <a:off x="3962400" y="4876800"/>
            <a:ext cx="4543425" cy="1610532"/>
            <a:chOff x="1871663" y="406663"/>
            <a:chExt cx="4543425" cy="1610731"/>
          </a:xfrm>
        </p:grpSpPr>
        <p:grpSp>
          <p:nvGrpSpPr>
            <p:cNvPr id="5" name="Group 49"/>
            <p:cNvGrpSpPr>
              <a:grpSpLocks/>
            </p:cNvGrpSpPr>
            <p:nvPr/>
          </p:nvGrpSpPr>
          <p:grpSpPr bwMode="auto">
            <a:xfrm>
              <a:off x="1871663" y="1411673"/>
              <a:ext cx="4543425" cy="357233"/>
              <a:chOff x="1871663" y="1411673"/>
              <a:chExt cx="4543425" cy="357233"/>
            </a:xfrm>
          </p:grpSpPr>
          <p:cxnSp>
            <p:nvCxnSpPr>
              <p:cNvPr id="21" name="Straight Connector 20"/>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2" name="Straight Connector 21"/>
              <p:cNvCxnSpPr/>
              <p:nvPr/>
            </p:nvCxnSpPr>
            <p:spPr>
              <a:xfrm rot="5400000">
                <a:off x="6246000" y="1602992"/>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737080" y="1591084"/>
                <a:ext cx="32865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0"/>
            <p:cNvGrpSpPr>
              <a:grpSpLocks/>
            </p:cNvGrpSpPr>
            <p:nvPr/>
          </p:nvGrpSpPr>
          <p:grpSpPr bwMode="auto">
            <a:xfrm>
              <a:off x="1871663" y="406663"/>
              <a:ext cx="4543425" cy="1610731"/>
              <a:chOff x="1871663" y="406663"/>
              <a:chExt cx="4543425" cy="1610731"/>
            </a:xfrm>
          </p:grpSpPr>
          <p:grpSp>
            <p:nvGrpSpPr>
              <p:cNvPr id="7" name="Group 51"/>
              <p:cNvGrpSpPr>
                <a:grpSpLocks/>
              </p:cNvGrpSpPr>
              <p:nvPr/>
            </p:nvGrpSpPr>
            <p:grpSpPr bwMode="auto">
              <a:xfrm>
                <a:off x="1871663" y="406663"/>
                <a:ext cx="4543425" cy="1333665"/>
                <a:chOff x="1871663" y="406663"/>
                <a:chExt cx="4543425" cy="1333665"/>
              </a:xfrm>
            </p:grpSpPr>
            <p:sp>
              <p:nvSpPr>
                <p:cNvPr id="14" name="Rectangle 13"/>
                <p:cNvSpPr/>
                <p:nvPr/>
              </p:nvSpPr>
              <p:spPr>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8" name="Group 59"/>
                <p:cNvGrpSpPr>
                  <a:grpSpLocks/>
                </p:cNvGrpSpPr>
                <p:nvPr/>
              </p:nvGrpSpPr>
              <p:grpSpPr bwMode="auto">
                <a:xfrm>
                  <a:off x="3386138" y="406663"/>
                  <a:ext cx="3028950" cy="1162194"/>
                  <a:chOff x="3386138" y="406663"/>
                  <a:chExt cx="3028950" cy="1162194"/>
                </a:xfrm>
              </p:grpSpPr>
              <p:sp>
                <p:nvSpPr>
                  <p:cNvPr id="16" name="Rectangle 15"/>
                  <p:cNvSpPr/>
                  <p:nvPr/>
                </p:nvSpPr>
                <p:spPr>
                  <a:xfrm>
                    <a:off x="3386138" y="876622"/>
                    <a:ext cx="1514475" cy="3191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5" name="Group 61"/>
                  <p:cNvGrpSpPr>
                    <a:grpSpLocks/>
                  </p:cNvGrpSpPr>
                  <p:nvPr/>
                </p:nvGrpSpPr>
                <p:grpSpPr bwMode="auto">
                  <a:xfrm>
                    <a:off x="4900613" y="406663"/>
                    <a:ext cx="1514475" cy="1101861"/>
                    <a:chOff x="4900613" y="406663"/>
                    <a:chExt cx="1514475" cy="1101861"/>
                  </a:xfrm>
                </p:grpSpPr>
                <p:sp>
                  <p:nvSpPr>
                    <p:cNvPr id="19" name="Rectangle 18"/>
                    <p:cNvSpPr/>
                    <p:nvPr/>
                  </p:nvSpPr>
                  <p:spPr>
                    <a:xfrm>
                      <a:off x="4900613" y="406663"/>
                      <a:ext cx="1514475" cy="32071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20" name="Straight Arrow Connector 19"/>
                    <p:cNvCxnSpPr>
                      <a:cxnSpLocks noChangeShapeType="1"/>
                      <a:stCxn id="19" idx="2"/>
                    </p:cNvCxnSpPr>
                    <p:nvPr/>
                  </p:nvCxnSpPr>
                  <p:spPr bwMode="auto">
                    <a:xfrm rot="16200000" flipH="1">
                      <a:off x="5267278" y="1117951"/>
                      <a:ext cx="781146" cy="0"/>
                    </a:xfrm>
                    <a:prstGeom prst="straightConnector1">
                      <a:avLst/>
                    </a:prstGeom>
                    <a:noFill/>
                    <a:ln w="25400">
                      <a:solidFill>
                        <a:schemeClr val="accent1"/>
                      </a:solidFill>
                      <a:prstDash val="sysDash"/>
                      <a:round/>
                      <a:headEnd/>
                      <a:tailEnd type="arrow" w="med" len="med"/>
                    </a:ln>
                    <a:effectLst>
                      <a:outerShdw blurRad="40000" dist="20000" dir="5400000" rotWithShape="0">
                        <a:srgbClr val="000000">
                          <a:alpha val="37999"/>
                        </a:srgbClr>
                      </a:outerShdw>
                    </a:effectLst>
                  </p:spPr>
                </p:cxnSp>
              </p:grpSp>
              <p:cxnSp>
                <p:nvCxnSpPr>
                  <p:cNvPr id="18" name="Straight Arrow Connector 17"/>
                  <p:cNvCxnSpPr/>
                  <p:nvPr/>
                </p:nvCxnSpPr>
                <p:spPr>
                  <a:xfrm rot="5400000">
                    <a:off x="3935391" y="1392623"/>
                    <a:ext cx="352468"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grpSp>
          <p:grpSp>
            <p:nvGrpSpPr>
              <p:cNvPr id="17" name="Group 52"/>
              <p:cNvGrpSpPr>
                <a:grpSpLocks/>
              </p:cNvGrpSpPr>
              <p:nvPr/>
            </p:nvGrpSpPr>
            <p:grpSpPr bwMode="auto">
              <a:xfrm>
                <a:off x="1879600" y="1740361"/>
                <a:ext cx="4532312" cy="277033"/>
                <a:chOff x="1879600" y="1740361"/>
                <a:chExt cx="4532312" cy="277033"/>
              </a:xfrm>
            </p:grpSpPr>
            <p:sp>
              <p:nvSpPr>
                <p:cNvPr id="9" name="TextBox 53"/>
                <p:cNvSpPr txBox="1">
                  <a:spLocks noChangeArrowheads="1"/>
                </p:cNvSpPr>
                <p:nvPr/>
              </p:nvSpPr>
              <p:spPr bwMode="auto">
                <a:xfrm>
                  <a:off x="3830718" y="1740361"/>
                  <a:ext cx="895350" cy="277033"/>
                </a:xfrm>
                <a:prstGeom prst="rect">
                  <a:avLst/>
                </a:prstGeom>
                <a:noFill/>
                <a:ln w="9525">
                  <a:noFill/>
                  <a:miter lim="800000"/>
                  <a:headEnd/>
                  <a:tailEnd/>
                </a:ln>
              </p:spPr>
              <p:txBody>
                <a:bodyPr>
                  <a:prstTxWarp prst="textNoShape">
                    <a:avLst/>
                  </a:prstTxWarp>
                  <a:spAutoFit/>
                </a:bodyPr>
                <a:lstStyle/>
                <a:p>
                  <a:pPr defTabSz="457200"/>
                  <a:r>
                    <a:rPr lang="en-US" sz="1200">
                      <a:latin typeface="Calibri" charset="0"/>
                    </a:rPr>
                    <a:t>1 meter</a:t>
                  </a:r>
                </a:p>
              </p:txBody>
            </p:sp>
            <p:cxnSp>
              <p:nvCxnSpPr>
                <p:cNvPr id="10" name="Straight Connector 9"/>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3" name="Straight Connector 12"/>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grpSp>
        <p:nvGrpSpPr>
          <p:cNvPr id="26" name="Group 25"/>
          <p:cNvGrpSpPr>
            <a:grpSpLocks/>
          </p:cNvGrpSpPr>
          <p:nvPr/>
        </p:nvGrpSpPr>
        <p:grpSpPr bwMode="auto">
          <a:xfrm>
            <a:off x="3887790" y="10996618"/>
            <a:ext cx="658811" cy="723900"/>
            <a:chOff x="6556958" y="1346136"/>
            <a:chExt cx="658826" cy="724250"/>
          </a:xfrm>
        </p:grpSpPr>
        <p:cxnSp>
          <p:nvCxnSpPr>
            <p:cNvPr id="27" name="Curved Connector 26"/>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8" name="Curved Connector 27"/>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0" name="Oval 29"/>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1" name="Oval 30"/>
            <p:cNvSpPr/>
            <p:nvPr/>
          </p:nvSpPr>
          <p:spPr bwMode="auto">
            <a:xfrm>
              <a:off x="6820488"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2" name="Curved Connector 31"/>
            <p:cNvCxnSpPr>
              <a:stCxn id="28"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33" name="Group 33"/>
          <p:cNvGrpSpPr>
            <a:grpSpLocks/>
          </p:cNvGrpSpPr>
          <p:nvPr/>
        </p:nvGrpSpPr>
        <p:grpSpPr bwMode="auto">
          <a:xfrm>
            <a:off x="3810000" y="4381500"/>
            <a:ext cx="658811" cy="723900"/>
            <a:chOff x="6556958" y="1346136"/>
            <a:chExt cx="658826" cy="724250"/>
          </a:xfrm>
        </p:grpSpPr>
        <p:cxnSp>
          <p:nvCxnSpPr>
            <p:cNvPr id="35" name="Curved Connector 34"/>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6" name="Curved Connector 35"/>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7" name="Oval 36"/>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8" name="Oval 37"/>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9" name="Oval 38"/>
            <p:cNvSpPr/>
            <p:nvPr/>
          </p:nvSpPr>
          <p:spPr bwMode="auto">
            <a:xfrm>
              <a:off x="6785563"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40" name="Curved Connector 39"/>
            <p:cNvCxnSpPr>
              <a:stCxn id="36"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pic>
        <p:nvPicPr>
          <p:cNvPr id="65" name="Picture 64" descr="Pie_01-03a_40529_lg.gif"/>
          <p:cNvPicPr>
            <a:picLocks noChangeAspect="1"/>
          </p:cNvPicPr>
          <p:nvPr/>
        </p:nvPicPr>
        <p:blipFill>
          <a:blip r:embed="rId3"/>
          <a:stretch>
            <a:fillRect/>
          </a:stretch>
        </p:blipFill>
        <p:spPr>
          <a:xfrm>
            <a:off x="1588678" y="4619688"/>
            <a:ext cx="1840322" cy="200971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174992" cy="1096962"/>
          </a:xfrm>
        </p:spPr>
        <p:txBody>
          <a:bodyPr>
            <a:normAutofit/>
          </a:bodyPr>
          <a:lstStyle/>
          <a:p>
            <a:r>
              <a:rPr lang="en-US" dirty="0" smtClean="0"/>
              <a:t>Seeing Fraction as Number</a:t>
            </a:r>
            <a:endParaRPr lang="en-US" dirty="0"/>
          </a:p>
        </p:txBody>
      </p:sp>
      <p:sp>
        <p:nvSpPr>
          <p:cNvPr id="3" name="Content Placeholder 2"/>
          <p:cNvSpPr>
            <a:spLocks noGrp="1"/>
          </p:cNvSpPr>
          <p:nvPr>
            <p:ph idx="1"/>
          </p:nvPr>
        </p:nvSpPr>
        <p:spPr>
          <a:xfrm>
            <a:off x="1435608" y="1371600"/>
            <a:ext cx="7174992" cy="4876800"/>
          </a:xfrm>
        </p:spPr>
        <p:txBody>
          <a:bodyPr/>
          <a:lstStyle/>
          <a:p>
            <a:pPr>
              <a:buNone/>
            </a:pPr>
            <a:r>
              <a:rPr lang="en-US" dirty="0" smtClean="0"/>
              <a:t>Linear measurement context helps students transition to see fractions as </a:t>
            </a:r>
            <a:r>
              <a:rPr lang="en-US" i="1" dirty="0" smtClean="0"/>
              <a:t>numbers</a:t>
            </a:r>
            <a:r>
              <a:rPr lang="en-US" dirty="0" smtClean="0"/>
              <a:t> on number line, not just as </a:t>
            </a:r>
            <a:r>
              <a:rPr lang="en-US" i="1" dirty="0" smtClean="0"/>
              <a:t>pieces</a:t>
            </a:r>
            <a:r>
              <a:rPr lang="en-US" dirty="0" smtClean="0"/>
              <a:t> or as </a:t>
            </a:r>
            <a:r>
              <a:rPr lang="en-US" i="1" dirty="0" smtClean="0"/>
              <a:t>situation</a:t>
            </a:r>
          </a:p>
        </p:txBody>
      </p:sp>
      <p:pic>
        <p:nvPicPr>
          <p:cNvPr id="4" name="Picture 3" descr="3B_pg43_scan.pdf"/>
          <p:cNvPicPr>
            <a:picLocks noChangeAspect="1"/>
          </p:cNvPicPr>
          <p:nvPr/>
        </p:nvPicPr>
        <mc:AlternateContent>
          <mc:Choice xmlns:ma="http://schemas.microsoft.com/office/mac/drawingml/2008/main" Requires="ma">
            <p:blipFill>
              <a:blip r:embed="rId3"/>
              <a:srcRect l="2124" t="6825"/>
              <a:stretch>
                <a:fillRect/>
              </a:stretch>
            </p:blipFill>
          </mc:Choice>
          <mc:Fallback>
            <p:blipFill>
              <a:blip r:embed="rId4"/>
              <a:srcRect l="2124" t="6825"/>
              <a:stretch>
                <a:fillRect/>
              </a:stretch>
            </p:blipFill>
          </mc:Fallback>
        </mc:AlternateContent>
        <p:spPr>
          <a:xfrm>
            <a:off x="2438400" y="3590218"/>
            <a:ext cx="5257800" cy="3115382"/>
          </a:xfrm>
          <a:prstGeom prst="rect">
            <a:avLst/>
          </a:prstGeom>
          <a:ln>
            <a:solidFill>
              <a:schemeClr val="tx1">
                <a:lumMod val="50000"/>
                <a:lumOff val="50000"/>
              </a:schemeClr>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087562"/>
          </a:xfrm>
        </p:spPr>
        <p:txBody>
          <a:bodyPr>
            <a:normAutofit/>
          </a:bodyPr>
          <a:lstStyle/>
          <a:p>
            <a:r>
              <a:rPr lang="en-US" dirty="0" smtClean="0"/>
              <a:t>Understanding Meaning of Denominator</a:t>
            </a:r>
            <a:endParaRPr lang="en-US" dirty="0"/>
          </a:p>
        </p:txBody>
      </p:sp>
      <p:sp>
        <p:nvSpPr>
          <p:cNvPr id="3" name="Content Placeholder 2"/>
          <p:cNvSpPr>
            <a:spLocks noGrp="1"/>
          </p:cNvSpPr>
          <p:nvPr>
            <p:ph idx="1"/>
          </p:nvPr>
        </p:nvSpPr>
        <p:spPr>
          <a:xfrm>
            <a:off x="1435608" y="2362200"/>
            <a:ext cx="7174992" cy="3886200"/>
          </a:xfrm>
        </p:spPr>
        <p:txBody>
          <a:bodyPr/>
          <a:lstStyle/>
          <a:p>
            <a:pPr>
              <a:buNone/>
            </a:pPr>
            <a:r>
              <a:rPr lang="en-US" dirty="0" smtClean="0"/>
              <a:t>Only 1 dimension (length) varies, making it easier to see that ½ is bigger than ¼</a:t>
            </a:r>
          </a:p>
          <a:p>
            <a:pPr>
              <a:buNone/>
            </a:pPr>
            <a:endParaRPr lang="en-US" dirty="0" smtClean="0"/>
          </a:p>
          <a:p>
            <a:pPr>
              <a:buNone/>
            </a:pPr>
            <a:endParaRPr lang="en-US" dirty="0" smtClean="0"/>
          </a:p>
          <a:p>
            <a:pPr>
              <a:buNone/>
            </a:pPr>
            <a:endParaRPr lang="en-US" dirty="0"/>
          </a:p>
        </p:txBody>
      </p:sp>
      <p:grpSp>
        <p:nvGrpSpPr>
          <p:cNvPr id="4" name="Group 48"/>
          <p:cNvGrpSpPr>
            <a:grpSpLocks/>
          </p:cNvGrpSpPr>
          <p:nvPr/>
        </p:nvGrpSpPr>
        <p:grpSpPr bwMode="auto">
          <a:xfrm>
            <a:off x="3962400" y="4876800"/>
            <a:ext cx="4543425" cy="1610532"/>
            <a:chOff x="1871663" y="406663"/>
            <a:chExt cx="4543425" cy="1610731"/>
          </a:xfrm>
        </p:grpSpPr>
        <p:grpSp>
          <p:nvGrpSpPr>
            <p:cNvPr id="5" name="Group 49"/>
            <p:cNvGrpSpPr>
              <a:grpSpLocks/>
            </p:cNvGrpSpPr>
            <p:nvPr/>
          </p:nvGrpSpPr>
          <p:grpSpPr bwMode="auto">
            <a:xfrm>
              <a:off x="1871663" y="1411673"/>
              <a:ext cx="4543425" cy="357233"/>
              <a:chOff x="1871663" y="1411673"/>
              <a:chExt cx="4543425" cy="357233"/>
            </a:xfrm>
          </p:grpSpPr>
          <p:cxnSp>
            <p:nvCxnSpPr>
              <p:cNvPr id="21" name="Straight Connector 20"/>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2" name="Straight Connector 21"/>
              <p:cNvCxnSpPr/>
              <p:nvPr/>
            </p:nvCxnSpPr>
            <p:spPr>
              <a:xfrm rot="5400000">
                <a:off x="6246000" y="1602992"/>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737080" y="1591084"/>
                <a:ext cx="32865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0"/>
            <p:cNvGrpSpPr>
              <a:grpSpLocks/>
            </p:cNvGrpSpPr>
            <p:nvPr/>
          </p:nvGrpSpPr>
          <p:grpSpPr bwMode="auto">
            <a:xfrm>
              <a:off x="1871663" y="406663"/>
              <a:ext cx="4543425" cy="1610731"/>
              <a:chOff x="1871663" y="406663"/>
              <a:chExt cx="4543425" cy="1610731"/>
            </a:xfrm>
          </p:grpSpPr>
          <p:grpSp>
            <p:nvGrpSpPr>
              <p:cNvPr id="7" name="Group 51"/>
              <p:cNvGrpSpPr>
                <a:grpSpLocks/>
              </p:cNvGrpSpPr>
              <p:nvPr/>
            </p:nvGrpSpPr>
            <p:grpSpPr bwMode="auto">
              <a:xfrm>
                <a:off x="1871663" y="406663"/>
                <a:ext cx="4543425" cy="1333665"/>
                <a:chOff x="1871663" y="406663"/>
                <a:chExt cx="4543425" cy="1333665"/>
              </a:xfrm>
            </p:grpSpPr>
            <p:sp>
              <p:nvSpPr>
                <p:cNvPr id="14" name="Rectangle 13"/>
                <p:cNvSpPr/>
                <p:nvPr/>
              </p:nvSpPr>
              <p:spPr>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8" name="Group 59"/>
                <p:cNvGrpSpPr>
                  <a:grpSpLocks/>
                </p:cNvGrpSpPr>
                <p:nvPr/>
              </p:nvGrpSpPr>
              <p:grpSpPr bwMode="auto">
                <a:xfrm>
                  <a:off x="3386138" y="406663"/>
                  <a:ext cx="3028950" cy="1162194"/>
                  <a:chOff x="3386138" y="406663"/>
                  <a:chExt cx="3028950" cy="1162194"/>
                </a:xfrm>
              </p:grpSpPr>
              <p:sp>
                <p:nvSpPr>
                  <p:cNvPr id="16" name="Rectangle 15"/>
                  <p:cNvSpPr/>
                  <p:nvPr/>
                </p:nvSpPr>
                <p:spPr>
                  <a:xfrm>
                    <a:off x="3386138" y="876622"/>
                    <a:ext cx="1514475" cy="3191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5" name="Group 61"/>
                  <p:cNvGrpSpPr>
                    <a:grpSpLocks/>
                  </p:cNvGrpSpPr>
                  <p:nvPr/>
                </p:nvGrpSpPr>
                <p:grpSpPr bwMode="auto">
                  <a:xfrm>
                    <a:off x="4900613" y="406663"/>
                    <a:ext cx="1514475" cy="1101861"/>
                    <a:chOff x="4900613" y="406663"/>
                    <a:chExt cx="1514475" cy="1101861"/>
                  </a:xfrm>
                </p:grpSpPr>
                <p:sp>
                  <p:nvSpPr>
                    <p:cNvPr id="19" name="Rectangle 18"/>
                    <p:cNvSpPr/>
                    <p:nvPr/>
                  </p:nvSpPr>
                  <p:spPr>
                    <a:xfrm>
                      <a:off x="4900613" y="406663"/>
                      <a:ext cx="1514475" cy="32071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20" name="Straight Arrow Connector 19"/>
                    <p:cNvCxnSpPr>
                      <a:cxnSpLocks noChangeShapeType="1"/>
                      <a:stCxn id="19" idx="2"/>
                    </p:cNvCxnSpPr>
                    <p:nvPr/>
                  </p:nvCxnSpPr>
                  <p:spPr bwMode="auto">
                    <a:xfrm rot="16200000" flipH="1">
                      <a:off x="5267278" y="1117951"/>
                      <a:ext cx="781146" cy="0"/>
                    </a:xfrm>
                    <a:prstGeom prst="straightConnector1">
                      <a:avLst/>
                    </a:prstGeom>
                    <a:noFill/>
                    <a:ln w="25400">
                      <a:solidFill>
                        <a:schemeClr val="accent1"/>
                      </a:solidFill>
                      <a:prstDash val="sysDash"/>
                      <a:round/>
                      <a:headEnd/>
                      <a:tailEnd type="arrow" w="med" len="med"/>
                    </a:ln>
                    <a:effectLst>
                      <a:outerShdw blurRad="40000" dist="20000" dir="5400000" rotWithShape="0">
                        <a:srgbClr val="000000">
                          <a:alpha val="37999"/>
                        </a:srgbClr>
                      </a:outerShdw>
                    </a:effectLst>
                  </p:spPr>
                </p:cxnSp>
              </p:grpSp>
              <p:cxnSp>
                <p:nvCxnSpPr>
                  <p:cNvPr id="18" name="Straight Arrow Connector 17"/>
                  <p:cNvCxnSpPr/>
                  <p:nvPr/>
                </p:nvCxnSpPr>
                <p:spPr>
                  <a:xfrm rot="5400000">
                    <a:off x="3935391" y="1392623"/>
                    <a:ext cx="352468"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grpSp>
          <p:grpSp>
            <p:nvGrpSpPr>
              <p:cNvPr id="17" name="Group 52"/>
              <p:cNvGrpSpPr>
                <a:grpSpLocks/>
              </p:cNvGrpSpPr>
              <p:nvPr/>
            </p:nvGrpSpPr>
            <p:grpSpPr bwMode="auto">
              <a:xfrm>
                <a:off x="1879600" y="1740361"/>
                <a:ext cx="4532312" cy="277033"/>
                <a:chOff x="1879600" y="1740361"/>
                <a:chExt cx="4532312" cy="277033"/>
              </a:xfrm>
            </p:grpSpPr>
            <p:sp>
              <p:nvSpPr>
                <p:cNvPr id="9" name="TextBox 53"/>
                <p:cNvSpPr txBox="1">
                  <a:spLocks noChangeArrowheads="1"/>
                </p:cNvSpPr>
                <p:nvPr/>
              </p:nvSpPr>
              <p:spPr bwMode="auto">
                <a:xfrm>
                  <a:off x="3830718" y="1740361"/>
                  <a:ext cx="895350" cy="277033"/>
                </a:xfrm>
                <a:prstGeom prst="rect">
                  <a:avLst/>
                </a:prstGeom>
                <a:noFill/>
                <a:ln w="9525">
                  <a:noFill/>
                  <a:miter lim="800000"/>
                  <a:headEnd/>
                  <a:tailEnd/>
                </a:ln>
              </p:spPr>
              <p:txBody>
                <a:bodyPr>
                  <a:prstTxWarp prst="textNoShape">
                    <a:avLst/>
                  </a:prstTxWarp>
                  <a:spAutoFit/>
                </a:bodyPr>
                <a:lstStyle/>
                <a:p>
                  <a:pPr defTabSz="457200"/>
                  <a:r>
                    <a:rPr lang="en-US" sz="1200">
                      <a:latin typeface="Calibri" charset="0"/>
                    </a:rPr>
                    <a:t>1 meter</a:t>
                  </a:r>
                </a:p>
              </p:txBody>
            </p:sp>
            <p:cxnSp>
              <p:nvCxnSpPr>
                <p:cNvPr id="10" name="Straight Connector 9"/>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3" name="Straight Connector 12"/>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grpSp>
        <p:nvGrpSpPr>
          <p:cNvPr id="26" name="Group 25"/>
          <p:cNvGrpSpPr>
            <a:grpSpLocks/>
          </p:cNvGrpSpPr>
          <p:nvPr/>
        </p:nvGrpSpPr>
        <p:grpSpPr bwMode="auto">
          <a:xfrm>
            <a:off x="3887790" y="10996618"/>
            <a:ext cx="658811" cy="723900"/>
            <a:chOff x="6556958" y="1346136"/>
            <a:chExt cx="658826" cy="724250"/>
          </a:xfrm>
        </p:grpSpPr>
        <p:cxnSp>
          <p:nvCxnSpPr>
            <p:cNvPr id="27" name="Curved Connector 26"/>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8" name="Curved Connector 27"/>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0" name="Oval 29"/>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1" name="Oval 30"/>
            <p:cNvSpPr/>
            <p:nvPr/>
          </p:nvSpPr>
          <p:spPr bwMode="auto">
            <a:xfrm>
              <a:off x="6820488"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2" name="Curved Connector 31"/>
            <p:cNvCxnSpPr>
              <a:stCxn id="28"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33" name="Group 33"/>
          <p:cNvGrpSpPr>
            <a:grpSpLocks/>
          </p:cNvGrpSpPr>
          <p:nvPr/>
        </p:nvGrpSpPr>
        <p:grpSpPr bwMode="auto">
          <a:xfrm>
            <a:off x="3810000" y="4381500"/>
            <a:ext cx="658811" cy="723900"/>
            <a:chOff x="6556958" y="1346136"/>
            <a:chExt cx="658826" cy="724250"/>
          </a:xfrm>
        </p:grpSpPr>
        <p:cxnSp>
          <p:nvCxnSpPr>
            <p:cNvPr id="35" name="Curved Connector 34"/>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6" name="Curved Connector 35"/>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7" name="Oval 36"/>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8" name="Oval 37"/>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9" name="Oval 38"/>
            <p:cNvSpPr/>
            <p:nvPr/>
          </p:nvSpPr>
          <p:spPr bwMode="auto">
            <a:xfrm>
              <a:off x="6785563"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40" name="Curved Connector 39"/>
            <p:cNvCxnSpPr>
              <a:stCxn id="36"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pic>
        <p:nvPicPr>
          <p:cNvPr id="65" name="Picture 64" descr="Pie_01-03a_40529_lg.gif"/>
          <p:cNvPicPr>
            <a:picLocks noChangeAspect="1"/>
          </p:cNvPicPr>
          <p:nvPr/>
        </p:nvPicPr>
        <p:blipFill>
          <a:blip r:embed="rId3"/>
          <a:stretch>
            <a:fillRect/>
          </a:stretch>
        </p:blipFill>
        <p:spPr>
          <a:xfrm>
            <a:off x="1588678" y="4619688"/>
            <a:ext cx="1840322" cy="200971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174992" cy="1096962"/>
          </a:xfrm>
        </p:spPr>
        <p:txBody>
          <a:bodyPr>
            <a:normAutofit/>
          </a:bodyPr>
          <a:lstStyle/>
          <a:p>
            <a:r>
              <a:rPr lang="en-US" dirty="0" smtClean="0"/>
              <a:t>Understanding the Whole</a:t>
            </a:r>
            <a:endParaRPr lang="en-US" dirty="0"/>
          </a:p>
        </p:txBody>
      </p:sp>
      <p:sp>
        <p:nvSpPr>
          <p:cNvPr id="3" name="Content Placeholder 2"/>
          <p:cNvSpPr>
            <a:spLocks noGrp="1"/>
          </p:cNvSpPr>
          <p:nvPr>
            <p:ph idx="1"/>
          </p:nvPr>
        </p:nvSpPr>
        <p:spPr>
          <a:xfrm>
            <a:off x="1435608" y="1371600"/>
            <a:ext cx="7174992" cy="4876800"/>
          </a:xfrm>
        </p:spPr>
        <p:txBody>
          <a:bodyPr/>
          <a:lstStyle/>
          <a:p>
            <a:pPr>
              <a:buNone/>
            </a:pPr>
            <a:r>
              <a:rPr lang="en-US" dirty="0" smtClean="0"/>
              <a:t>Standard measurement unit gives clear, stable image of the “whole”</a:t>
            </a:r>
          </a:p>
        </p:txBody>
      </p:sp>
      <p:pic>
        <p:nvPicPr>
          <p:cNvPr id="8" name="Picture 7" descr="Pie_01-03a_40529_lg.gif"/>
          <p:cNvPicPr>
            <a:picLocks noChangeAspect="1"/>
          </p:cNvPicPr>
          <p:nvPr/>
        </p:nvPicPr>
        <p:blipFill>
          <a:blip r:embed="rId3"/>
          <a:stretch>
            <a:fillRect/>
          </a:stretch>
        </p:blipFill>
        <p:spPr>
          <a:xfrm>
            <a:off x="1588678" y="4619688"/>
            <a:ext cx="1840322" cy="2009712"/>
          </a:xfrm>
          <a:prstGeom prst="rect">
            <a:avLst/>
          </a:prstGeom>
        </p:spPr>
      </p:pic>
      <p:grpSp>
        <p:nvGrpSpPr>
          <p:cNvPr id="9" name="Group 48"/>
          <p:cNvGrpSpPr>
            <a:grpSpLocks/>
          </p:cNvGrpSpPr>
          <p:nvPr/>
        </p:nvGrpSpPr>
        <p:grpSpPr bwMode="auto">
          <a:xfrm>
            <a:off x="3962400" y="4876800"/>
            <a:ext cx="4543425" cy="1610532"/>
            <a:chOff x="1871663" y="406663"/>
            <a:chExt cx="4543425" cy="1610731"/>
          </a:xfrm>
        </p:grpSpPr>
        <p:grpSp>
          <p:nvGrpSpPr>
            <p:cNvPr id="10" name="Group 49"/>
            <p:cNvGrpSpPr>
              <a:grpSpLocks/>
            </p:cNvGrpSpPr>
            <p:nvPr/>
          </p:nvGrpSpPr>
          <p:grpSpPr bwMode="auto">
            <a:xfrm>
              <a:off x="1871663" y="1411673"/>
              <a:ext cx="4543425" cy="357233"/>
              <a:chOff x="1871663" y="1411673"/>
              <a:chExt cx="4543425" cy="357233"/>
            </a:xfrm>
          </p:grpSpPr>
          <p:cxnSp>
            <p:nvCxnSpPr>
              <p:cNvPr id="26" name="Straight Connector 25"/>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7" name="Straight Connector 26"/>
              <p:cNvCxnSpPr/>
              <p:nvPr/>
            </p:nvCxnSpPr>
            <p:spPr>
              <a:xfrm rot="5400000">
                <a:off x="6246000" y="1602992"/>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737080" y="1591084"/>
                <a:ext cx="32865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50"/>
            <p:cNvGrpSpPr>
              <a:grpSpLocks/>
            </p:cNvGrpSpPr>
            <p:nvPr/>
          </p:nvGrpSpPr>
          <p:grpSpPr bwMode="auto">
            <a:xfrm>
              <a:off x="1871663" y="406663"/>
              <a:ext cx="4543425" cy="1610731"/>
              <a:chOff x="1871663" y="406663"/>
              <a:chExt cx="4543425" cy="1610731"/>
            </a:xfrm>
          </p:grpSpPr>
          <p:grpSp>
            <p:nvGrpSpPr>
              <p:cNvPr id="12" name="Group 51"/>
              <p:cNvGrpSpPr>
                <a:grpSpLocks/>
              </p:cNvGrpSpPr>
              <p:nvPr/>
            </p:nvGrpSpPr>
            <p:grpSpPr bwMode="auto">
              <a:xfrm>
                <a:off x="1871663" y="406663"/>
                <a:ext cx="4543425" cy="1333665"/>
                <a:chOff x="1871663" y="406663"/>
                <a:chExt cx="4543425" cy="1333665"/>
              </a:xfrm>
            </p:grpSpPr>
            <p:sp>
              <p:nvSpPr>
                <p:cNvPr id="19" name="Rectangle 18"/>
                <p:cNvSpPr/>
                <p:nvPr/>
              </p:nvSpPr>
              <p:spPr>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20" name="Group 59"/>
                <p:cNvGrpSpPr>
                  <a:grpSpLocks/>
                </p:cNvGrpSpPr>
                <p:nvPr/>
              </p:nvGrpSpPr>
              <p:grpSpPr bwMode="auto">
                <a:xfrm>
                  <a:off x="3386138" y="406663"/>
                  <a:ext cx="3028950" cy="1162194"/>
                  <a:chOff x="3386138" y="406663"/>
                  <a:chExt cx="3028950" cy="1162194"/>
                </a:xfrm>
              </p:grpSpPr>
              <p:sp>
                <p:nvSpPr>
                  <p:cNvPr id="21" name="Rectangle 20"/>
                  <p:cNvSpPr/>
                  <p:nvPr/>
                </p:nvSpPr>
                <p:spPr>
                  <a:xfrm>
                    <a:off x="3386138" y="876622"/>
                    <a:ext cx="1514475" cy="3191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22" name="Group 61"/>
                  <p:cNvGrpSpPr>
                    <a:grpSpLocks/>
                  </p:cNvGrpSpPr>
                  <p:nvPr/>
                </p:nvGrpSpPr>
                <p:grpSpPr bwMode="auto">
                  <a:xfrm>
                    <a:off x="4900613" y="406663"/>
                    <a:ext cx="1514475" cy="1101861"/>
                    <a:chOff x="4900613" y="406663"/>
                    <a:chExt cx="1514475" cy="1101861"/>
                  </a:xfrm>
                </p:grpSpPr>
                <p:sp>
                  <p:nvSpPr>
                    <p:cNvPr id="24" name="Rectangle 23"/>
                    <p:cNvSpPr/>
                    <p:nvPr/>
                  </p:nvSpPr>
                  <p:spPr>
                    <a:xfrm>
                      <a:off x="4900613" y="406663"/>
                      <a:ext cx="1514475" cy="32071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25" name="Straight Arrow Connector 24"/>
                    <p:cNvCxnSpPr>
                      <a:cxnSpLocks noChangeShapeType="1"/>
                      <a:stCxn id="24" idx="2"/>
                    </p:cNvCxnSpPr>
                    <p:nvPr/>
                  </p:nvCxnSpPr>
                  <p:spPr bwMode="auto">
                    <a:xfrm rot="16200000" flipH="1">
                      <a:off x="5267278" y="1117951"/>
                      <a:ext cx="781146" cy="0"/>
                    </a:xfrm>
                    <a:prstGeom prst="straightConnector1">
                      <a:avLst/>
                    </a:prstGeom>
                    <a:noFill/>
                    <a:ln w="25400">
                      <a:solidFill>
                        <a:schemeClr val="accent1"/>
                      </a:solidFill>
                      <a:prstDash val="sysDash"/>
                      <a:round/>
                      <a:headEnd/>
                      <a:tailEnd type="arrow" w="med" len="med"/>
                    </a:ln>
                    <a:effectLst>
                      <a:outerShdw blurRad="40000" dist="20000" dir="5400000" rotWithShape="0">
                        <a:srgbClr val="000000">
                          <a:alpha val="37999"/>
                        </a:srgbClr>
                      </a:outerShdw>
                    </a:effectLst>
                  </p:spPr>
                </p:cxnSp>
              </p:grpSp>
              <p:cxnSp>
                <p:nvCxnSpPr>
                  <p:cNvPr id="23" name="Straight Arrow Connector 22"/>
                  <p:cNvCxnSpPr/>
                  <p:nvPr/>
                </p:nvCxnSpPr>
                <p:spPr>
                  <a:xfrm rot="5400000">
                    <a:off x="3935391" y="1392623"/>
                    <a:ext cx="352468"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grpSp>
          <p:grpSp>
            <p:nvGrpSpPr>
              <p:cNvPr id="13" name="Group 52"/>
              <p:cNvGrpSpPr>
                <a:grpSpLocks/>
              </p:cNvGrpSpPr>
              <p:nvPr/>
            </p:nvGrpSpPr>
            <p:grpSpPr bwMode="auto">
              <a:xfrm>
                <a:off x="1879600" y="1740361"/>
                <a:ext cx="4532312" cy="277033"/>
                <a:chOff x="1879600" y="1740361"/>
                <a:chExt cx="4532312" cy="277033"/>
              </a:xfrm>
            </p:grpSpPr>
            <p:sp>
              <p:nvSpPr>
                <p:cNvPr id="14" name="TextBox 53"/>
                <p:cNvSpPr txBox="1">
                  <a:spLocks noChangeArrowheads="1"/>
                </p:cNvSpPr>
                <p:nvPr/>
              </p:nvSpPr>
              <p:spPr bwMode="auto">
                <a:xfrm>
                  <a:off x="3830718" y="1740361"/>
                  <a:ext cx="895350" cy="277033"/>
                </a:xfrm>
                <a:prstGeom prst="rect">
                  <a:avLst/>
                </a:prstGeom>
                <a:noFill/>
                <a:ln w="9525">
                  <a:noFill/>
                  <a:miter lim="800000"/>
                  <a:headEnd/>
                  <a:tailEnd/>
                </a:ln>
              </p:spPr>
              <p:txBody>
                <a:bodyPr>
                  <a:prstTxWarp prst="textNoShape">
                    <a:avLst/>
                  </a:prstTxWarp>
                  <a:spAutoFit/>
                </a:bodyPr>
                <a:lstStyle/>
                <a:p>
                  <a:pPr defTabSz="457200"/>
                  <a:r>
                    <a:rPr lang="en-US" sz="1200">
                      <a:latin typeface="Calibri" charset="0"/>
                    </a:rPr>
                    <a:t>1 meter</a:t>
                  </a:r>
                </a:p>
              </p:txBody>
            </p:sp>
            <p:cxnSp>
              <p:nvCxnSpPr>
                <p:cNvPr id="15" name="Straight Connector 14"/>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8" name="Straight Connector 17"/>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sp>
        <p:nvSpPr>
          <p:cNvPr id="31" name="Oval 30"/>
          <p:cNvSpPr/>
          <p:nvPr/>
        </p:nvSpPr>
        <p:spPr bwMode="auto">
          <a:xfrm>
            <a:off x="3810000" y="4484688"/>
            <a:ext cx="263524" cy="2063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32" name="Group 33"/>
          <p:cNvGrpSpPr>
            <a:grpSpLocks/>
          </p:cNvGrpSpPr>
          <p:nvPr/>
        </p:nvGrpSpPr>
        <p:grpSpPr bwMode="auto">
          <a:xfrm>
            <a:off x="3810000" y="4381500"/>
            <a:ext cx="658811" cy="723900"/>
            <a:chOff x="6556958" y="1346136"/>
            <a:chExt cx="658826" cy="724250"/>
          </a:xfrm>
        </p:grpSpPr>
        <p:cxnSp>
          <p:nvCxnSpPr>
            <p:cNvPr id="33" name="Curved Connector 32"/>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4" name="Curved Connector 33"/>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5" name="Oval 34"/>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6" name="Oval 35"/>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7" name="Oval 36"/>
            <p:cNvSpPr/>
            <p:nvPr/>
          </p:nvSpPr>
          <p:spPr bwMode="auto">
            <a:xfrm>
              <a:off x="6785563"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8" name="Curved Connector 37"/>
            <p:cNvCxnSpPr>
              <a:stCxn id="34"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15977" y="46038"/>
            <a:ext cx="7174992" cy="1096962"/>
          </a:xfrm>
        </p:spPr>
        <p:txBody>
          <a:bodyPr>
            <a:normAutofit/>
          </a:bodyPr>
          <a:lstStyle/>
          <a:p>
            <a:r>
              <a:rPr lang="en-US" dirty="0" smtClean="0"/>
              <a:t>Understanding 4/3 as 4 1/3’s</a:t>
            </a:r>
            <a:endParaRPr lang="en-US" dirty="0"/>
          </a:p>
        </p:txBody>
      </p:sp>
      <p:sp>
        <p:nvSpPr>
          <p:cNvPr id="3" name="Content Placeholder 2"/>
          <p:cNvSpPr>
            <a:spLocks noGrp="1"/>
          </p:cNvSpPr>
          <p:nvPr>
            <p:ph idx="1"/>
          </p:nvPr>
        </p:nvSpPr>
        <p:spPr>
          <a:xfrm>
            <a:off x="1415977" y="1143000"/>
            <a:ext cx="7194623" cy="5486400"/>
          </a:xfrm>
        </p:spPr>
        <p:txBody>
          <a:bodyPr/>
          <a:lstStyle/>
          <a:p>
            <a:pPr>
              <a:buNone/>
            </a:pPr>
            <a:r>
              <a:rPr lang="en-US" dirty="0" smtClean="0"/>
              <a:t>Students may use length to develop the image that 3 times  1/3 meter is 1 meter and </a:t>
            </a:r>
            <a:r>
              <a:rPr lang="en-US" dirty="0" err="1" smtClean="0"/>
              <a:t>x</a:t>
            </a:r>
            <a:r>
              <a:rPr lang="en-US" dirty="0" smtClean="0"/>
              <a:t> times  1/n meter is </a:t>
            </a:r>
            <a:r>
              <a:rPr lang="en-US" dirty="0" err="1" smtClean="0"/>
              <a:t>x/n</a:t>
            </a:r>
            <a:r>
              <a:rPr lang="en-US" dirty="0" smtClean="0"/>
              <a:t> meter</a:t>
            </a:r>
          </a:p>
          <a:p>
            <a:pPr lvl="0"/>
            <a:endParaRPr lang="en-US" dirty="0" smtClean="0"/>
          </a:p>
          <a:p>
            <a:pPr lvl="0">
              <a:buNone/>
            </a:pPr>
            <a:endParaRPr lang="en-US" dirty="0" smtClean="0"/>
          </a:p>
          <a:p>
            <a:pPr>
              <a:buNone/>
            </a:pPr>
            <a:endParaRPr lang="en-US" dirty="0"/>
          </a:p>
        </p:txBody>
      </p:sp>
      <p:grpSp>
        <p:nvGrpSpPr>
          <p:cNvPr id="31" name="Group 30"/>
          <p:cNvGrpSpPr>
            <a:grpSpLocks/>
          </p:cNvGrpSpPr>
          <p:nvPr/>
        </p:nvGrpSpPr>
        <p:grpSpPr bwMode="auto">
          <a:xfrm>
            <a:off x="2169964" y="2653702"/>
            <a:ext cx="4626309" cy="1929931"/>
            <a:chOff x="1871663" y="912813"/>
            <a:chExt cx="4626309" cy="1929931"/>
          </a:xfrm>
        </p:grpSpPr>
        <p:cxnSp>
          <p:nvCxnSpPr>
            <p:cNvPr id="32" name="Straight Connector 31"/>
            <p:cNvCxnSpPr>
              <a:cxnSpLocks noChangeShapeType="1"/>
            </p:cNvCxnSpPr>
            <p:nvPr/>
          </p:nvCxnSpPr>
          <p:spPr bwMode="auto">
            <a:xfrm rot="5400000" flipH="1" flipV="1">
              <a:off x="1871663" y="1392121"/>
              <a:ext cx="1587"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35" name="Freeform 34"/>
            <p:cNvSpPr/>
            <p:nvPr/>
          </p:nvSpPr>
          <p:spPr>
            <a:xfrm>
              <a:off x="2841695" y="912813"/>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ea typeface="ＭＳ Ｐゴシック" charset="-128"/>
                <a:cs typeface="ＭＳ Ｐゴシック" charset="-128"/>
              </a:endParaRPr>
            </a:p>
          </p:txBody>
        </p:sp>
        <p:sp>
          <p:nvSpPr>
            <p:cNvPr id="36" name="TextBox 35"/>
            <p:cNvSpPr txBox="1">
              <a:spLocks noChangeArrowheads="1"/>
            </p:cNvSpPr>
            <p:nvPr/>
          </p:nvSpPr>
          <p:spPr bwMode="auto">
            <a:xfrm rot="334880">
              <a:off x="3268342" y="1139422"/>
              <a:ext cx="3005321" cy="1215620"/>
            </a:xfrm>
            <a:prstGeom prst="rect">
              <a:avLst/>
            </a:prstGeom>
            <a:noFill/>
            <a:ln w="9525">
              <a:noFill/>
              <a:miter lim="800000"/>
              <a:headEnd/>
              <a:tailEnd/>
            </a:ln>
          </p:spPr>
          <p:txBody>
            <a:bodyPr spcFirstLastPara="1" numCol="1">
              <a:prstTxWarp prst="textArchUp">
                <a:avLst>
                  <a:gd name="adj" fmla="val 11747028"/>
                </a:avLst>
              </a:prstTxWarp>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defRPr/>
              </a:pPr>
              <a:r>
                <a:rPr lang="en-US" sz="1400" dirty="0">
                  <a:latin typeface="Times New Roman" charset="0"/>
                  <a:ea typeface="Times New Roman" charset="0"/>
                  <a:cs typeface="Times New Roman" charset="0"/>
                </a:rPr>
                <a:t>How many times does it go in?</a:t>
              </a:r>
            </a:p>
          </p:txBody>
        </p:sp>
        <p:pic>
          <p:nvPicPr>
            <p:cNvPr id="37" name="Object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397125" y="1947863"/>
              <a:ext cx="123825" cy="357187"/>
            </a:xfrm>
            <a:prstGeom prst="rect">
              <a:avLst/>
            </a:prstGeom>
            <a:noFill/>
            <a:ln w="9525">
              <a:noFill/>
              <a:miter lim="800000"/>
              <a:headEnd/>
              <a:tailEnd/>
            </a:ln>
            <a:effectLst/>
          </p:spPr>
        </p:pic>
        <p:grpSp>
          <p:nvGrpSpPr>
            <p:cNvPr id="38" name="Group 37"/>
            <p:cNvGrpSpPr>
              <a:grpSpLocks/>
            </p:cNvGrpSpPr>
            <p:nvPr/>
          </p:nvGrpSpPr>
          <p:grpSpPr bwMode="auto">
            <a:xfrm>
              <a:off x="1903414" y="2333784"/>
              <a:ext cx="4545011" cy="309249"/>
              <a:chOff x="1870076" y="1403244"/>
              <a:chExt cx="4545012" cy="309249"/>
            </a:xfrm>
          </p:grpSpPr>
          <p:cxnSp>
            <p:nvCxnSpPr>
              <p:cNvPr id="46" name="Straight Connector 45"/>
              <p:cNvCxnSpPr>
                <a:cxnSpLocks noChangeShapeType="1"/>
              </p:cNvCxnSpPr>
              <p:nvPr/>
            </p:nvCxnSpPr>
            <p:spPr bwMode="auto">
              <a:xfrm flipV="1">
                <a:off x="1871663" y="1420813"/>
                <a:ext cx="4543425" cy="0"/>
              </a:xfrm>
              <a:prstGeom prst="line">
                <a:avLst/>
              </a:prstGeom>
              <a:noFill/>
              <a:ln w="25400">
                <a:solidFill>
                  <a:schemeClr val="tx1"/>
                </a:solidFill>
                <a:round/>
                <a:headEnd/>
                <a:tailEnd/>
              </a:ln>
            </p:spPr>
          </p:cxnSp>
          <p:cxnSp>
            <p:nvCxnSpPr>
              <p:cNvPr id="47" name="Straight Connector 46"/>
              <p:cNvCxnSpPr/>
              <p:nvPr/>
            </p:nvCxnSpPr>
            <p:spPr>
              <a:xfrm rot="5400000">
                <a:off x="6266341" y="1547559"/>
                <a:ext cx="290218"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726554" y="1564211"/>
                <a:ext cx="28863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3244314" y="1567383"/>
                <a:ext cx="28863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4757311" y="1546767"/>
                <a:ext cx="28863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9" name="TextBox 38"/>
            <p:cNvSpPr txBox="1">
              <a:spLocks noChangeArrowheads="1"/>
            </p:cNvSpPr>
            <p:nvPr/>
          </p:nvSpPr>
          <p:spPr bwMode="auto">
            <a:xfrm>
              <a:off x="2473874" y="1855788"/>
              <a:ext cx="532367" cy="462021"/>
            </a:xfrm>
            <a:prstGeom prst="rect">
              <a:avLst/>
            </a:prstGeom>
            <a:noFill/>
            <a:ln w="9525">
              <a:noFill/>
              <a:miter lim="800000"/>
              <a:headEnd/>
              <a:tailEnd/>
            </a:ln>
          </p:spPr>
          <p:txBody>
            <a:bodyPr>
              <a:prstTxWarp prst="textNoShape">
                <a:avLst/>
              </a:prstTxWarp>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r>
                <a:rPr lang="en-US" sz="1200">
                  <a:latin typeface="Times" charset="0"/>
                  <a:ea typeface="Times" charset="0"/>
                  <a:cs typeface="Times" charset="0"/>
                </a:rPr>
                <a:t> meter</a:t>
              </a:r>
            </a:p>
          </p:txBody>
        </p:sp>
        <p:cxnSp>
          <p:nvCxnSpPr>
            <p:cNvPr id="40" name="Straight Connector 39"/>
            <p:cNvCxnSpPr/>
            <p:nvPr/>
          </p:nvCxnSpPr>
          <p:spPr bwMode="auto">
            <a:xfrm>
              <a:off x="1919291" y="2211073"/>
              <a:ext cx="428656" cy="12697"/>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auto">
            <a:xfrm rot="5400000">
              <a:off x="3337852" y="2245195"/>
              <a:ext cx="174583"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noChangeShapeType="1"/>
            </p:cNvCxnSpPr>
            <p:nvPr/>
          </p:nvCxnSpPr>
          <p:spPr bwMode="auto">
            <a:xfrm rot="16200000" flipH="1">
              <a:off x="1819300" y="2244401"/>
              <a:ext cx="176169"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43" name="Straight Connector 42"/>
            <p:cNvCxnSpPr/>
            <p:nvPr/>
          </p:nvCxnSpPr>
          <p:spPr bwMode="auto">
            <a:xfrm>
              <a:off x="3006807" y="2220595"/>
              <a:ext cx="425481" cy="1587"/>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4" name="Circular Arrow 43"/>
            <p:cNvSpPr/>
            <p:nvPr/>
          </p:nvSpPr>
          <p:spPr>
            <a:xfrm>
              <a:off x="2568625" y="1234997"/>
              <a:ext cx="3929347" cy="1607747"/>
            </a:xfrm>
            <a:prstGeom prst="circularArrow">
              <a:avLst>
                <a:gd name="adj1" fmla="val 0"/>
                <a:gd name="adj2" fmla="val 380461"/>
                <a:gd name="adj3" fmla="val 21262903"/>
                <a:gd name="adj4" fmla="val 10798162"/>
                <a:gd name="adj5" fmla="val 492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chemeClr val="tx1"/>
                </a:solidFill>
              </a:endParaRPr>
            </a:p>
          </p:txBody>
        </p:sp>
        <p:cxnSp>
          <p:nvCxnSpPr>
            <p:cNvPr id="45" name="Straight Connector 44"/>
            <p:cNvCxnSpPr/>
            <p:nvPr/>
          </p:nvCxnSpPr>
          <p:spPr bwMode="auto">
            <a:xfrm rot="5400000">
              <a:off x="6347971" y="2275350"/>
              <a:ext cx="184105" cy="158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1" name="Group 50"/>
          <p:cNvGrpSpPr>
            <a:grpSpLocks/>
          </p:cNvGrpSpPr>
          <p:nvPr/>
        </p:nvGrpSpPr>
        <p:grpSpPr bwMode="auto">
          <a:xfrm>
            <a:off x="1415977" y="5181600"/>
            <a:ext cx="2098675" cy="734956"/>
            <a:chOff x="1137960" y="1358485"/>
            <a:chExt cx="2099543" cy="735882"/>
          </a:xfrm>
        </p:grpSpPr>
        <p:cxnSp>
          <p:nvCxnSpPr>
            <p:cNvPr id="52" name="Straight Connector 51"/>
            <p:cNvCxnSpPr/>
            <p:nvPr/>
          </p:nvCxnSpPr>
          <p:spPr>
            <a:xfrm>
              <a:off x="1137960" y="1604839"/>
              <a:ext cx="2086838" cy="1589"/>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53" name="Group 52"/>
            <p:cNvGrpSpPr>
              <a:grpSpLocks/>
            </p:cNvGrpSpPr>
            <p:nvPr/>
          </p:nvGrpSpPr>
          <p:grpSpPr bwMode="auto">
            <a:xfrm>
              <a:off x="1150665" y="1358485"/>
              <a:ext cx="2086838" cy="735882"/>
              <a:chOff x="1054825" y="1286593"/>
              <a:chExt cx="2086838" cy="735882"/>
            </a:xfrm>
          </p:grpSpPr>
          <p:sp>
            <p:nvSpPr>
              <p:cNvPr id="54" name="Rectangle 53"/>
              <p:cNvSpPr/>
              <p:nvPr/>
            </p:nvSpPr>
            <p:spPr>
              <a:xfrm>
                <a:off x="1054825" y="1299308"/>
                <a:ext cx="2086838" cy="723167"/>
              </a:xfrm>
              <a:prstGeom prst="rect">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55" name="Straight Connector 54"/>
              <p:cNvCxnSpPr>
                <a:cxnSpLocks noChangeShapeType="1"/>
              </p:cNvCxnSpPr>
              <p:nvPr/>
            </p:nvCxnSpPr>
            <p:spPr bwMode="auto">
              <a:xfrm rot="10800000" flipH="1">
                <a:off x="1054825" y="1785657"/>
                <a:ext cx="2086838" cy="1590"/>
              </a:xfrm>
              <a:prstGeom prst="line">
                <a:avLst/>
              </a:prstGeom>
              <a:noFill/>
              <a:ln w="12700">
                <a:solidFill>
                  <a:schemeClr val="accent1"/>
                </a:solidFill>
                <a:round/>
                <a:headEnd/>
                <a:tailEnd/>
              </a:ln>
              <a:effectLst>
                <a:outerShdw blurRad="40000" dist="20000" dir="5400000" rotWithShape="0">
                  <a:srgbClr val="000000">
                    <a:alpha val="37999"/>
                  </a:srgbClr>
                </a:outerShdw>
              </a:effectLst>
            </p:spPr>
          </p:cxnSp>
          <p:sp>
            <p:nvSpPr>
              <p:cNvPr id="56" name="Rectangle 55"/>
              <p:cNvSpPr/>
              <p:nvPr/>
            </p:nvSpPr>
            <p:spPr>
              <a:xfrm>
                <a:off x="1054825" y="1286593"/>
                <a:ext cx="2086838" cy="236818"/>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grpSp>
      <p:grpSp>
        <p:nvGrpSpPr>
          <p:cNvPr id="57" name="Group 56"/>
          <p:cNvGrpSpPr>
            <a:grpSpLocks/>
          </p:cNvGrpSpPr>
          <p:nvPr/>
        </p:nvGrpSpPr>
        <p:grpSpPr bwMode="auto">
          <a:xfrm>
            <a:off x="3857625" y="5194299"/>
            <a:ext cx="2089150" cy="725488"/>
            <a:chOff x="3738563" y="2476500"/>
            <a:chExt cx="2089150" cy="725488"/>
          </a:xfrm>
        </p:grpSpPr>
        <p:cxnSp>
          <p:nvCxnSpPr>
            <p:cNvPr id="58" name="Straight Connector 57"/>
            <p:cNvCxnSpPr/>
            <p:nvPr/>
          </p:nvCxnSpPr>
          <p:spPr bwMode="auto">
            <a:xfrm rot="5400000">
              <a:off x="4037013" y="2838450"/>
              <a:ext cx="725488" cy="1587"/>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59" name="Group 58"/>
            <p:cNvGrpSpPr>
              <a:grpSpLocks/>
            </p:cNvGrpSpPr>
            <p:nvPr/>
          </p:nvGrpSpPr>
          <p:grpSpPr bwMode="auto">
            <a:xfrm>
              <a:off x="3738563" y="2476500"/>
              <a:ext cx="2089150" cy="723900"/>
              <a:chOff x="3762375" y="2476500"/>
              <a:chExt cx="2089150" cy="723900"/>
            </a:xfrm>
          </p:grpSpPr>
          <p:sp>
            <p:nvSpPr>
              <p:cNvPr id="60" name="Rectangle 59"/>
              <p:cNvSpPr/>
              <p:nvPr/>
            </p:nvSpPr>
            <p:spPr>
              <a:xfrm>
                <a:off x="3762375" y="2476500"/>
                <a:ext cx="2089150" cy="7239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61" name="Straight Connector 60"/>
              <p:cNvCxnSpPr>
                <a:cxnSpLocks noChangeShapeType="1"/>
              </p:cNvCxnSpPr>
              <p:nvPr/>
            </p:nvCxnSpPr>
            <p:spPr bwMode="auto">
              <a:xfrm rot="16200000" flipH="1">
                <a:off x="4779169" y="2834481"/>
                <a:ext cx="723900" cy="7937"/>
              </a:xfrm>
              <a:prstGeom prst="line">
                <a:avLst/>
              </a:prstGeom>
              <a:noFill/>
              <a:ln w="12700">
                <a:solidFill>
                  <a:schemeClr val="accent1"/>
                </a:solidFill>
                <a:round/>
                <a:headEnd/>
                <a:tailEnd/>
              </a:ln>
              <a:effectLst>
                <a:outerShdw blurRad="40000" dist="20000" dir="5400000" rotWithShape="0">
                  <a:srgbClr val="000000">
                    <a:alpha val="37999"/>
                  </a:srgbClr>
                </a:outerShdw>
              </a:effectLst>
            </p:spPr>
          </p:cxnSp>
          <p:sp>
            <p:nvSpPr>
              <p:cNvPr id="62" name="Rectangle 61"/>
              <p:cNvSpPr/>
              <p:nvPr/>
            </p:nvSpPr>
            <p:spPr>
              <a:xfrm>
                <a:off x="3762375" y="2476500"/>
                <a:ext cx="649287" cy="712788"/>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grpSp>
      <p:grpSp>
        <p:nvGrpSpPr>
          <p:cNvPr id="63" name="Group 62"/>
          <p:cNvGrpSpPr>
            <a:grpSpLocks/>
          </p:cNvGrpSpPr>
          <p:nvPr/>
        </p:nvGrpSpPr>
        <p:grpSpPr bwMode="auto">
          <a:xfrm>
            <a:off x="6466867" y="5265699"/>
            <a:ext cx="658812" cy="723900"/>
            <a:chOff x="6735763" y="1298575"/>
            <a:chExt cx="658812" cy="723900"/>
          </a:xfrm>
        </p:grpSpPr>
        <p:sp>
          <p:nvSpPr>
            <p:cNvPr id="64" name="Oval 63"/>
            <p:cNvSpPr/>
            <p:nvPr/>
          </p:nvSpPr>
          <p:spPr>
            <a:xfrm>
              <a:off x="6735763" y="1401763"/>
              <a:ext cx="263525" cy="2063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65" name="Oval 64"/>
            <p:cNvSpPr/>
            <p:nvPr/>
          </p:nvSpPr>
          <p:spPr>
            <a:xfrm>
              <a:off x="7131050" y="1504950"/>
              <a:ext cx="263525" cy="2079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66" name="Oval 65"/>
            <p:cNvSpPr/>
            <p:nvPr/>
          </p:nvSpPr>
          <p:spPr>
            <a:xfrm>
              <a:off x="6999288" y="1298575"/>
              <a:ext cx="263525" cy="2063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67" name="Curved Connector 66"/>
            <p:cNvCxnSpPr>
              <a:stCxn id="66" idx="4"/>
            </p:cNvCxnSpPr>
            <p:nvPr/>
          </p:nvCxnSpPr>
          <p:spPr>
            <a:xfrm rot="5400000">
              <a:off x="6806406" y="1697831"/>
              <a:ext cx="517525" cy="1317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Lesson Study Resource Kit</a:t>
            </a:r>
            <a:endParaRPr lang="en-US" dirty="0"/>
          </a:p>
        </p:txBody>
      </p:sp>
      <p:sp>
        <p:nvSpPr>
          <p:cNvPr id="3" name="Content Placeholder 2"/>
          <p:cNvSpPr>
            <a:spLocks noGrp="1"/>
          </p:cNvSpPr>
          <p:nvPr>
            <p:ph idx="1"/>
          </p:nvPr>
        </p:nvSpPr>
        <p:spPr>
          <a:xfrm>
            <a:off x="1435608" y="1752600"/>
            <a:ext cx="7498080" cy="4724400"/>
          </a:xfrm>
        </p:spPr>
        <p:txBody>
          <a:bodyPr/>
          <a:lstStyle/>
          <a:p>
            <a:pPr marL="596646" indent="-514350">
              <a:buAutoNum type="arabicPeriod"/>
            </a:pPr>
            <a:r>
              <a:rPr lang="en-US" dirty="0" smtClean="0"/>
              <a:t>Mathematics tasks to solve and discuss (&amp; related student work to analyze)</a:t>
            </a:r>
          </a:p>
          <a:p>
            <a:pPr marL="596646" indent="-514350">
              <a:buAutoNum type="arabicPeriod"/>
            </a:pPr>
            <a:r>
              <a:rPr lang="en-US" dirty="0" smtClean="0"/>
              <a:t>Curriculum inquiry: Japanese textbook, lesson video, teachers’ materials</a:t>
            </a:r>
          </a:p>
          <a:p>
            <a:pPr marL="596646" indent="-514350">
              <a:buAutoNum type="arabicPeriod"/>
            </a:pPr>
            <a:r>
              <a:rPr lang="en-US" dirty="0" smtClean="0"/>
              <a:t>Lesson study materials (template for lesson plan, protocol for discussion, etc.)</a:t>
            </a:r>
          </a:p>
          <a:p>
            <a:pPr marL="596646" indent="-514350">
              <a:buAutoNum type="arabicPeriod"/>
            </a:pPr>
            <a:r>
              <a:rPr lang="en-US" dirty="0" smtClean="0"/>
              <a:t>Suggested process to explore and use resource kit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0" y="304800"/>
            <a:ext cx="7391400" cy="5109091"/>
          </a:xfrm>
          <a:prstGeom prst="rect">
            <a:avLst/>
          </a:prstGeom>
        </p:spPr>
        <p:txBody>
          <a:bodyPr wrap="square">
            <a:spAutoFit/>
          </a:bodyPr>
          <a:lstStyle/>
          <a:p>
            <a:r>
              <a:rPr lang="en-US" sz="2400" b="1" dirty="0" smtClean="0"/>
              <a:t>http://</a:t>
            </a:r>
            <a:r>
              <a:rPr lang="en-US" sz="2400" b="1" dirty="0" err="1" smtClean="0"/>
              <a:t>www.lessonresearch.net/FRACTIONTK/fractions_toolkit.html</a:t>
            </a:r>
            <a:endParaRPr lang="en-US" sz="2400" b="1" dirty="0" smtClean="0"/>
          </a:p>
          <a:p>
            <a:endParaRPr lang="en-US" b="1" dirty="0" smtClean="0"/>
          </a:p>
          <a:p>
            <a:r>
              <a:rPr lang="en-US" sz="2000" b="1" dirty="0" smtClean="0"/>
              <a:t>Developing Number Sense for Fractions: An Electronic Resource Guide for Lesson Study</a:t>
            </a:r>
          </a:p>
          <a:p>
            <a:endParaRPr lang="en-US" sz="2000" b="1" dirty="0" smtClean="0"/>
          </a:p>
          <a:p>
            <a:r>
              <a:rPr lang="en-US" sz="2000" b="1" dirty="0" smtClean="0"/>
              <a:t>Please download in the order below </a:t>
            </a:r>
            <a:r>
              <a:rPr lang="en-US" sz="2000" b="1" u="sng" dirty="0" smtClean="0">
                <a:solidFill>
                  <a:schemeClr val="tx2"/>
                </a:solidFill>
                <a:hlinkClick r:id="rId2"/>
              </a:rPr>
              <a:t>How to Use this Resource Guide</a:t>
            </a:r>
            <a:endParaRPr lang="en-US" sz="2000" b="1" u="sng" dirty="0" smtClean="0">
              <a:solidFill>
                <a:schemeClr val="tx2"/>
              </a:solidFill>
            </a:endParaRPr>
          </a:p>
          <a:p>
            <a:r>
              <a:rPr lang="en-US" sz="2000" b="1" u="sng" dirty="0" smtClean="0">
                <a:solidFill>
                  <a:schemeClr val="tx2"/>
                </a:solidFill>
                <a:hlinkClick r:id="rId3"/>
              </a:rPr>
              <a:t>Main Electronic Resource Guide</a:t>
            </a:r>
            <a:endParaRPr lang="en-US" sz="2000" b="1" u="sng" dirty="0" smtClean="0">
              <a:solidFill>
                <a:schemeClr val="tx2"/>
              </a:solidFill>
            </a:endParaRPr>
          </a:p>
          <a:p>
            <a:r>
              <a:rPr lang="en-US" sz="2000" b="1" u="sng" dirty="0" smtClean="0">
                <a:solidFill>
                  <a:schemeClr val="tx2"/>
                </a:solidFill>
                <a:hlinkClick r:id="rId4"/>
              </a:rPr>
              <a:t>Daily Reflection Form</a:t>
            </a:r>
            <a:endParaRPr lang="en-US" sz="2000" b="1" u="sng" dirty="0" smtClean="0">
              <a:solidFill>
                <a:schemeClr val="tx2"/>
              </a:solidFill>
            </a:endParaRPr>
          </a:p>
          <a:p>
            <a:r>
              <a:rPr lang="en-US" sz="2000" b="1" u="sng" dirty="0" smtClean="0">
                <a:solidFill>
                  <a:schemeClr val="tx2"/>
                </a:solidFill>
                <a:hlinkClick r:id="rId5"/>
              </a:rPr>
              <a:t>Elementary School Teaching Guide for the Japanese Course of Study</a:t>
            </a:r>
            <a:endParaRPr lang="en-US" sz="2000" b="1" u="sng" dirty="0" smtClean="0">
              <a:solidFill>
                <a:schemeClr val="tx2"/>
              </a:solidFill>
            </a:endParaRPr>
          </a:p>
          <a:p>
            <a:r>
              <a:rPr lang="en-US" sz="2000" b="1" u="sng" dirty="0" smtClean="0">
                <a:solidFill>
                  <a:schemeClr val="tx2"/>
                </a:solidFill>
                <a:hlinkClick r:id="rId6"/>
              </a:rPr>
              <a:t>Teachers' Manual: Grade 3 Fractions</a:t>
            </a:r>
            <a:endParaRPr lang="en-US" sz="2000" b="1" u="sng" dirty="0" smtClean="0">
              <a:solidFill>
                <a:schemeClr val="tx2"/>
              </a:solidFill>
            </a:endParaRPr>
          </a:p>
          <a:p>
            <a:r>
              <a:rPr lang="en-US" sz="2000" b="1" u="sng" dirty="0" smtClean="0">
                <a:solidFill>
                  <a:schemeClr val="tx2"/>
                </a:solidFill>
                <a:hlinkClick r:id="rId7"/>
              </a:rPr>
              <a:t>Teachers' Manual: Grade 4 Fractions</a:t>
            </a:r>
            <a:endParaRPr lang="en-US" sz="2000" b="1" u="sng" dirty="0" smtClean="0">
              <a:solidFill>
                <a:schemeClr val="tx2"/>
              </a:solidFill>
            </a:endParaRPr>
          </a:p>
          <a:p>
            <a:r>
              <a:rPr lang="en-US" sz="2000" b="1" u="sng" dirty="0" smtClean="0">
                <a:solidFill>
                  <a:schemeClr val="tx2"/>
                </a:solidFill>
                <a:hlinkClick r:id="rId8"/>
              </a:rPr>
              <a:t>Article by Tad Watanabe: "Initial Treatment of Fractions in Japanese Textbooks"</a:t>
            </a:r>
            <a:endParaRPr lang="en-US" sz="2000" dirty="0">
              <a:solidFill>
                <a:schemeClr val="tx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333488" cy="1181100"/>
          </a:xfrm>
        </p:spPr>
        <p:txBody>
          <a:bodyPr anchor="t">
            <a:normAutofit fontScale="90000"/>
          </a:bodyPr>
          <a:lstStyle/>
          <a:p>
            <a:r>
              <a:rPr lang="en-US" dirty="0" smtClean="0"/>
              <a:t>Teachers try a problem: Find the length of the mystery strip</a:t>
            </a:r>
            <a:br>
              <a:rPr lang="en-US" dirty="0" smtClean="0"/>
            </a:br>
            <a:endParaRPr lang="en-US" dirty="0"/>
          </a:p>
        </p:txBody>
      </p:sp>
      <p:pic>
        <p:nvPicPr>
          <p:cNvPr id="4" name="Content Placeholder 3" descr="DSC_0417.JPG"/>
          <p:cNvPicPr>
            <a:picLocks noGrp="1" noChangeAspect="1"/>
          </p:cNvPicPr>
          <p:nvPr>
            <p:ph idx="1"/>
          </p:nvPr>
        </p:nvPicPr>
        <p:blipFill>
          <a:blip r:embed="rId2"/>
          <a:srcRect l="-1795" r="-1795"/>
          <a:stretch>
            <a:fillRect/>
          </a:stretch>
        </p:blip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 Lesson Study Cycle</a:t>
            </a:r>
            <a:endParaRPr lang="en-US" dirty="0"/>
          </a:p>
        </p:txBody>
      </p:sp>
      <p:pic>
        <p:nvPicPr>
          <p:cNvPr id="5" name="Content Placeholder 4" descr="DSC00097.JPG"/>
          <p:cNvPicPr>
            <a:picLocks noGrp="1" noChangeAspect="1"/>
          </p:cNvPicPr>
          <p:nvPr>
            <p:ph idx="1"/>
          </p:nvPr>
        </p:nvPicPr>
        <p:blipFill>
          <a:blip r:embed="rId2"/>
          <a:srcRect l="-2333" r="-2333"/>
          <a:stretch>
            <a:fillRect/>
          </a:stretch>
        </p:blip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Impact Assessment</a:t>
            </a:r>
            <a:endParaRPr lang="en-US" dirty="0"/>
          </a:p>
        </p:txBody>
      </p:sp>
      <p:sp>
        <p:nvSpPr>
          <p:cNvPr id="3" name="Content Placeholder 2"/>
          <p:cNvSpPr>
            <a:spLocks noGrp="1"/>
          </p:cNvSpPr>
          <p:nvPr>
            <p:ph idx="1"/>
          </p:nvPr>
        </p:nvSpPr>
        <p:spPr>
          <a:xfrm>
            <a:off x="1435608" y="1524000"/>
            <a:ext cx="7498080" cy="4800600"/>
          </a:xfrm>
        </p:spPr>
        <p:txBody>
          <a:bodyPr>
            <a:normAutofit/>
          </a:bodyPr>
          <a:lstStyle/>
          <a:p>
            <a:pPr>
              <a:buNone/>
            </a:pPr>
            <a:r>
              <a:rPr lang="en-US" dirty="0" smtClean="0"/>
              <a:t>Randomized trial with 3 conditions:</a:t>
            </a:r>
          </a:p>
          <a:p>
            <a:pPr marL="596646" indent="-514350">
              <a:buAutoNum type="arabicPeriod"/>
            </a:pPr>
            <a:r>
              <a:rPr lang="en-US" dirty="0" smtClean="0"/>
              <a:t>Lesson study with resource kit</a:t>
            </a:r>
          </a:p>
          <a:p>
            <a:pPr marL="596646" indent="-514350">
              <a:buAutoNum type="arabicPeriod"/>
            </a:pPr>
            <a:r>
              <a:rPr lang="en-US" dirty="0" smtClean="0"/>
              <a:t>Lesson study but </a:t>
            </a:r>
            <a:r>
              <a:rPr lang="en-US" b="1" dirty="0" smtClean="0"/>
              <a:t>no</a:t>
            </a:r>
            <a:r>
              <a:rPr lang="en-US" dirty="0" smtClean="0"/>
              <a:t> resource kit, </a:t>
            </a:r>
            <a:r>
              <a:rPr lang="en-US" b="1" dirty="0" smtClean="0"/>
              <a:t>not</a:t>
            </a:r>
            <a:r>
              <a:rPr lang="en-US" dirty="0" smtClean="0"/>
              <a:t> focused on fractions</a:t>
            </a:r>
          </a:p>
          <a:p>
            <a:pPr marL="596646" indent="-514350">
              <a:buAutoNum type="arabicPeriod"/>
            </a:pPr>
            <a:r>
              <a:rPr lang="en-US" dirty="0" smtClean="0"/>
              <a:t>Locally-chosen professional development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36" name="Text Box 1026"/>
          <p:cNvSpPr txBox="1">
            <a:spLocks noChangeArrowheads="1"/>
          </p:cNvSpPr>
          <p:nvPr/>
        </p:nvSpPr>
        <p:spPr bwMode="auto">
          <a:xfrm>
            <a:off x="1371600" y="533400"/>
            <a:ext cx="64770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a:latin typeface="Calibri" pitchFamily="33" charset="0"/>
              </a:rPr>
              <a:t>Lesson Study</a:t>
            </a:r>
            <a:endParaRPr lang="en-US">
              <a:latin typeface="Calibri" pitchFamily="33" charset="0"/>
            </a:endParaRPr>
          </a:p>
        </p:txBody>
      </p:sp>
      <p:sp>
        <p:nvSpPr>
          <p:cNvPr id="37" name="Text Box 1027"/>
          <p:cNvSpPr txBox="1">
            <a:spLocks noChangeArrowheads="1"/>
          </p:cNvSpPr>
          <p:nvPr/>
        </p:nvSpPr>
        <p:spPr bwMode="auto">
          <a:xfrm>
            <a:off x="3227388" y="1473200"/>
            <a:ext cx="2667000" cy="14160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1. STUDY</a:t>
            </a:r>
            <a:endParaRPr lang="en-US" sz="1600" b="1">
              <a:solidFill>
                <a:srgbClr val="D60093"/>
              </a:solidFill>
              <a:latin typeface="Calibri" pitchFamily="33" charset="0"/>
            </a:endParaRPr>
          </a:p>
          <a:p>
            <a:pPr algn="ctr">
              <a:spcBef>
                <a:spcPct val="50000"/>
              </a:spcBef>
            </a:pPr>
            <a:r>
              <a:rPr lang="en-US" sz="1400">
                <a:latin typeface="Calibri" pitchFamily="33" charset="0"/>
              </a:rPr>
              <a:t>Consider long term goals for student learning and development</a:t>
            </a:r>
          </a:p>
          <a:p>
            <a:pPr algn="ctr">
              <a:spcBef>
                <a:spcPct val="50000"/>
              </a:spcBef>
            </a:pPr>
            <a:r>
              <a:rPr lang="en-US" sz="1400">
                <a:latin typeface="Calibri" pitchFamily="33" charset="0"/>
              </a:rPr>
              <a:t>Study curriculum and standards</a:t>
            </a:r>
          </a:p>
        </p:txBody>
      </p:sp>
      <p:sp>
        <p:nvSpPr>
          <p:cNvPr id="38" name="Text Box 1028"/>
          <p:cNvSpPr txBox="1">
            <a:spLocks noChangeArrowheads="1"/>
          </p:cNvSpPr>
          <p:nvPr/>
        </p:nvSpPr>
        <p:spPr bwMode="auto">
          <a:xfrm>
            <a:off x="6096000" y="2895600"/>
            <a:ext cx="2667000" cy="19542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2. PLAN</a:t>
            </a:r>
            <a:endParaRPr lang="en-US" sz="1600" b="1">
              <a:solidFill>
                <a:srgbClr val="D60093"/>
              </a:solidFill>
              <a:latin typeface="Calibri" pitchFamily="33" charset="0"/>
            </a:endParaRPr>
          </a:p>
          <a:p>
            <a:pPr algn="ctr">
              <a:spcBef>
                <a:spcPct val="50000"/>
              </a:spcBef>
            </a:pPr>
            <a:r>
              <a:rPr lang="en-US" sz="1400">
                <a:latin typeface="Calibri" pitchFamily="33" charset="0"/>
              </a:rPr>
              <a:t>Select or revise research lesson</a:t>
            </a:r>
          </a:p>
          <a:p>
            <a:pPr algn="ctr">
              <a:spcBef>
                <a:spcPct val="50000"/>
              </a:spcBef>
            </a:pPr>
            <a:r>
              <a:rPr lang="en-US" sz="1400">
                <a:latin typeface="Calibri" pitchFamily="33" charset="0"/>
              </a:rPr>
              <a:t>Do task</a:t>
            </a:r>
          </a:p>
          <a:p>
            <a:pPr algn="ctr">
              <a:spcBef>
                <a:spcPct val="50000"/>
              </a:spcBef>
            </a:pPr>
            <a:r>
              <a:rPr lang="en-US" sz="1400">
                <a:latin typeface="Calibri" pitchFamily="33" charset="0"/>
              </a:rPr>
              <a:t>Anticipate student responses</a:t>
            </a:r>
          </a:p>
          <a:p>
            <a:pPr algn="ctr">
              <a:spcBef>
                <a:spcPct val="50000"/>
              </a:spcBef>
            </a:pPr>
            <a:r>
              <a:rPr lang="en-US" sz="1400">
                <a:latin typeface="Calibri" pitchFamily="33" charset="0"/>
              </a:rPr>
              <a:t>Plan data collection and lesson</a:t>
            </a:r>
          </a:p>
          <a:p>
            <a:pPr algn="ctr">
              <a:spcBef>
                <a:spcPct val="50000"/>
              </a:spcBef>
            </a:pPr>
            <a:endParaRPr lang="en-US" sz="1400">
              <a:latin typeface="Calibri" pitchFamily="33" charset="0"/>
            </a:endParaRPr>
          </a:p>
        </p:txBody>
      </p:sp>
      <p:sp>
        <p:nvSpPr>
          <p:cNvPr id="39" name="Text Box 1029"/>
          <p:cNvSpPr txBox="1">
            <a:spLocks noChangeArrowheads="1"/>
          </p:cNvSpPr>
          <p:nvPr/>
        </p:nvSpPr>
        <p:spPr bwMode="auto">
          <a:xfrm>
            <a:off x="3367088" y="5029200"/>
            <a:ext cx="2667000" cy="13081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rgbClr val="0000FF"/>
                </a:solidFill>
                <a:latin typeface="Calibri" pitchFamily="33" charset="0"/>
              </a:rPr>
              <a:t>3. DO RESEARCH LESSON</a:t>
            </a:r>
            <a:endParaRPr lang="en-US" sz="1600" b="1" dirty="0">
              <a:solidFill>
                <a:srgbClr val="D60093"/>
              </a:solidFill>
              <a:latin typeface="Calibri" pitchFamily="33" charset="0"/>
            </a:endParaRPr>
          </a:p>
          <a:p>
            <a:pPr algn="ctr">
              <a:spcBef>
                <a:spcPct val="50000"/>
              </a:spcBef>
            </a:pPr>
            <a:r>
              <a:rPr lang="en-US" sz="1400" dirty="0">
                <a:latin typeface="Calibri" pitchFamily="33" charset="0"/>
              </a:rPr>
              <a:t>Conduct research lesson</a:t>
            </a:r>
          </a:p>
          <a:p>
            <a:pPr algn="ctr">
              <a:spcBef>
                <a:spcPct val="50000"/>
              </a:spcBef>
            </a:pPr>
            <a:r>
              <a:rPr lang="en-US" sz="1400" dirty="0">
                <a:latin typeface="Calibri" pitchFamily="33" charset="0"/>
              </a:rPr>
              <a:t>Collect data</a:t>
            </a:r>
          </a:p>
          <a:p>
            <a:pPr algn="ctr">
              <a:spcBef>
                <a:spcPct val="50000"/>
              </a:spcBef>
            </a:pPr>
            <a:endParaRPr lang="en-US" sz="1400" dirty="0">
              <a:latin typeface="Calibri" pitchFamily="33" charset="0"/>
            </a:endParaRPr>
          </a:p>
        </p:txBody>
      </p:sp>
      <p:sp>
        <p:nvSpPr>
          <p:cNvPr id="40" name="Text Box 1030"/>
          <p:cNvSpPr txBox="1">
            <a:spLocks noChangeArrowheads="1"/>
          </p:cNvSpPr>
          <p:nvPr/>
        </p:nvSpPr>
        <p:spPr bwMode="auto">
          <a:xfrm>
            <a:off x="533400" y="2906713"/>
            <a:ext cx="2667000" cy="2170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4. REFLECT</a:t>
            </a:r>
            <a:endParaRPr lang="en-US" sz="1600" b="1">
              <a:solidFill>
                <a:srgbClr val="D60093"/>
              </a:solidFill>
              <a:latin typeface="Calibri" pitchFamily="33" charset="0"/>
            </a:endParaRPr>
          </a:p>
          <a:p>
            <a:pPr algn="ctr">
              <a:spcBef>
                <a:spcPct val="50000"/>
              </a:spcBef>
            </a:pPr>
            <a:r>
              <a:rPr lang="en-US" sz="1400">
                <a:latin typeface="Calibri" pitchFamily="33" charset="0"/>
              </a:rPr>
              <a:t>Share data</a:t>
            </a:r>
          </a:p>
          <a:p>
            <a:pPr algn="ctr">
              <a:spcBef>
                <a:spcPct val="50000"/>
              </a:spcBef>
            </a:pPr>
            <a:r>
              <a:rPr lang="en-US" sz="1400">
                <a:latin typeface="Calibri" pitchFamily="33" charset="0"/>
              </a:rPr>
              <a:t>What was learned about student learning, lesson design, this content?</a:t>
            </a:r>
          </a:p>
          <a:p>
            <a:pPr algn="ctr">
              <a:spcBef>
                <a:spcPct val="50000"/>
              </a:spcBef>
            </a:pPr>
            <a:r>
              <a:rPr lang="en-US" sz="1400">
                <a:latin typeface="Calibri" pitchFamily="33" charset="0"/>
              </a:rPr>
              <a:t>What are implications for this lesson and instruction more broadly?</a:t>
            </a:r>
          </a:p>
        </p:txBody>
      </p:sp>
      <p:sp>
        <p:nvSpPr>
          <p:cNvPr id="41" name="Oval 1031"/>
          <p:cNvSpPr>
            <a:spLocks noChangeArrowheads="1"/>
          </p:cNvSpPr>
          <p:nvPr/>
        </p:nvSpPr>
        <p:spPr bwMode="auto">
          <a:xfrm>
            <a:off x="3048000" y="1219200"/>
            <a:ext cx="3048000" cy="21336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2" name="Oval 1032"/>
          <p:cNvSpPr>
            <a:spLocks noChangeArrowheads="1"/>
          </p:cNvSpPr>
          <p:nvPr/>
        </p:nvSpPr>
        <p:spPr bwMode="auto">
          <a:xfrm>
            <a:off x="5867400" y="2743200"/>
            <a:ext cx="3048000" cy="25908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3" name="Oval 1033"/>
          <p:cNvSpPr>
            <a:spLocks noChangeArrowheads="1"/>
          </p:cNvSpPr>
          <p:nvPr/>
        </p:nvSpPr>
        <p:spPr bwMode="auto">
          <a:xfrm>
            <a:off x="3200400" y="4800600"/>
            <a:ext cx="3048000" cy="15240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4" name="Oval 1034"/>
          <p:cNvSpPr>
            <a:spLocks noChangeArrowheads="1"/>
          </p:cNvSpPr>
          <p:nvPr/>
        </p:nvSpPr>
        <p:spPr bwMode="auto">
          <a:xfrm>
            <a:off x="407988" y="2489200"/>
            <a:ext cx="2895600" cy="3014663"/>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5" name="Title 18"/>
          <p:cNvSpPr txBox="1">
            <a:spLocks/>
          </p:cNvSpPr>
          <p:nvPr/>
        </p:nvSpPr>
        <p:spPr bwMode="auto">
          <a:xfrm>
            <a:off x="457200" y="274638"/>
            <a:ext cx="82296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ＭＳ Ｐゴシック" pitchFamily="33" charset="-128"/>
                <a:cs typeface="ＭＳ Ｐゴシック" pitchFamily="33" charset="-128"/>
              </a:rPr>
              <a:t> </a:t>
            </a:r>
          </a:p>
        </p:txBody>
      </p:sp>
      <p:sp>
        <p:nvSpPr>
          <p:cNvPr id="46" name="Bent Arrow 45"/>
          <p:cNvSpPr/>
          <p:nvPr/>
        </p:nvSpPr>
        <p:spPr>
          <a:xfrm>
            <a:off x="2257425" y="1898650"/>
            <a:ext cx="552450" cy="461963"/>
          </a:xfrm>
          <a:prstGeom prst="bentArrow">
            <a:avLst>
              <a:gd name="adj1" fmla="val 25000"/>
              <a:gd name="adj2" fmla="val 25000"/>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7" name="Bent Arrow 46"/>
          <p:cNvSpPr/>
          <p:nvPr/>
        </p:nvSpPr>
        <p:spPr>
          <a:xfrm rot="5400000">
            <a:off x="6555582" y="1912144"/>
            <a:ext cx="506412" cy="685800"/>
          </a:xfrm>
          <a:prstGeom prst="ben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8" name="Bent Arrow 47"/>
          <p:cNvSpPr/>
          <p:nvPr/>
        </p:nvSpPr>
        <p:spPr>
          <a:xfrm rot="10800000">
            <a:off x="6477000" y="5529263"/>
            <a:ext cx="727075" cy="454025"/>
          </a:xfrm>
          <a:prstGeom prst="bentArrow">
            <a:avLst>
              <a:gd name="adj1" fmla="val 25000"/>
              <a:gd name="adj2" fmla="val 30651"/>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9" name="Bent Arrow 48"/>
          <p:cNvSpPr/>
          <p:nvPr/>
        </p:nvSpPr>
        <p:spPr>
          <a:xfrm rot="16200000">
            <a:off x="2420144" y="5388769"/>
            <a:ext cx="442912" cy="812800"/>
          </a:xfrm>
          <a:prstGeom prst="bentArrow">
            <a:avLst>
              <a:gd name="adj1" fmla="val 25000"/>
              <a:gd name="adj2" fmla="val 32256"/>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Impact Assessment</a:t>
            </a:r>
            <a:endParaRPr lang="en-US" dirty="0"/>
          </a:p>
        </p:txBody>
      </p:sp>
      <p:sp>
        <p:nvSpPr>
          <p:cNvPr id="3" name="Content Placeholder 2"/>
          <p:cNvSpPr>
            <a:spLocks noGrp="1"/>
          </p:cNvSpPr>
          <p:nvPr>
            <p:ph idx="1"/>
          </p:nvPr>
        </p:nvSpPr>
        <p:spPr>
          <a:xfrm>
            <a:off x="1435608" y="1524000"/>
            <a:ext cx="7498080" cy="4800600"/>
          </a:xfrm>
        </p:spPr>
        <p:txBody>
          <a:bodyPr>
            <a:normAutofit/>
          </a:bodyPr>
          <a:lstStyle/>
          <a:p>
            <a:pPr>
              <a:buNone/>
            </a:pPr>
            <a:r>
              <a:rPr lang="en-US" dirty="0" smtClean="0"/>
              <a:t>13 groups per condition</a:t>
            </a:r>
          </a:p>
          <a:p>
            <a:pPr>
              <a:buNone/>
            </a:pPr>
            <a:endParaRPr lang="en-US" dirty="0" smtClean="0"/>
          </a:p>
          <a:p>
            <a:pPr>
              <a:buNone/>
            </a:pPr>
            <a:r>
              <a:rPr lang="en-US" dirty="0" smtClean="0"/>
              <a:t>33-item teacher assessment (from Univ. of Michigan LMT (22 items); Univ. of Louisville; New Zealand, etc.</a:t>
            </a:r>
          </a:p>
          <a:p>
            <a:pPr>
              <a:buNone/>
            </a:pPr>
            <a:endParaRPr lang="en-US" dirty="0" smtClean="0"/>
          </a:p>
          <a:p>
            <a:pPr>
              <a:buNone/>
            </a:pPr>
            <a:r>
              <a:rPr lang="en-US" dirty="0" smtClean="0"/>
              <a:t>17-41 item (grade 2-5)student assessment (NAEP, California standards, Japanese teachers’ manual, research studies)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Characteristics</a:t>
            </a:r>
            <a:endParaRPr lang="en-US" dirty="0"/>
          </a:p>
        </p:txBody>
      </p:sp>
      <p:sp>
        <p:nvSpPr>
          <p:cNvPr id="3" name="Content Placeholder 2"/>
          <p:cNvSpPr>
            <a:spLocks noGrp="1"/>
          </p:cNvSpPr>
          <p:nvPr>
            <p:ph idx="1"/>
          </p:nvPr>
        </p:nvSpPr>
        <p:spPr/>
        <p:txBody>
          <a:bodyPr/>
          <a:lstStyle/>
          <a:p>
            <a:r>
              <a:rPr lang="en-US" dirty="0" smtClean="0"/>
              <a:t>213 Teachers</a:t>
            </a:r>
          </a:p>
          <a:p>
            <a:pPr lvl="1"/>
            <a:r>
              <a:rPr lang="en-US" dirty="0" smtClean="0"/>
              <a:t>41% New to Lesson Study</a:t>
            </a:r>
          </a:p>
          <a:p>
            <a:pPr lvl="1"/>
            <a:r>
              <a:rPr lang="en-US" dirty="0" smtClean="0"/>
              <a:t>78% Elementary Teachers</a:t>
            </a:r>
          </a:p>
          <a:p>
            <a:pPr lvl="1">
              <a:buNone/>
            </a:pPr>
            <a:endParaRPr lang="en-US" dirty="0" smtClean="0"/>
          </a:p>
          <a:p>
            <a:r>
              <a:rPr lang="en-US" dirty="0" smtClean="0"/>
              <a:t>1061 Students (Grades 2-5)</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868362"/>
          </a:xfrm>
        </p:spPr>
        <p:txBody>
          <a:bodyPr>
            <a:normAutofit fontScale="90000"/>
          </a:bodyPr>
          <a:lstStyle/>
          <a:p>
            <a:r>
              <a:rPr lang="en-US" sz="4000" dirty="0" smtClean="0"/>
              <a:t>Assessment: Sample Teacher Items</a:t>
            </a:r>
            <a:r>
              <a:rPr lang="en-US" sz="4400" b="1" dirty="0" smtClean="0"/>
              <a:t/>
            </a:r>
            <a:br>
              <a:rPr lang="en-US" sz="4400" b="1" dirty="0" smtClean="0"/>
            </a:br>
            <a:endParaRPr lang="en-US" dirty="0"/>
          </a:p>
        </p:txBody>
      </p:sp>
      <p:sp>
        <p:nvSpPr>
          <p:cNvPr id="6" name="TextBox 5"/>
          <p:cNvSpPr txBox="1"/>
          <p:nvPr/>
        </p:nvSpPr>
        <p:spPr>
          <a:xfrm>
            <a:off x="1435608" y="914400"/>
            <a:ext cx="7022592" cy="6555640"/>
          </a:xfrm>
          <a:prstGeom prst="rect">
            <a:avLst/>
          </a:prstGeom>
          <a:noFill/>
        </p:spPr>
        <p:txBody>
          <a:bodyPr wrap="square" rtlCol="0">
            <a:spAutoFit/>
          </a:bodyPr>
          <a:lstStyle/>
          <a:p>
            <a:r>
              <a:rPr lang="en-US" sz="2400" dirty="0" smtClean="0"/>
              <a:t>A highway is under construction.  The workers have completed  2/5 of the total length.  If the workers complete an additional 7.5 miles, then they would have completed 1/2 of the total length.  What is the total length (miles) of this highway under construction?</a:t>
            </a:r>
          </a:p>
          <a:p>
            <a:endParaRPr lang="en-US" sz="2400" dirty="0" smtClean="0"/>
          </a:p>
          <a:p>
            <a:r>
              <a:rPr lang="en-US" sz="2400" dirty="0" smtClean="0"/>
              <a:t>A group of students are investigating the books they have in their</a:t>
            </a:r>
          </a:p>
          <a:p>
            <a:r>
              <a:rPr lang="en-US" sz="2400" dirty="0" smtClean="0"/>
              <a:t>homes. Steve notices that ½ of the books in his house are fiction books, while Andrew finds that 1/5 of the books his family owns are fiction. Steve states that his family has more fiction books than Andrew’s.</a:t>
            </a:r>
          </a:p>
          <a:p>
            <a:r>
              <a:rPr lang="en-US" sz="2400" dirty="0" smtClean="0"/>
              <a:t>a) Is Steve necessarily correct? Yes No (Circle one.)</a:t>
            </a:r>
          </a:p>
          <a:p>
            <a:r>
              <a:rPr lang="en-US" sz="2400" dirty="0" err="1" smtClean="0"/>
              <a:t>b</a:t>
            </a:r>
            <a:r>
              <a:rPr lang="en-US" sz="2400" dirty="0" smtClean="0"/>
              <a:t>) Why/Why not?</a:t>
            </a:r>
          </a:p>
          <a:p>
            <a:r>
              <a:rPr lang="en-US" sz="2400" dirty="0" err="1" smtClean="0"/>
              <a:t>c</a:t>
            </a:r>
            <a:r>
              <a:rPr lang="en-US" sz="2400" dirty="0" smtClean="0"/>
              <a:t>) What action, if any, do you take as a teacher to respond to Steve?</a:t>
            </a:r>
            <a:endParaRPr lang="en-US" sz="2400" b="1" dirty="0" smtClean="0"/>
          </a:p>
          <a:p>
            <a:endParaRPr lang="en-US" b="1"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Impact Assessment</a:t>
            </a:r>
            <a:endParaRPr lang="en-US" dirty="0"/>
          </a:p>
        </p:txBody>
      </p:sp>
      <p:graphicFrame>
        <p:nvGraphicFramePr>
          <p:cNvPr id="63490" name="Object 2"/>
          <p:cNvGraphicFramePr>
            <a:graphicFrameLocks noChangeAspect="1"/>
          </p:cNvGraphicFramePr>
          <p:nvPr/>
        </p:nvGraphicFramePr>
        <p:xfrm>
          <a:off x="1066800" y="3886200"/>
          <a:ext cx="7908966" cy="2819400"/>
        </p:xfrm>
        <a:graphic>
          <a:graphicData uri="http://schemas.openxmlformats.org/presentationml/2006/ole">
            <p:oleObj spid="_x0000_s133122" name="Document" r:id="rId4" imgW="5486400" imgH="1955800" progId="Word.Document.12">
              <p:link updateAutomatic="1"/>
            </p:oleObj>
          </a:graphicData>
        </a:graphic>
      </p:graphicFrame>
      <p:sp>
        <p:nvSpPr>
          <p:cNvPr id="6" name="TextBox 5"/>
          <p:cNvSpPr txBox="1"/>
          <p:nvPr/>
        </p:nvSpPr>
        <p:spPr>
          <a:xfrm>
            <a:off x="1435608" y="1219201"/>
            <a:ext cx="7327392" cy="3139321"/>
          </a:xfrm>
          <a:prstGeom prst="rect">
            <a:avLst/>
          </a:prstGeom>
          <a:noFill/>
        </p:spPr>
        <p:txBody>
          <a:bodyPr wrap="square" rtlCol="0">
            <a:spAutoFit/>
          </a:bodyPr>
          <a:lstStyle/>
          <a:p>
            <a:endParaRPr lang="en-US" dirty="0" smtClean="0"/>
          </a:p>
          <a:p>
            <a:r>
              <a:rPr lang="en-US" b="1" dirty="0" smtClean="0"/>
              <a:t>Sample Student Items</a:t>
            </a:r>
          </a:p>
          <a:p>
            <a:endParaRPr lang="en-US" b="1" dirty="0" smtClean="0"/>
          </a:p>
          <a:p>
            <a:endParaRPr lang="en-US" dirty="0" smtClean="0"/>
          </a:p>
          <a:p>
            <a:r>
              <a:rPr lang="en-US" sz="2400" dirty="0" smtClean="0"/>
              <a:t>Which is more: 1 gallon or 5/6 gallon? Answer: ________</a:t>
            </a:r>
          </a:p>
          <a:p>
            <a:endParaRPr lang="en-US" sz="2400" dirty="0" smtClean="0"/>
          </a:p>
          <a:p>
            <a:r>
              <a:rPr lang="en-US" sz="2400" dirty="0" smtClean="0"/>
              <a:t>How many fourths make a whole? Answer: __________</a:t>
            </a:r>
            <a:endParaRPr lang="en-US" sz="2400" b="1" dirty="0" smtClean="0"/>
          </a:p>
          <a:p>
            <a:endParaRPr lang="en-US" b="1" dirty="0" smtClean="0"/>
          </a:p>
          <a:p>
            <a:endParaRPr lang="en-US" b="1"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in Teachers’ Fraction Knowledge </a:t>
            </a:r>
            <a:r>
              <a:rPr lang="en-US" sz="3111" dirty="0" smtClean="0"/>
              <a:t>(N=213)</a:t>
            </a:r>
            <a:endParaRPr lang="en-US" sz="3111" dirty="0"/>
          </a:p>
        </p:txBody>
      </p:sp>
      <p:graphicFrame>
        <p:nvGraphicFramePr>
          <p:cNvPr id="4" name="Chart 3"/>
          <p:cNvGraphicFramePr/>
          <p:nvPr/>
        </p:nvGraphicFramePr>
        <p:xfrm>
          <a:off x="1435608" y="1600200"/>
          <a:ext cx="7498080" cy="4648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Reflections</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“The way American schools have traditionally taught fractions is by using circles, pies, pizzas, etc. I have never heard of introducing fractions through linear measurement. The idea of starting with a unit (e.g., meter) and having students explore fractions in this manner is very interesting and new for me.  This lesson helped broaden my own understanding of fractions by seeing them as parts of a whole and numbers.”</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Reflections</a:t>
            </a:r>
            <a:endParaRPr lang="en-US" dirty="0"/>
          </a:p>
        </p:txBody>
      </p:sp>
      <p:sp>
        <p:nvSpPr>
          <p:cNvPr id="3" name="Content Placeholder 2"/>
          <p:cNvSpPr>
            <a:spLocks noGrp="1"/>
          </p:cNvSpPr>
          <p:nvPr>
            <p:ph idx="1"/>
          </p:nvPr>
        </p:nvSpPr>
        <p:spPr/>
        <p:txBody>
          <a:bodyPr/>
          <a:lstStyle/>
          <a:p>
            <a:pPr>
              <a:buNone/>
            </a:pPr>
            <a:r>
              <a:rPr lang="en-US" dirty="0" smtClean="0"/>
              <a:t>“The question of linear versus a “pie” understanding was really compelling for me. It’s a distinction in the concept of fractions that I hadn’t considered and I wonder what my own understanding of fractions would be like if I had been first introduced that way.”</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in Students’ Fraction Knowledge </a:t>
            </a:r>
            <a:r>
              <a:rPr lang="en-US" sz="2667" dirty="0" smtClean="0"/>
              <a:t>(N=1061)</a:t>
            </a:r>
            <a:endParaRPr lang="en-US" sz="2667" dirty="0"/>
          </a:p>
        </p:txBody>
      </p:sp>
      <p:graphicFrame>
        <p:nvGraphicFramePr>
          <p:cNvPr id="5" name="Chart 4"/>
          <p:cNvGraphicFramePr/>
          <p:nvPr/>
        </p:nvGraphicFramePr>
        <p:xfrm>
          <a:off x="1435608" y="1600200"/>
          <a:ext cx="7174992" cy="4648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Reflections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linear approach to teaching fractions was a far, far superior method to use to introduce fractions. The students saw that three 1/3 meter equaled a meter. The language the students used during the lesson was very similar to that shown in the Japanese students lesson books without any instruction toward that end. Furthermore, this ‘talk’ extended into future fraction lessons…[students] showed an understanding of fractions beyond what we usually see…”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fontScale="90000"/>
          </a:bodyPr>
          <a:lstStyle/>
          <a:p>
            <a:r>
              <a:rPr lang="en-US" dirty="0" smtClean="0"/>
              <a:t>Teachers’ Responses to Professional Learning</a:t>
            </a:r>
            <a:endParaRPr lang="en-US" dirty="0"/>
          </a:p>
        </p:txBody>
      </p:sp>
      <p:sp>
        <p:nvSpPr>
          <p:cNvPr id="3" name="Content Placeholder 2"/>
          <p:cNvSpPr>
            <a:spLocks noGrp="1"/>
          </p:cNvSpPr>
          <p:nvPr>
            <p:ph idx="1"/>
          </p:nvPr>
        </p:nvSpPr>
        <p:spPr>
          <a:xfrm>
            <a:off x="1435608" y="1828800"/>
            <a:ext cx="7498080" cy="4800600"/>
          </a:xfrm>
        </p:spPr>
        <p:txBody>
          <a:bodyPr/>
          <a:lstStyle/>
          <a:p>
            <a:r>
              <a:rPr lang="en-US" dirty="0" smtClean="0"/>
              <a:t>Teachers in </a:t>
            </a:r>
            <a:r>
              <a:rPr lang="en-US" i="1" dirty="0" smtClean="0"/>
              <a:t>both</a:t>
            </a:r>
            <a:r>
              <a:rPr lang="en-US" dirty="0" smtClean="0"/>
              <a:t> lesson study conditions rated their professional learning significantly more positively on a variety of indicators (e.g., intellectual rigor, usefulness in classroom, encouragement of leadership, etc.)</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Kyouzai</a:t>
            </a:r>
            <a:r>
              <a:rPr lang="en-US" dirty="0" smtClean="0"/>
              <a:t> </a:t>
            </a:r>
            <a:r>
              <a:rPr lang="en-US" dirty="0" err="1" smtClean="0"/>
              <a:t>Kenkyuu　</a:t>
            </a:r>
            <a:r>
              <a:rPr lang="ja-JP" altLang="en-US" dirty="0" smtClean="0"/>
              <a:t>教材研究</a:t>
            </a:r>
            <a:r>
              <a:rPr lang="en-US" dirty="0" smtClean="0"/>
              <a:t/>
            </a:r>
            <a:br>
              <a:rPr lang="en-US" dirty="0" smtClean="0"/>
            </a:br>
            <a:r>
              <a:rPr lang="en-US" dirty="0" smtClean="0"/>
              <a:t>Study of Teaching Materials</a:t>
            </a:r>
            <a:endParaRPr lang="en-US" dirty="0"/>
          </a:p>
        </p:txBody>
      </p:sp>
      <p:sp>
        <p:nvSpPr>
          <p:cNvPr id="3" name="Content Placeholder 2"/>
          <p:cNvSpPr>
            <a:spLocks noGrp="1"/>
          </p:cNvSpPr>
          <p:nvPr>
            <p:ph idx="1"/>
          </p:nvPr>
        </p:nvSpPr>
        <p:spPr>
          <a:xfrm>
            <a:off x="1435608" y="1981200"/>
            <a:ext cx="7251192" cy="4267200"/>
          </a:xfrm>
        </p:spPr>
        <p:txBody>
          <a:bodyPr/>
          <a:lstStyle/>
          <a:p>
            <a:r>
              <a:rPr lang="en-US" dirty="0" smtClean="0"/>
              <a:t>Integral part of lesson study (Takahashi et al., 2005)</a:t>
            </a:r>
          </a:p>
          <a:p>
            <a:r>
              <a:rPr lang="en-US" dirty="0" smtClean="0"/>
              <a:t>But some US textbooks may not support it well</a:t>
            </a:r>
          </a:p>
          <a:p>
            <a:r>
              <a:rPr lang="en-US" dirty="0" smtClean="0"/>
              <a:t>Research aim: Repurpose and test materials to support lesson study on fractions: “Resource Guide”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Collegial Learning Effectiveness</a:t>
            </a:r>
            <a:endParaRPr lang="en-US" dirty="0"/>
          </a:p>
        </p:txBody>
      </p:sp>
      <p:sp>
        <p:nvSpPr>
          <p:cNvPr id="3" name="Content Placeholder 2"/>
          <p:cNvSpPr>
            <a:spLocks noGrp="1"/>
          </p:cNvSpPr>
          <p:nvPr>
            <p:ph idx="1"/>
          </p:nvPr>
        </p:nvSpPr>
        <p:spPr/>
        <p:txBody>
          <a:bodyPr>
            <a:normAutofit fontScale="92500" lnSpcReduction="10000"/>
          </a:bodyPr>
          <a:lstStyle/>
          <a:p>
            <a:pPr marL="596646" indent="-514350">
              <a:buNone/>
            </a:pPr>
            <a:r>
              <a:rPr lang="en-US" dirty="0" smtClean="0"/>
              <a:t>I have learned a lot about student thinking by working with colleagues</a:t>
            </a:r>
          </a:p>
          <a:p>
            <a:pPr marL="596646" indent="-514350">
              <a:buNone/>
            </a:pPr>
            <a:r>
              <a:rPr lang="en-US" dirty="0" smtClean="0"/>
              <a:t>Working on mathematics tasks with colleagues is often unpleasant</a:t>
            </a:r>
          </a:p>
          <a:p>
            <a:pPr marL="596646" indent="-514350">
              <a:buNone/>
            </a:pPr>
            <a:r>
              <a:rPr lang="en-US" dirty="0" smtClean="0"/>
              <a:t>I have good opportunities to learn about the mathematics taught at different grade levels</a:t>
            </a:r>
          </a:p>
          <a:p>
            <a:pPr marL="596646" indent="-514350">
              <a:buNone/>
            </a:pPr>
            <a:r>
              <a:rPr lang="en-US" dirty="0" smtClean="0"/>
              <a:t>I have learned a great deal about mathematics teaching from colleagues</a:t>
            </a:r>
          </a:p>
          <a:p>
            <a:pPr marL="596646" indent="-514350">
              <a:buNone/>
            </a:pPr>
            <a:r>
              <a:rPr lang="en-US" dirty="0" smtClean="0"/>
              <a:t>I find it useful to solve mathematics problems with colleagues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 11"/>
          <p:cNvGraphicFramePr/>
          <p:nvPr/>
        </p:nvGraphicFramePr>
        <p:xfrm>
          <a:off x="1828800" y="685800"/>
          <a:ext cx="6172200" cy="5257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normAutofit fontScale="90000"/>
          </a:bodyPr>
          <a:lstStyle/>
          <a:p>
            <a:r>
              <a:rPr lang="en-US" dirty="0" smtClean="0"/>
              <a:t>Perception of Professional Learning</a:t>
            </a:r>
            <a:endParaRPr lang="en-US" dirty="0"/>
          </a:p>
        </p:txBody>
      </p:sp>
      <p:sp>
        <p:nvSpPr>
          <p:cNvPr id="3" name="Content Placeholder 2"/>
          <p:cNvSpPr>
            <a:spLocks noGrp="1"/>
          </p:cNvSpPr>
          <p:nvPr>
            <p:ph idx="1"/>
          </p:nvPr>
        </p:nvSpPr>
        <p:spPr>
          <a:xfrm>
            <a:off x="1435608" y="1143000"/>
            <a:ext cx="7498080" cy="5562600"/>
          </a:xfrm>
        </p:spPr>
        <p:txBody>
          <a:bodyPr>
            <a:noAutofit/>
          </a:bodyPr>
          <a:lstStyle/>
          <a:p>
            <a:r>
              <a:rPr lang="en-US" sz="2400" dirty="0" smtClean="0"/>
              <a:t>Built on my existing knowledge of teaching and learning</a:t>
            </a:r>
          </a:p>
          <a:p>
            <a:r>
              <a:rPr lang="en-US" sz="2400" dirty="0" smtClean="0"/>
              <a:t>Helped me consider how to apply what I learned…</a:t>
            </a:r>
          </a:p>
          <a:p>
            <a:r>
              <a:rPr lang="en-US" sz="2400" dirty="0" smtClean="0"/>
              <a:t>Gave me ideas I would like to share with colleagues</a:t>
            </a:r>
          </a:p>
          <a:p>
            <a:r>
              <a:rPr lang="en-US" sz="2400" dirty="0" smtClean="0"/>
              <a:t>Was intellectually engaging and important</a:t>
            </a:r>
          </a:p>
          <a:p>
            <a:r>
              <a:rPr lang="en-US" sz="2400" dirty="0" smtClean="0"/>
              <a:t>Helped me see how content ideas are connected…</a:t>
            </a:r>
          </a:p>
          <a:p>
            <a:r>
              <a:rPr lang="en-US" sz="2400" dirty="0" smtClean="0"/>
              <a:t>Encouraged my active participation</a:t>
            </a:r>
          </a:p>
          <a:p>
            <a:r>
              <a:rPr lang="en-US" sz="2400" dirty="0" smtClean="0"/>
              <a:t>Valued my opinion, experience, and contributions</a:t>
            </a:r>
          </a:p>
          <a:p>
            <a:r>
              <a:rPr lang="en-US" sz="2400" dirty="0" smtClean="0"/>
              <a:t>Supported my own professional inquiry and investigation…</a:t>
            </a:r>
          </a:p>
          <a:p>
            <a:r>
              <a:rPr lang="en-US" sz="2400" dirty="0" smtClean="0"/>
              <a:t>Encouraged me to share ideas and take intellectual risks</a:t>
            </a:r>
          </a:p>
          <a:p>
            <a:r>
              <a:rPr lang="en-US" sz="2400" dirty="0" smtClean="0"/>
              <a:t>Included intellectual rigor, constructive criticism…</a:t>
            </a:r>
          </a:p>
          <a:p>
            <a:r>
              <a:rPr lang="en-US" sz="2400" dirty="0" smtClean="0"/>
              <a:t>Encouraged me to become more of an educational leader in my school/ district</a:t>
            </a:r>
          </a:p>
          <a:p>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 20"/>
          <p:cNvGraphicFramePr/>
          <p:nvPr/>
        </p:nvGraphicFramePr>
        <p:xfrm>
          <a:off x="1600200" y="304800"/>
          <a:ext cx="7333488" cy="5943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1435608" y="1524000"/>
            <a:ext cx="7498080" cy="4800600"/>
          </a:xfrm>
        </p:spPr>
        <p:txBody>
          <a:bodyPr>
            <a:normAutofit fontScale="92500" lnSpcReduction="10000"/>
          </a:bodyPr>
          <a:lstStyle/>
          <a:p>
            <a:r>
              <a:rPr lang="en-US" dirty="0" smtClean="0"/>
              <a:t>Impact of lesson study is demonstrated using strong research method, randomized trial:</a:t>
            </a:r>
          </a:p>
          <a:p>
            <a:pPr>
              <a:buNone/>
            </a:pPr>
            <a:r>
              <a:rPr lang="en-US" dirty="0" smtClean="0"/>
              <a:t> </a:t>
            </a:r>
          </a:p>
          <a:p>
            <a:pPr>
              <a:buNone/>
            </a:pPr>
            <a:r>
              <a:rPr lang="en-US" dirty="0" smtClean="0"/>
              <a:t>1. U.S. teachers can learn mathematical content from lesson study with resources from Japanese textbook</a:t>
            </a:r>
          </a:p>
          <a:p>
            <a:endParaRPr lang="en-US" dirty="0" smtClean="0"/>
          </a:p>
          <a:p>
            <a:pPr>
              <a:buNone/>
            </a:pPr>
            <a:r>
              <a:rPr lang="en-US" dirty="0" smtClean="0"/>
              <a:t>2. U.S. teachers can improve the learning of their students using lesson study with mathematical resources</a:t>
            </a:r>
          </a:p>
          <a:p>
            <a:pPr>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022592" cy="1249362"/>
          </a:xfrm>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1435608" y="1524000"/>
            <a:ext cx="7498080" cy="4800600"/>
          </a:xfrm>
        </p:spPr>
        <p:txBody>
          <a:bodyPr>
            <a:normAutofit lnSpcReduction="10000"/>
          </a:bodyPr>
          <a:lstStyle/>
          <a:p>
            <a:r>
              <a:rPr lang="en-US" dirty="0" smtClean="0"/>
              <a:t>Lesson study (with or without mathematical resources) is experienced by teachers more positively than locally-chosen professional development</a:t>
            </a:r>
          </a:p>
          <a:p>
            <a:endParaRPr lang="en-US" dirty="0" smtClean="0"/>
          </a:p>
          <a:p>
            <a:r>
              <a:rPr lang="en-US" dirty="0" smtClean="0"/>
              <a:t>Power of decentralized, educator-led professional learning.  Groups of teachers worked independently in remote sites.  This is a departure from central control and faithful implementation </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Fractions Resource Kit (Electronic Version)</a:t>
            </a:r>
            <a:endParaRPr lang="en-US" dirty="0"/>
          </a:p>
        </p:txBody>
      </p:sp>
      <p:sp>
        <p:nvSpPr>
          <p:cNvPr id="3" name="Content Placeholder 2"/>
          <p:cNvSpPr>
            <a:spLocks noGrp="1"/>
          </p:cNvSpPr>
          <p:nvPr>
            <p:ph idx="1"/>
          </p:nvPr>
        </p:nvSpPr>
        <p:spPr/>
        <p:txBody>
          <a:bodyPr/>
          <a:lstStyle/>
          <a:p>
            <a:pPr>
              <a:buNone/>
            </a:pPr>
            <a:r>
              <a:rPr lang="en-US" dirty="0" smtClean="0">
                <a:hlinkClick r:id="rId2"/>
              </a:rPr>
              <a:t>http://www.lessonresearch.net/FRACTIONTK/fractions_toolkit.html</a:t>
            </a:r>
            <a:endParaRPr lang="en-US" dirty="0" smtClean="0"/>
          </a:p>
          <a:p>
            <a:pPr>
              <a:buNone/>
            </a:pPr>
            <a:endParaRPr lang="en-US" dirty="0" smtClean="0"/>
          </a:p>
          <a:p>
            <a:pPr>
              <a:buNone/>
            </a:pPr>
            <a:endParaRPr lang="en-US" dirty="0" smtClean="0"/>
          </a:p>
          <a:p>
            <a:pPr>
              <a:buNone/>
            </a:pPr>
            <a:r>
              <a:rPr lang="en-US" dirty="0" smtClean="0"/>
              <a:t>Thank you!</a:t>
            </a:r>
          </a:p>
          <a:p>
            <a:pPr>
              <a:buNone/>
            </a:pPr>
            <a:r>
              <a:rPr lang="en-US" dirty="0" smtClean="0"/>
              <a:t>Catherine Lewis</a:t>
            </a:r>
          </a:p>
          <a:p>
            <a:pPr>
              <a:buNone/>
            </a:pPr>
            <a:r>
              <a:rPr lang="en-US" dirty="0" smtClean="0">
                <a:hlinkClick r:id="rId3"/>
              </a:rPr>
              <a:t>clewis@mills.edu</a:t>
            </a:r>
            <a:endParaRPr lang="en-US" dirty="0" smtClean="0"/>
          </a:p>
          <a:p>
            <a:pPr>
              <a:buNone/>
            </a:pPr>
            <a:r>
              <a:rPr lang="en-US" dirty="0" err="1" smtClean="0"/>
              <a:t>www.lessonresearch.net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36" name="Text Box 1026"/>
          <p:cNvSpPr txBox="1">
            <a:spLocks noChangeArrowheads="1"/>
          </p:cNvSpPr>
          <p:nvPr/>
        </p:nvSpPr>
        <p:spPr bwMode="auto">
          <a:xfrm>
            <a:off x="1371600" y="533400"/>
            <a:ext cx="64770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a:latin typeface="Calibri" pitchFamily="33" charset="0"/>
              </a:rPr>
              <a:t>Lesson Study</a:t>
            </a:r>
            <a:endParaRPr lang="en-US">
              <a:latin typeface="Calibri" pitchFamily="33" charset="0"/>
            </a:endParaRPr>
          </a:p>
        </p:txBody>
      </p:sp>
      <p:sp>
        <p:nvSpPr>
          <p:cNvPr id="37" name="Text Box 1027"/>
          <p:cNvSpPr txBox="1">
            <a:spLocks noChangeArrowheads="1"/>
          </p:cNvSpPr>
          <p:nvPr/>
        </p:nvSpPr>
        <p:spPr bwMode="auto">
          <a:xfrm>
            <a:off x="3227388" y="1473200"/>
            <a:ext cx="2667000" cy="14160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1. STUDY</a:t>
            </a:r>
            <a:endParaRPr lang="en-US" sz="1600" b="1">
              <a:solidFill>
                <a:srgbClr val="D60093"/>
              </a:solidFill>
              <a:latin typeface="Calibri" pitchFamily="33" charset="0"/>
            </a:endParaRPr>
          </a:p>
          <a:p>
            <a:pPr algn="ctr">
              <a:spcBef>
                <a:spcPct val="50000"/>
              </a:spcBef>
            </a:pPr>
            <a:r>
              <a:rPr lang="en-US" sz="1400">
                <a:latin typeface="Calibri" pitchFamily="33" charset="0"/>
              </a:rPr>
              <a:t>Consider long term goals for student learning and development</a:t>
            </a:r>
          </a:p>
          <a:p>
            <a:pPr algn="ctr">
              <a:spcBef>
                <a:spcPct val="50000"/>
              </a:spcBef>
            </a:pPr>
            <a:r>
              <a:rPr lang="en-US" sz="1400">
                <a:latin typeface="Calibri" pitchFamily="33" charset="0"/>
              </a:rPr>
              <a:t>Study curriculum and standards</a:t>
            </a:r>
          </a:p>
        </p:txBody>
      </p:sp>
      <p:sp>
        <p:nvSpPr>
          <p:cNvPr id="38" name="Text Box 1028"/>
          <p:cNvSpPr txBox="1">
            <a:spLocks noChangeArrowheads="1"/>
          </p:cNvSpPr>
          <p:nvPr/>
        </p:nvSpPr>
        <p:spPr bwMode="auto">
          <a:xfrm>
            <a:off x="6096000" y="2895600"/>
            <a:ext cx="2667000" cy="19542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2. PLAN</a:t>
            </a:r>
            <a:endParaRPr lang="en-US" sz="1600" b="1">
              <a:solidFill>
                <a:srgbClr val="D60093"/>
              </a:solidFill>
              <a:latin typeface="Calibri" pitchFamily="33" charset="0"/>
            </a:endParaRPr>
          </a:p>
          <a:p>
            <a:pPr algn="ctr">
              <a:spcBef>
                <a:spcPct val="50000"/>
              </a:spcBef>
            </a:pPr>
            <a:r>
              <a:rPr lang="en-US" sz="1400">
                <a:latin typeface="Calibri" pitchFamily="33" charset="0"/>
              </a:rPr>
              <a:t>Select or revise research lesson</a:t>
            </a:r>
          </a:p>
          <a:p>
            <a:pPr algn="ctr">
              <a:spcBef>
                <a:spcPct val="50000"/>
              </a:spcBef>
            </a:pPr>
            <a:r>
              <a:rPr lang="en-US" sz="1400">
                <a:latin typeface="Calibri" pitchFamily="33" charset="0"/>
              </a:rPr>
              <a:t>Do task</a:t>
            </a:r>
          </a:p>
          <a:p>
            <a:pPr algn="ctr">
              <a:spcBef>
                <a:spcPct val="50000"/>
              </a:spcBef>
            </a:pPr>
            <a:r>
              <a:rPr lang="en-US" sz="1400">
                <a:latin typeface="Calibri" pitchFamily="33" charset="0"/>
              </a:rPr>
              <a:t>Anticipate student responses</a:t>
            </a:r>
          </a:p>
          <a:p>
            <a:pPr algn="ctr">
              <a:spcBef>
                <a:spcPct val="50000"/>
              </a:spcBef>
            </a:pPr>
            <a:r>
              <a:rPr lang="en-US" sz="1400">
                <a:latin typeface="Calibri" pitchFamily="33" charset="0"/>
              </a:rPr>
              <a:t>Plan data collection and lesson</a:t>
            </a:r>
          </a:p>
          <a:p>
            <a:pPr algn="ctr">
              <a:spcBef>
                <a:spcPct val="50000"/>
              </a:spcBef>
            </a:pPr>
            <a:endParaRPr lang="en-US" sz="1400">
              <a:latin typeface="Calibri" pitchFamily="33" charset="0"/>
            </a:endParaRPr>
          </a:p>
        </p:txBody>
      </p:sp>
      <p:sp>
        <p:nvSpPr>
          <p:cNvPr id="39" name="Text Box 1029"/>
          <p:cNvSpPr txBox="1">
            <a:spLocks noChangeArrowheads="1"/>
          </p:cNvSpPr>
          <p:nvPr/>
        </p:nvSpPr>
        <p:spPr bwMode="auto">
          <a:xfrm>
            <a:off x="3367088" y="5092700"/>
            <a:ext cx="2667000" cy="13081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rgbClr val="0000FF"/>
                </a:solidFill>
                <a:latin typeface="Calibri" pitchFamily="33" charset="0"/>
              </a:rPr>
              <a:t>3. DO RESEARCH LESSON</a:t>
            </a:r>
            <a:endParaRPr lang="en-US" sz="1600" b="1" dirty="0">
              <a:solidFill>
                <a:srgbClr val="D60093"/>
              </a:solidFill>
              <a:latin typeface="Calibri" pitchFamily="33" charset="0"/>
            </a:endParaRPr>
          </a:p>
          <a:p>
            <a:pPr algn="ctr">
              <a:spcBef>
                <a:spcPct val="50000"/>
              </a:spcBef>
            </a:pPr>
            <a:r>
              <a:rPr lang="en-US" sz="1400" dirty="0">
                <a:latin typeface="Calibri" pitchFamily="33" charset="0"/>
              </a:rPr>
              <a:t>Conduct research lesson</a:t>
            </a:r>
          </a:p>
          <a:p>
            <a:pPr algn="ctr">
              <a:spcBef>
                <a:spcPct val="50000"/>
              </a:spcBef>
            </a:pPr>
            <a:r>
              <a:rPr lang="en-US" sz="1400" dirty="0">
                <a:latin typeface="Calibri" pitchFamily="33" charset="0"/>
              </a:rPr>
              <a:t>Collect data</a:t>
            </a:r>
          </a:p>
          <a:p>
            <a:pPr algn="ctr">
              <a:spcBef>
                <a:spcPct val="50000"/>
              </a:spcBef>
            </a:pPr>
            <a:endParaRPr lang="en-US" sz="1400" dirty="0">
              <a:latin typeface="Calibri" pitchFamily="33" charset="0"/>
            </a:endParaRPr>
          </a:p>
        </p:txBody>
      </p:sp>
      <p:sp>
        <p:nvSpPr>
          <p:cNvPr id="40" name="Text Box 1030"/>
          <p:cNvSpPr txBox="1">
            <a:spLocks noChangeArrowheads="1"/>
          </p:cNvSpPr>
          <p:nvPr/>
        </p:nvSpPr>
        <p:spPr bwMode="auto">
          <a:xfrm>
            <a:off x="533400" y="2906713"/>
            <a:ext cx="2667000" cy="2170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0000FF"/>
                </a:solidFill>
                <a:latin typeface="Calibri" pitchFamily="33" charset="0"/>
              </a:rPr>
              <a:t>4. REFLECT</a:t>
            </a:r>
            <a:endParaRPr lang="en-US" sz="1600" b="1">
              <a:solidFill>
                <a:srgbClr val="D60093"/>
              </a:solidFill>
              <a:latin typeface="Calibri" pitchFamily="33" charset="0"/>
            </a:endParaRPr>
          </a:p>
          <a:p>
            <a:pPr algn="ctr">
              <a:spcBef>
                <a:spcPct val="50000"/>
              </a:spcBef>
            </a:pPr>
            <a:r>
              <a:rPr lang="en-US" sz="1400">
                <a:latin typeface="Calibri" pitchFamily="33" charset="0"/>
              </a:rPr>
              <a:t>Share data</a:t>
            </a:r>
          </a:p>
          <a:p>
            <a:pPr algn="ctr">
              <a:spcBef>
                <a:spcPct val="50000"/>
              </a:spcBef>
            </a:pPr>
            <a:r>
              <a:rPr lang="en-US" sz="1400">
                <a:latin typeface="Calibri" pitchFamily="33" charset="0"/>
              </a:rPr>
              <a:t>What was learned about student learning, lesson design, this content?</a:t>
            </a:r>
          </a:p>
          <a:p>
            <a:pPr algn="ctr">
              <a:spcBef>
                <a:spcPct val="50000"/>
              </a:spcBef>
            </a:pPr>
            <a:r>
              <a:rPr lang="en-US" sz="1400">
                <a:latin typeface="Calibri" pitchFamily="33" charset="0"/>
              </a:rPr>
              <a:t>What are implications for this lesson and instruction more broadly?</a:t>
            </a:r>
          </a:p>
        </p:txBody>
      </p:sp>
      <p:sp>
        <p:nvSpPr>
          <p:cNvPr id="41" name="Oval 1031"/>
          <p:cNvSpPr>
            <a:spLocks noChangeArrowheads="1"/>
          </p:cNvSpPr>
          <p:nvPr/>
        </p:nvSpPr>
        <p:spPr bwMode="auto">
          <a:xfrm>
            <a:off x="3048000" y="1219200"/>
            <a:ext cx="3048000" cy="21336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2" name="Oval 1032"/>
          <p:cNvSpPr>
            <a:spLocks noChangeArrowheads="1"/>
          </p:cNvSpPr>
          <p:nvPr/>
        </p:nvSpPr>
        <p:spPr bwMode="auto">
          <a:xfrm>
            <a:off x="5867400" y="2743200"/>
            <a:ext cx="3048000" cy="25908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3" name="Oval 1033"/>
          <p:cNvSpPr>
            <a:spLocks noChangeArrowheads="1"/>
          </p:cNvSpPr>
          <p:nvPr/>
        </p:nvSpPr>
        <p:spPr bwMode="auto">
          <a:xfrm>
            <a:off x="3200400" y="4800600"/>
            <a:ext cx="3048000" cy="1524000"/>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4" name="Oval 1034"/>
          <p:cNvSpPr>
            <a:spLocks noChangeArrowheads="1"/>
          </p:cNvSpPr>
          <p:nvPr/>
        </p:nvSpPr>
        <p:spPr bwMode="auto">
          <a:xfrm>
            <a:off x="407988" y="2489200"/>
            <a:ext cx="2895600" cy="3014663"/>
          </a:xfrm>
          <a:prstGeom prst="ellipse">
            <a:avLst/>
          </a:prstGeom>
          <a:noFill/>
          <a:ln w="38100">
            <a:solidFill>
              <a:srgbClr val="009900"/>
            </a:solidFill>
            <a:round/>
            <a:headEnd/>
            <a:tailEnd/>
          </a:ln>
        </p:spPr>
        <p:txBody>
          <a:bodyPr wrap="none" anchor="ctr">
            <a:prstTxWarp prst="textNoShape">
              <a:avLst/>
            </a:prstTxWarp>
          </a:bodyPr>
          <a:lstStyle/>
          <a:p>
            <a:pPr algn="ctr"/>
            <a:endParaRPr lang="en-US">
              <a:solidFill>
                <a:srgbClr val="009900"/>
              </a:solidFill>
              <a:latin typeface="Calibri" pitchFamily="33" charset="0"/>
            </a:endParaRPr>
          </a:p>
        </p:txBody>
      </p:sp>
      <p:sp>
        <p:nvSpPr>
          <p:cNvPr id="45" name="Title 18"/>
          <p:cNvSpPr txBox="1">
            <a:spLocks/>
          </p:cNvSpPr>
          <p:nvPr/>
        </p:nvSpPr>
        <p:spPr bwMode="auto">
          <a:xfrm>
            <a:off x="457200" y="274638"/>
            <a:ext cx="82296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ＭＳ Ｐゴシック" pitchFamily="33" charset="-128"/>
                <a:cs typeface="ＭＳ Ｐゴシック" pitchFamily="33" charset="-128"/>
              </a:rPr>
              <a:t> </a:t>
            </a:r>
          </a:p>
        </p:txBody>
      </p:sp>
      <p:sp>
        <p:nvSpPr>
          <p:cNvPr id="46" name="Bent Arrow 45"/>
          <p:cNvSpPr/>
          <p:nvPr/>
        </p:nvSpPr>
        <p:spPr>
          <a:xfrm>
            <a:off x="2257425" y="1898650"/>
            <a:ext cx="552450" cy="461963"/>
          </a:xfrm>
          <a:prstGeom prst="bentArrow">
            <a:avLst>
              <a:gd name="adj1" fmla="val 25000"/>
              <a:gd name="adj2" fmla="val 25000"/>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7" name="Bent Arrow 46"/>
          <p:cNvSpPr/>
          <p:nvPr/>
        </p:nvSpPr>
        <p:spPr>
          <a:xfrm rot="5400000">
            <a:off x="6555582" y="1912144"/>
            <a:ext cx="506412" cy="685800"/>
          </a:xfrm>
          <a:prstGeom prst="ben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8" name="Bent Arrow 47"/>
          <p:cNvSpPr/>
          <p:nvPr/>
        </p:nvSpPr>
        <p:spPr>
          <a:xfrm rot="10800000">
            <a:off x="6477000" y="5529263"/>
            <a:ext cx="727075" cy="454025"/>
          </a:xfrm>
          <a:prstGeom prst="bentArrow">
            <a:avLst>
              <a:gd name="adj1" fmla="val 25000"/>
              <a:gd name="adj2" fmla="val 30651"/>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sp>
        <p:nvSpPr>
          <p:cNvPr id="49" name="Bent Arrow 48"/>
          <p:cNvSpPr/>
          <p:nvPr/>
        </p:nvSpPr>
        <p:spPr>
          <a:xfrm rot="16200000">
            <a:off x="2420144" y="5388769"/>
            <a:ext cx="442912" cy="812800"/>
          </a:xfrm>
          <a:prstGeom prst="bentArrow">
            <a:avLst>
              <a:gd name="adj1" fmla="val 25000"/>
              <a:gd name="adj2" fmla="val 32256"/>
              <a:gd name="adj3" fmla="val 25000"/>
              <a:gd name="adj4" fmla="val 43750"/>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33" charset="-128"/>
              <a:cs typeface="ＭＳ Ｐゴシック" pitchFamily="33" charset="-128"/>
            </a:endParaRPr>
          </a:p>
        </p:txBody>
      </p:sp>
      <p:grpSp>
        <p:nvGrpSpPr>
          <p:cNvPr id="19" name="Group 18"/>
          <p:cNvGrpSpPr/>
          <p:nvPr/>
        </p:nvGrpSpPr>
        <p:grpSpPr>
          <a:xfrm>
            <a:off x="6207125" y="0"/>
            <a:ext cx="2936875" cy="1905000"/>
            <a:chOff x="6207125" y="0"/>
            <a:chExt cx="2936875" cy="1905000"/>
          </a:xfrm>
        </p:grpSpPr>
        <p:sp>
          <p:nvSpPr>
            <p:cNvPr id="16" name="Right Arrow 15"/>
            <p:cNvSpPr>
              <a:spLocks noChangeArrowheads="1"/>
            </p:cNvSpPr>
            <p:nvPr/>
          </p:nvSpPr>
          <p:spPr bwMode="auto">
            <a:xfrm rot="8239044">
              <a:off x="6207125" y="723900"/>
              <a:ext cx="977900" cy="485775"/>
            </a:xfrm>
            <a:prstGeom prst="rightArrow">
              <a:avLst>
                <a:gd name="adj1" fmla="val 50000"/>
                <a:gd name="adj2" fmla="val 49861"/>
              </a:avLst>
            </a:prstGeom>
            <a:solidFill>
              <a:schemeClr val="accent1"/>
            </a:solidFill>
            <a:ln w="9525">
              <a:solidFill>
                <a:schemeClr val="tx1"/>
              </a:solidFill>
              <a:round/>
              <a:headEnd/>
              <a:tailEnd/>
            </a:ln>
          </p:spPr>
          <p:txBody>
            <a:bodyPr>
              <a:prstTxWarp prst="textNoShape">
                <a:avLst/>
              </a:prstTxWarp>
            </a:bodyPr>
            <a:lstStyle/>
            <a:p>
              <a:pPr eaLnBrk="0" hangingPunct="0"/>
              <a:endParaRPr lang="ja-JP" altLang="en-US"/>
            </a:p>
          </p:txBody>
        </p:sp>
        <p:sp>
          <p:nvSpPr>
            <p:cNvPr id="17" name="Right Arrow 16"/>
            <p:cNvSpPr>
              <a:spLocks noChangeArrowheads="1"/>
            </p:cNvSpPr>
            <p:nvPr/>
          </p:nvSpPr>
          <p:spPr bwMode="auto">
            <a:xfrm rot="5400000">
              <a:off x="7139782" y="1173956"/>
              <a:ext cx="977900" cy="484187"/>
            </a:xfrm>
            <a:prstGeom prst="rightArrow">
              <a:avLst>
                <a:gd name="adj1" fmla="val 50000"/>
                <a:gd name="adj2" fmla="val 50024"/>
              </a:avLst>
            </a:prstGeom>
            <a:solidFill>
              <a:schemeClr val="accent1"/>
            </a:solidFill>
            <a:ln w="9525">
              <a:solidFill>
                <a:schemeClr val="tx1"/>
              </a:solidFill>
              <a:round/>
              <a:headEnd/>
              <a:tailEnd/>
            </a:ln>
          </p:spPr>
          <p:txBody>
            <a:bodyPr>
              <a:prstTxWarp prst="textNoShape">
                <a:avLst/>
              </a:prstTxWarp>
            </a:bodyPr>
            <a:lstStyle/>
            <a:p>
              <a:pPr eaLnBrk="0" hangingPunct="0"/>
              <a:endParaRPr lang="ja-JP" altLang="en-US"/>
            </a:p>
          </p:txBody>
        </p:sp>
        <p:sp>
          <p:nvSpPr>
            <p:cNvPr id="18" name="TextBox 17"/>
            <p:cNvSpPr txBox="1"/>
            <p:nvPr/>
          </p:nvSpPr>
          <p:spPr>
            <a:xfrm>
              <a:off x="7239000" y="0"/>
              <a:ext cx="1905000" cy="523220"/>
            </a:xfrm>
            <a:prstGeom prst="rect">
              <a:avLst/>
            </a:prstGeom>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eaLnBrk="0" hangingPunct="0">
                <a:defRPr/>
              </a:pPr>
              <a:r>
                <a:rPr lang="en-US" sz="2800" dirty="0" smtClean="0">
                  <a:solidFill>
                    <a:srgbClr val="000000"/>
                  </a:solidFill>
                  <a:ea typeface="ＭＳ Ｐゴシック" pitchFamily="-112" charset="-128"/>
                  <a:cs typeface="ＭＳ Ｐゴシック" pitchFamily="-112" charset="-128"/>
                </a:rPr>
                <a:t>Materials</a:t>
              </a:r>
              <a:endParaRPr lang="en-US" sz="2800" dirty="0">
                <a:solidFill>
                  <a:srgbClr val="000000"/>
                </a:solidFill>
                <a:ea typeface="ＭＳ Ｐゴシック" pitchFamily="-112" charset="-128"/>
                <a:cs typeface="ＭＳ Ｐゴシック" pitchFamily="-112"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174992" cy="1706562"/>
          </a:xfrm>
        </p:spPr>
        <p:txBody>
          <a:bodyPr>
            <a:normAutofit/>
          </a:bodyPr>
          <a:lstStyle/>
          <a:p>
            <a:r>
              <a:rPr lang="en-US" dirty="0" smtClean="0"/>
              <a:t>Representations of Fractions</a:t>
            </a:r>
            <a:endParaRPr lang="en-US" dirty="0"/>
          </a:p>
        </p:txBody>
      </p:sp>
      <p:sp>
        <p:nvSpPr>
          <p:cNvPr id="3" name="Content Placeholder 2"/>
          <p:cNvSpPr>
            <a:spLocks noGrp="1"/>
          </p:cNvSpPr>
          <p:nvPr>
            <p:ph idx="1"/>
          </p:nvPr>
        </p:nvSpPr>
        <p:spPr>
          <a:xfrm>
            <a:off x="1435608" y="1981200"/>
            <a:ext cx="7174992" cy="4267200"/>
          </a:xfrm>
        </p:spPr>
        <p:txBody>
          <a:bodyPr/>
          <a:lstStyle/>
          <a:p>
            <a:pPr>
              <a:buFontTx/>
              <a:buChar char="-"/>
            </a:pPr>
            <a:r>
              <a:rPr lang="en-US" dirty="0" smtClean="0"/>
              <a:t>What is common in your textbook?</a:t>
            </a:r>
          </a:p>
          <a:p>
            <a:pPr>
              <a:buFontTx/>
              <a:buChar char="-"/>
            </a:pPr>
            <a:r>
              <a:rPr lang="en-US" dirty="0" smtClean="0"/>
              <a:t>What do you think are the advantages/disadvantages of each?</a:t>
            </a:r>
            <a:endParaRPr lang="en-US" dirty="0"/>
          </a:p>
        </p:txBody>
      </p:sp>
      <p:grpSp>
        <p:nvGrpSpPr>
          <p:cNvPr id="4" name="Group 48"/>
          <p:cNvGrpSpPr>
            <a:grpSpLocks/>
          </p:cNvGrpSpPr>
          <p:nvPr/>
        </p:nvGrpSpPr>
        <p:grpSpPr bwMode="auto">
          <a:xfrm>
            <a:off x="3962400" y="4876800"/>
            <a:ext cx="4543425" cy="1610532"/>
            <a:chOff x="1871663" y="406663"/>
            <a:chExt cx="4543425" cy="1610731"/>
          </a:xfrm>
        </p:grpSpPr>
        <p:grpSp>
          <p:nvGrpSpPr>
            <p:cNvPr id="5" name="Group 49"/>
            <p:cNvGrpSpPr>
              <a:grpSpLocks/>
            </p:cNvGrpSpPr>
            <p:nvPr/>
          </p:nvGrpSpPr>
          <p:grpSpPr bwMode="auto">
            <a:xfrm>
              <a:off x="1871663" y="1411673"/>
              <a:ext cx="4543425" cy="357233"/>
              <a:chOff x="1871663" y="1411673"/>
              <a:chExt cx="4543425" cy="357233"/>
            </a:xfrm>
          </p:grpSpPr>
          <p:cxnSp>
            <p:nvCxnSpPr>
              <p:cNvPr id="21" name="Straight Connector 20"/>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2" name="Straight Connector 21"/>
              <p:cNvCxnSpPr/>
              <p:nvPr/>
            </p:nvCxnSpPr>
            <p:spPr>
              <a:xfrm rot="5400000">
                <a:off x="6246000" y="1602992"/>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737080" y="1591084"/>
                <a:ext cx="32865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0"/>
            <p:cNvGrpSpPr>
              <a:grpSpLocks/>
            </p:cNvGrpSpPr>
            <p:nvPr/>
          </p:nvGrpSpPr>
          <p:grpSpPr bwMode="auto">
            <a:xfrm>
              <a:off x="1871663" y="406663"/>
              <a:ext cx="4543425" cy="1610731"/>
              <a:chOff x="1871663" y="406663"/>
              <a:chExt cx="4543425" cy="1610731"/>
            </a:xfrm>
          </p:grpSpPr>
          <p:grpSp>
            <p:nvGrpSpPr>
              <p:cNvPr id="7" name="Group 51"/>
              <p:cNvGrpSpPr>
                <a:grpSpLocks/>
              </p:cNvGrpSpPr>
              <p:nvPr/>
            </p:nvGrpSpPr>
            <p:grpSpPr bwMode="auto">
              <a:xfrm>
                <a:off x="1871663" y="406663"/>
                <a:ext cx="4543425" cy="1333665"/>
                <a:chOff x="1871663" y="406663"/>
                <a:chExt cx="4543425" cy="1333665"/>
              </a:xfrm>
            </p:grpSpPr>
            <p:sp>
              <p:nvSpPr>
                <p:cNvPr id="14" name="Rectangle 13"/>
                <p:cNvSpPr/>
                <p:nvPr/>
              </p:nvSpPr>
              <p:spPr>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5" name="Group 59"/>
                <p:cNvGrpSpPr>
                  <a:grpSpLocks/>
                </p:cNvGrpSpPr>
                <p:nvPr/>
              </p:nvGrpSpPr>
              <p:grpSpPr bwMode="auto">
                <a:xfrm>
                  <a:off x="3386138" y="406663"/>
                  <a:ext cx="3028950" cy="1162194"/>
                  <a:chOff x="3386138" y="406663"/>
                  <a:chExt cx="3028950" cy="1162194"/>
                </a:xfrm>
              </p:grpSpPr>
              <p:sp>
                <p:nvSpPr>
                  <p:cNvPr id="16" name="Rectangle 15"/>
                  <p:cNvSpPr/>
                  <p:nvPr/>
                </p:nvSpPr>
                <p:spPr>
                  <a:xfrm>
                    <a:off x="3386138" y="876622"/>
                    <a:ext cx="1514475" cy="3191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7" name="Group 61"/>
                  <p:cNvGrpSpPr>
                    <a:grpSpLocks/>
                  </p:cNvGrpSpPr>
                  <p:nvPr/>
                </p:nvGrpSpPr>
                <p:grpSpPr bwMode="auto">
                  <a:xfrm>
                    <a:off x="4900613" y="406663"/>
                    <a:ext cx="1514475" cy="1101861"/>
                    <a:chOff x="4900613" y="406663"/>
                    <a:chExt cx="1514475" cy="1101861"/>
                  </a:xfrm>
                </p:grpSpPr>
                <p:sp>
                  <p:nvSpPr>
                    <p:cNvPr id="19" name="Rectangle 18"/>
                    <p:cNvSpPr/>
                    <p:nvPr/>
                  </p:nvSpPr>
                  <p:spPr>
                    <a:xfrm>
                      <a:off x="4900613" y="406663"/>
                      <a:ext cx="1514475" cy="32071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20" name="Straight Arrow Connector 19"/>
                    <p:cNvCxnSpPr>
                      <a:cxnSpLocks noChangeShapeType="1"/>
                      <a:stCxn id="19" idx="2"/>
                    </p:cNvCxnSpPr>
                    <p:nvPr/>
                  </p:nvCxnSpPr>
                  <p:spPr bwMode="auto">
                    <a:xfrm rot="16200000" flipH="1">
                      <a:off x="5267278" y="1117951"/>
                      <a:ext cx="781146" cy="0"/>
                    </a:xfrm>
                    <a:prstGeom prst="straightConnector1">
                      <a:avLst/>
                    </a:prstGeom>
                    <a:noFill/>
                    <a:ln w="25400">
                      <a:solidFill>
                        <a:schemeClr val="accent1"/>
                      </a:solidFill>
                      <a:prstDash val="sysDash"/>
                      <a:round/>
                      <a:headEnd/>
                      <a:tailEnd type="arrow" w="med" len="med"/>
                    </a:ln>
                    <a:effectLst>
                      <a:outerShdw blurRad="40000" dist="20000" dir="5400000" rotWithShape="0">
                        <a:srgbClr val="000000">
                          <a:alpha val="37999"/>
                        </a:srgbClr>
                      </a:outerShdw>
                    </a:effectLst>
                  </p:spPr>
                </p:cxnSp>
              </p:grpSp>
              <p:cxnSp>
                <p:nvCxnSpPr>
                  <p:cNvPr id="18" name="Straight Arrow Connector 17"/>
                  <p:cNvCxnSpPr/>
                  <p:nvPr/>
                </p:nvCxnSpPr>
                <p:spPr>
                  <a:xfrm rot="5400000">
                    <a:off x="3935391" y="1392623"/>
                    <a:ext cx="352468"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grpSp>
          <p:grpSp>
            <p:nvGrpSpPr>
              <p:cNvPr id="8" name="Group 52"/>
              <p:cNvGrpSpPr>
                <a:grpSpLocks/>
              </p:cNvGrpSpPr>
              <p:nvPr/>
            </p:nvGrpSpPr>
            <p:grpSpPr bwMode="auto">
              <a:xfrm>
                <a:off x="1879600" y="1740361"/>
                <a:ext cx="4532312" cy="277033"/>
                <a:chOff x="1879600" y="1740361"/>
                <a:chExt cx="4532312" cy="277033"/>
              </a:xfrm>
            </p:grpSpPr>
            <p:sp>
              <p:nvSpPr>
                <p:cNvPr id="9" name="TextBox 53"/>
                <p:cNvSpPr txBox="1">
                  <a:spLocks noChangeArrowheads="1"/>
                </p:cNvSpPr>
                <p:nvPr/>
              </p:nvSpPr>
              <p:spPr bwMode="auto">
                <a:xfrm>
                  <a:off x="3830718" y="1740361"/>
                  <a:ext cx="895350" cy="277033"/>
                </a:xfrm>
                <a:prstGeom prst="rect">
                  <a:avLst/>
                </a:prstGeom>
                <a:noFill/>
                <a:ln w="9525">
                  <a:noFill/>
                  <a:miter lim="800000"/>
                  <a:headEnd/>
                  <a:tailEnd/>
                </a:ln>
              </p:spPr>
              <p:txBody>
                <a:bodyPr>
                  <a:prstTxWarp prst="textNoShape">
                    <a:avLst/>
                  </a:prstTxWarp>
                  <a:spAutoFit/>
                </a:bodyPr>
                <a:lstStyle/>
                <a:p>
                  <a:pPr defTabSz="457200"/>
                  <a:r>
                    <a:rPr lang="en-US" sz="1200">
                      <a:latin typeface="Calibri" charset="0"/>
                    </a:rPr>
                    <a:t>1 meter</a:t>
                  </a:r>
                </a:p>
              </p:txBody>
            </p:sp>
            <p:cxnSp>
              <p:nvCxnSpPr>
                <p:cNvPr id="10" name="Straight Connector 9"/>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3" name="Straight Connector 12"/>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grpSp>
        <p:nvGrpSpPr>
          <p:cNvPr id="26" name="Group 25"/>
          <p:cNvGrpSpPr>
            <a:grpSpLocks/>
          </p:cNvGrpSpPr>
          <p:nvPr/>
        </p:nvGrpSpPr>
        <p:grpSpPr bwMode="auto">
          <a:xfrm>
            <a:off x="3887790" y="10996618"/>
            <a:ext cx="658811" cy="723900"/>
            <a:chOff x="6556958" y="1346136"/>
            <a:chExt cx="658826" cy="724250"/>
          </a:xfrm>
        </p:grpSpPr>
        <p:cxnSp>
          <p:nvCxnSpPr>
            <p:cNvPr id="27" name="Curved Connector 26"/>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8" name="Curved Connector 27"/>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0" name="Oval 29"/>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1" name="Oval 30"/>
            <p:cNvSpPr/>
            <p:nvPr/>
          </p:nvSpPr>
          <p:spPr bwMode="auto">
            <a:xfrm>
              <a:off x="6820488"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2" name="Curved Connector 31"/>
            <p:cNvCxnSpPr>
              <a:stCxn id="28"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34" name="Group 33"/>
          <p:cNvGrpSpPr>
            <a:grpSpLocks/>
          </p:cNvGrpSpPr>
          <p:nvPr/>
        </p:nvGrpSpPr>
        <p:grpSpPr bwMode="auto">
          <a:xfrm>
            <a:off x="3810000" y="4381500"/>
            <a:ext cx="658811" cy="723900"/>
            <a:chOff x="6556958" y="1346136"/>
            <a:chExt cx="658826" cy="724250"/>
          </a:xfrm>
        </p:grpSpPr>
        <p:cxnSp>
          <p:nvCxnSpPr>
            <p:cNvPr id="35" name="Curved Connector 34"/>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6" name="Curved Connector 35"/>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7" name="Oval 36"/>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8" name="Oval 37"/>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9" name="Oval 38"/>
            <p:cNvSpPr/>
            <p:nvPr/>
          </p:nvSpPr>
          <p:spPr bwMode="auto">
            <a:xfrm>
              <a:off x="6785563"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40" name="Curved Connector 39"/>
            <p:cNvCxnSpPr>
              <a:stCxn id="36"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pic>
        <p:nvPicPr>
          <p:cNvPr id="65" name="Picture 64" descr="Pie_01-03a_40529_lg.gif"/>
          <p:cNvPicPr>
            <a:picLocks noChangeAspect="1"/>
          </p:cNvPicPr>
          <p:nvPr/>
        </p:nvPicPr>
        <p:blipFill>
          <a:blip r:embed="rId3"/>
          <a:stretch>
            <a:fillRect/>
          </a:stretch>
        </p:blipFill>
        <p:spPr>
          <a:xfrm>
            <a:off x="1588678" y="4619688"/>
            <a:ext cx="1840322" cy="200971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81000"/>
            <a:ext cx="7174992" cy="5867400"/>
          </a:xfrm>
        </p:spPr>
        <p:txBody>
          <a:bodyPr/>
          <a:lstStyle/>
          <a:p>
            <a:pPr>
              <a:buNone/>
            </a:pPr>
            <a:r>
              <a:rPr lang="en-US" dirty="0" smtClean="0"/>
              <a:t>Area of circle</a:t>
            </a:r>
          </a:p>
          <a:p>
            <a:pPr>
              <a:buNone/>
            </a:pPr>
            <a:endParaRPr lang="en-US" dirty="0" smtClean="0"/>
          </a:p>
          <a:p>
            <a:pPr>
              <a:buNone/>
            </a:pPr>
            <a:endParaRPr lang="en-US" dirty="0" smtClean="0"/>
          </a:p>
          <a:p>
            <a:pPr>
              <a:buNone/>
            </a:pPr>
            <a:endParaRPr lang="en-US" dirty="0" smtClean="0"/>
          </a:p>
          <a:p>
            <a:pPr>
              <a:buNone/>
            </a:pPr>
            <a:r>
              <a:rPr lang="en-US" dirty="0" smtClean="0"/>
              <a:t>Part of a set</a:t>
            </a:r>
          </a:p>
          <a:p>
            <a:pPr>
              <a:buNone/>
            </a:pPr>
            <a:endParaRPr lang="en-US" dirty="0" smtClean="0"/>
          </a:p>
          <a:p>
            <a:pPr>
              <a:buNone/>
            </a:pPr>
            <a:endParaRPr lang="en-US" dirty="0" smtClean="0"/>
          </a:p>
          <a:p>
            <a:pPr>
              <a:buNone/>
            </a:pPr>
            <a:r>
              <a:rPr lang="en-US" dirty="0" smtClean="0"/>
              <a:t>Linear measurement</a:t>
            </a:r>
            <a:endParaRPr lang="en-US" dirty="0"/>
          </a:p>
        </p:txBody>
      </p:sp>
      <p:grpSp>
        <p:nvGrpSpPr>
          <p:cNvPr id="4" name="Group 48"/>
          <p:cNvGrpSpPr>
            <a:grpSpLocks/>
          </p:cNvGrpSpPr>
          <p:nvPr/>
        </p:nvGrpSpPr>
        <p:grpSpPr bwMode="auto">
          <a:xfrm>
            <a:off x="3962400" y="4876800"/>
            <a:ext cx="4543425" cy="1610532"/>
            <a:chOff x="1871663" y="406663"/>
            <a:chExt cx="4543425" cy="1610731"/>
          </a:xfrm>
        </p:grpSpPr>
        <p:grpSp>
          <p:nvGrpSpPr>
            <p:cNvPr id="5" name="Group 49"/>
            <p:cNvGrpSpPr>
              <a:grpSpLocks/>
            </p:cNvGrpSpPr>
            <p:nvPr/>
          </p:nvGrpSpPr>
          <p:grpSpPr bwMode="auto">
            <a:xfrm>
              <a:off x="1871663" y="1411673"/>
              <a:ext cx="4543425" cy="357233"/>
              <a:chOff x="1871663" y="1411673"/>
              <a:chExt cx="4543425" cy="357233"/>
            </a:xfrm>
          </p:grpSpPr>
          <p:cxnSp>
            <p:nvCxnSpPr>
              <p:cNvPr id="21" name="Straight Connector 20"/>
              <p:cNvCxnSpPr>
                <a:cxnSpLocks noChangeShapeType="1"/>
              </p:cNvCxnSpPr>
              <p:nvPr/>
            </p:nvCxnSpPr>
            <p:spPr bwMode="auto">
              <a:xfrm flipV="1">
                <a:off x="1871663" y="1756204"/>
                <a:ext cx="4543425"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22" name="Straight Connector 21"/>
              <p:cNvCxnSpPr/>
              <p:nvPr/>
            </p:nvCxnSpPr>
            <p:spPr>
              <a:xfrm rot="5400000">
                <a:off x="6246000" y="1602992"/>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718450" y="1596641"/>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3223400" y="1576000"/>
                <a:ext cx="330241"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737080" y="1591084"/>
                <a:ext cx="32865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0"/>
            <p:cNvGrpSpPr>
              <a:grpSpLocks/>
            </p:cNvGrpSpPr>
            <p:nvPr/>
          </p:nvGrpSpPr>
          <p:grpSpPr bwMode="auto">
            <a:xfrm>
              <a:off x="1871663" y="406663"/>
              <a:ext cx="4543425" cy="1610731"/>
              <a:chOff x="1871663" y="406663"/>
              <a:chExt cx="4543425" cy="1610731"/>
            </a:xfrm>
          </p:grpSpPr>
          <p:grpSp>
            <p:nvGrpSpPr>
              <p:cNvPr id="7" name="Group 51"/>
              <p:cNvGrpSpPr>
                <a:grpSpLocks/>
              </p:cNvGrpSpPr>
              <p:nvPr/>
            </p:nvGrpSpPr>
            <p:grpSpPr bwMode="auto">
              <a:xfrm>
                <a:off x="1871663" y="406663"/>
                <a:ext cx="4543425" cy="1333665"/>
                <a:chOff x="1871663" y="406663"/>
                <a:chExt cx="4543425" cy="1333665"/>
              </a:xfrm>
            </p:grpSpPr>
            <p:sp>
              <p:nvSpPr>
                <p:cNvPr id="14" name="Rectangle 13"/>
                <p:cNvSpPr/>
                <p:nvPr/>
              </p:nvSpPr>
              <p:spPr>
                <a:xfrm>
                  <a:off x="1871663" y="1421201"/>
                  <a:ext cx="1514475" cy="31912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8" name="Group 59"/>
                <p:cNvGrpSpPr>
                  <a:grpSpLocks/>
                </p:cNvGrpSpPr>
                <p:nvPr/>
              </p:nvGrpSpPr>
              <p:grpSpPr bwMode="auto">
                <a:xfrm>
                  <a:off x="3386138" y="406663"/>
                  <a:ext cx="3028950" cy="1162194"/>
                  <a:chOff x="3386138" y="406663"/>
                  <a:chExt cx="3028950" cy="1162194"/>
                </a:xfrm>
              </p:grpSpPr>
              <p:sp>
                <p:nvSpPr>
                  <p:cNvPr id="16" name="Rectangle 15"/>
                  <p:cNvSpPr/>
                  <p:nvPr/>
                </p:nvSpPr>
                <p:spPr>
                  <a:xfrm>
                    <a:off x="3386138" y="876622"/>
                    <a:ext cx="1514475" cy="3191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grpSp>
                <p:nvGrpSpPr>
                  <p:cNvPr id="15" name="Group 61"/>
                  <p:cNvGrpSpPr>
                    <a:grpSpLocks/>
                  </p:cNvGrpSpPr>
                  <p:nvPr/>
                </p:nvGrpSpPr>
                <p:grpSpPr bwMode="auto">
                  <a:xfrm>
                    <a:off x="4900613" y="406663"/>
                    <a:ext cx="1514475" cy="1101861"/>
                    <a:chOff x="4900613" y="406663"/>
                    <a:chExt cx="1514475" cy="1101861"/>
                  </a:xfrm>
                </p:grpSpPr>
                <p:sp>
                  <p:nvSpPr>
                    <p:cNvPr id="19" name="Rectangle 18"/>
                    <p:cNvSpPr/>
                    <p:nvPr/>
                  </p:nvSpPr>
                  <p:spPr>
                    <a:xfrm>
                      <a:off x="4900613" y="406663"/>
                      <a:ext cx="1514475" cy="32071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20" name="Straight Arrow Connector 19"/>
                    <p:cNvCxnSpPr>
                      <a:cxnSpLocks noChangeShapeType="1"/>
                      <a:stCxn id="19" idx="2"/>
                    </p:cNvCxnSpPr>
                    <p:nvPr/>
                  </p:nvCxnSpPr>
                  <p:spPr bwMode="auto">
                    <a:xfrm rot="16200000" flipH="1">
                      <a:off x="5267278" y="1117951"/>
                      <a:ext cx="781146" cy="0"/>
                    </a:xfrm>
                    <a:prstGeom prst="straightConnector1">
                      <a:avLst/>
                    </a:prstGeom>
                    <a:noFill/>
                    <a:ln w="25400">
                      <a:solidFill>
                        <a:schemeClr val="accent1"/>
                      </a:solidFill>
                      <a:prstDash val="sysDash"/>
                      <a:round/>
                      <a:headEnd/>
                      <a:tailEnd type="arrow" w="med" len="med"/>
                    </a:ln>
                    <a:effectLst>
                      <a:outerShdw blurRad="40000" dist="20000" dir="5400000" rotWithShape="0">
                        <a:srgbClr val="000000">
                          <a:alpha val="37999"/>
                        </a:srgbClr>
                      </a:outerShdw>
                    </a:effectLst>
                  </p:spPr>
                </p:cxnSp>
              </p:grpSp>
              <p:cxnSp>
                <p:nvCxnSpPr>
                  <p:cNvPr id="18" name="Straight Arrow Connector 17"/>
                  <p:cNvCxnSpPr/>
                  <p:nvPr/>
                </p:nvCxnSpPr>
                <p:spPr>
                  <a:xfrm rot="5400000">
                    <a:off x="3935391" y="1392623"/>
                    <a:ext cx="352468"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grpSp>
          <p:grpSp>
            <p:nvGrpSpPr>
              <p:cNvPr id="17" name="Group 52"/>
              <p:cNvGrpSpPr>
                <a:grpSpLocks/>
              </p:cNvGrpSpPr>
              <p:nvPr/>
            </p:nvGrpSpPr>
            <p:grpSpPr bwMode="auto">
              <a:xfrm>
                <a:off x="1879600" y="1740361"/>
                <a:ext cx="4532312" cy="277033"/>
                <a:chOff x="1879600" y="1740361"/>
                <a:chExt cx="4532312" cy="277033"/>
              </a:xfrm>
            </p:grpSpPr>
            <p:sp>
              <p:nvSpPr>
                <p:cNvPr id="9" name="TextBox 53"/>
                <p:cNvSpPr txBox="1">
                  <a:spLocks noChangeArrowheads="1"/>
                </p:cNvSpPr>
                <p:nvPr/>
              </p:nvSpPr>
              <p:spPr bwMode="auto">
                <a:xfrm>
                  <a:off x="3830718" y="1740361"/>
                  <a:ext cx="895350" cy="277033"/>
                </a:xfrm>
                <a:prstGeom prst="rect">
                  <a:avLst/>
                </a:prstGeom>
                <a:noFill/>
                <a:ln w="9525">
                  <a:noFill/>
                  <a:miter lim="800000"/>
                  <a:headEnd/>
                  <a:tailEnd/>
                </a:ln>
              </p:spPr>
              <p:txBody>
                <a:bodyPr>
                  <a:prstTxWarp prst="textNoShape">
                    <a:avLst/>
                  </a:prstTxWarp>
                  <a:spAutoFit/>
                </a:bodyPr>
                <a:lstStyle/>
                <a:p>
                  <a:pPr defTabSz="457200"/>
                  <a:r>
                    <a:rPr lang="en-US" sz="1200">
                      <a:latin typeface="Calibri" charset="0"/>
                    </a:rPr>
                    <a:t>1 meter</a:t>
                  </a:r>
                </a:p>
              </p:txBody>
            </p:sp>
            <p:cxnSp>
              <p:nvCxnSpPr>
                <p:cNvPr id="10" name="Straight Connector 9"/>
                <p:cNvCxnSpPr/>
                <p:nvPr/>
              </p:nvCxnSpPr>
              <p:spPr>
                <a:xfrm>
                  <a:off x="4505326" y="1878457"/>
                  <a:ext cx="1901825" cy="1588"/>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24590" y="1857817"/>
                  <a:ext cx="173058" cy="158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noChangeShapeType="1"/>
                </p:cNvCxnSpPr>
                <p:nvPr/>
              </p:nvCxnSpPr>
              <p:spPr bwMode="auto">
                <a:xfrm rot="16200000" flipH="1">
                  <a:off x="1793071" y="1855436"/>
                  <a:ext cx="174646" cy="1587"/>
                </a:xfrm>
                <a:prstGeom prst="line">
                  <a:avLst/>
                </a:prstGeom>
                <a:noFill/>
                <a:ln w="3175">
                  <a:solidFill>
                    <a:schemeClr val="tx1"/>
                  </a:solidFill>
                  <a:round/>
                  <a:headEnd/>
                  <a:tailEnd/>
                </a:ln>
                <a:effectLst>
                  <a:outerShdw blurRad="40000" dist="20000" dir="5400000" rotWithShape="0">
                    <a:srgbClr val="000000">
                      <a:alpha val="37999"/>
                    </a:srgbClr>
                  </a:outerShdw>
                </a:effectLst>
              </p:spPr>
            </p:cxnSp>
            <p:cxnSp>
              <p:nvCxnSpPr>
                <p:cNvPr id="13" name="Straight Connector 12"/>
                <p:cNvCxnSpPr/>
                <p:nvPr/>
              </p:nvCxnSpPr>
              <p:spPr>
                <a:xfrm>
                  <a:off x="1925638" y="1875282"/>
                  <a:ext cx="1901825" cy="4764"/>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grpSp>
        <p:nvGrpSpPr>
          <p:cNvPr id="26" name="Group 25"/>
          <p:cNvGrpSpPr>
            <a:grpSpLocks/>
          </p:cNvGrpSpPr>
          <p:nvPr/>
        </p:nvGrpSpPr>
        <p:grpSpPr bwMode="auto">
          <a:xfrm>
            <a:off x="3887790" y="10996618"/>
            <a:ext cx="658811" cy="723900"/>
            <a:chOff x="6556958" y="1346136"/>
            <a:chExt cx="658826" cy="724250"/>
          </a:xfrm>
        </p:grpSpPr>
        <p:cxnSp>
          <p:nvCxnSpPr>
            <p:cNvPr id="27" name="Curved Connector 26"/>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8" name="Curved Connector 27"/>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0" name="Oval 29"/>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1" name="Oval 30"/>
            <p:cNvSpPr/>
            <p:nvPr/>
          </p:nvSpPr>
          <p:spPr bwMode="auto">
            <a:xfrm>
              <a:off x="6820488"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32" name="Curved Connector 31"/>
            <p:cNvCxnSpPr>
              <a:stCxn id="28"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33" name="Group 33"/>
          <p:cNvGrpSpPr>
            <a:grpSpLocks/>
          </p:cNvGrpSpPr>
          <p:nvPr/>
        </p:nvGrpSpPr>
        <p:grpSpPr bwMode="auto">
          <a:xfrm>
            <a:off x="6202362" y="2667000"/>
            <a:ext cx="1265237" cy="1371600"/>
            <a:chOff x="6556958" y="1346136"/>
            <a:chExt cx="658826" cy="724250"/>
          </a:xfrm>
        </p:grpSpPr>
        <p:cxnSp>
          <p:nvCxnSpPr>
            <p:cNvPr id="35" name="Curved Connector 34"/>
            <p:cNvCxnSpPr>
              <a:cxnSpLocks noChangeShapeType="1"/>
            </p:cNvCxnSpPr>
            <p:nvPr/>
          </p:nvCxnSpPr>
          <p:spPr bwMode="auto">
            <a:xfrm rot="16200000" flipH="1">
              <a:off x="6547337" y="1797235"/>
              <a:ext cx="414537" cy="131765"/>
            </a:xfrm>
            <a:prstGeom prst="curvedConnector3">
              <a:avLst>
                <a:gd name="adj1" fmla="val 50000"/>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6" name="Curved Connector 35"/>
            <p:cNvCxnSpPr/>
            <p:nvPr/>
          </p:nvCxnSpPr>
          <p:spPr>
            <a:xfrm rot="5400000">
              <a:off x="6797398" y="1783764"/>
              <a:ext cx="309711" cy="26353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7" name="Oval 36"/>
            <p:cNvSpPr/>
            <p:nvPr/>
          </p:nvSpPr>
          <p:spPr bwMode="auto">
            <a:xfrm>
              <a:off x="6556958" y="1449374"/>
              <a:ext cx="263530" cy="206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8" name="Oval 37"/>
            <p:cNvSpPr/>
            <p:nvPr/>
          </p:nvSpPr>
          <p:spPr bwMode="auto">
            <a:xfrm>
              <a:off x="6952254" y="1552610"/>
              <a:ext cx="263530" cy="2080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sp>
          <p:nvSpPr>
            <p:cNvPr id="39" name="Oval 38"/>
            <p:cNvSpPr/>
            <p:nvPr/>
          </p:nvSpPr>
          <p:spPr bwMode="auto">
            <a:xfrm>
              <a:off x="6785563" y="1346136"/>
              <a:ext cx="263530" cy="2064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defTabSz="1489075" rtl="0" fontAlgn="base">
                <a:spcBef>
                  <a:spcPct val="0"/>
                </a:spcBef>
                <a:spcAft>
                  <a:spcPct val="0"/>
                </a:spcAft>
                <a:defRPr sz="5900" kern="1200">
                  <a:solidFill>
                    <a:schemeClr val="lt1"/>
                  </a:solidFill>
                  <a:latin typeface="+mn-lt"/>
                  <a:ea typeface="+mn-ea"/>
                  <a:cs typeface="+mn-cs"/>
                </a:defRPr>
              </a:lvl1pPr>
              <a:lvl2pPr marL="1489075" indent="-1031875" algn="l" defTabSz="1489075" rtl="0" fontAlgn="base">
                <a:spcBef>
                  <a:spcPct val="0"/>
                </a:spcBef>
                <a:spcAft>
                  <a:spcPct val="0"/>
                </a:spcAft>
                <a:defRPr sz="5900" kern="1200">
                  <a:solidFill>
                    <a:schemeClr val="lt1"/>
                  </a:solidFill>
                  <a:latin typeface="+mn-lt"/>
                  <a:ea typeface="+mn-ea"/>
                  <a:cs typeface="+mn-cs"/>
                </a:defRPr>
              </a:lvl2pPr>
              <a:lvl3pPr marL="2978150" indent="-2063750" algn="l" defTabSz="1489075" rtl="0" fontAlgn="base">
                <a:spcBef>
                  <a:spcPct val="0"/>
                </a:spcBef>
                <a:spcAft>
                  <a:spcPct val="0"/>
                </a:spcAft>
                <a:defRPr sz="5900" kern="1200">
                  <a:solidFill>
                    <a:schemeClr val="lt1"/>
                  </a:solidFill>
                  <a:latin typeface="+mn-lt"/>
                  <a:ea typeface="+mn-ea"/>
                  <a:cs typeface="+mn-cs"/>
                </a:defRPr>
              </a:lvl3pPr>
              <a:lvl4pPr marL="4467225" indent="-3095625" algn="l" defTabSz="1489075" rtl="0" fontAlgn="base">
                <a:spcBef>
                  <a:spcPct val="0"/>
                </a:spcBef>
                <a:spcAft>
                  <a:spcPct val="0"/>
                </a:spcAft>
                <a:defRPr sz="5900" kern="1200">
                  <a:solidFill>
                    <a:schemeClr val="lt1"/>
                  </a:solidFill>
                  <a:latin typeface="+mn-lt"/>
                  <a:ea typeface="+mn-ea"/>
                  <a:cs typeface="+mn-cs"/>
                </a:defRPr>
              </a:lvl4pPr>
              <a:lvl5pPr marL="5956300" indent="-4127500" algn="l" defTabSz="1489075" rtl="0" fontAlgn="base">
                <a:spcBef>
                  <a:spcPct val="0"/>
                </a:spcBef>
                <a:spcAft>
                  <a:spcPct val="0"/>
                </a:spcAft>
                <a:defRPr sz="5900" kern="1200">
                  <a:solidFill>
                    <a:schemeClr val="lt1"/>
                  </a:solidFill>
                  <a:latin typeface="+mn-lt"/>
                  <a:ea typeface="+mn-ea"/>
                  <a:cs typeface="+mn-cs"/>
                </a:defRPr>
              </a:lvl5pPr>
              <a:lvl6pPr marL="2286000" algn="l" defTabSz="457200" rtl="0" eaLnBrk="1" latinLnBrk="0" hangingPunct="1">
                <a:defRPr sz="5900" kern="1200">
                  <a:solidFill>
                    <a:schemeClr val="lt1"/>
                  </a:solidFill>
                  <a:latin typeface="+mn-lt"/>
                  <a:ea typeface="+mn-ea"/>
                  <a:cs typeface="+mn-cs"/>
                </a:defRPr>
              </a:lvl6pPr>
              <a:lvl7pPr marL="2743200" algn="l" defTabSz="457200" rtl="0" eaLnBrk="1" latinLnBrk="0" hangingPunct="1">
                <a:defRPr sz="5900" kern="1200">
                  <a:solidFill>
                    <a:schemeClr val="lt1"/>
                  </a:solidFill>
                  <a:latin typeface="+mn-lt"/>
                  <a:ea typeface="+mn-ea"/>
                  <a:cs typeface="+mn-cs"/>
                </a:defRPr>
              </a:lvl7pPr>
              <a:lvl8pPr marL="3200400" algn="l" defTabSz="457200" rtl="0" eaLnBrk="1" latinLnBrk="0" hangingPunct="1">
                <a:defRPr sz="5900" kern="1200">
                  <a:solidFill>
                    <a:schemeClr val="lt1"/>
                  </a:solidFill>
                  <a:latin typeface="+mn-lt"/>
                  <a:ea typeface="+mn-ea"/>
                  <a:cs typeface="+mn-cs"/>
                </a:defRPr>
              </a:lvl8pPr>
              <a:lvl9pPr marL="3657600" algn="l" defTabSz="457200" rtl="0" eaLnBrk="1" latinLnBrk="0" hangingPunct="1">
                <a:defRPr sz="5900" kern="1200">
                  <a:solidFill>
                    <a:schemeClr val="lt1"/>
                  </a:solidFill>
                  <a:latin typeface="+mn-lt"/>
                  <a:ea typeface="+mn-ea"/>
                  <a:cs typeface="+mn-cs"/>
                </a:defRPr>
              </a:lvl9pPr>
            </a:lstStyle>
            <a:p>
              <a:pPr algn="ctr">
                <a:defRPr/>
              </a:pPr>
              <a:endParaRPr lang="en-US">
                <a:solidFill>
                  <a:srgbClr val="FFFFFF"/>
                </a:solidFill>
                <a:ea typeface="ＭＳ Ｐゴシック" charset="-128"/>
                <a:cs typeface="ＭＳ Ｐゴシック" charset="-128"/>
              </a:endParaRPr>
            </a:p>
          </p:txBody>
        </p:sp>
        <p:cxnSp>
          <p:nvCxnSpPr>
            <p:cNvPr id="40" name="Curved Connector 39"/>
            <p:cNvCxnSpPr>
              <a:stCxn id="36" idx="4"/>
            </p:cNvCxnSpPr>
            <p:nvPr/>
          </p:nvCxnSpPr>
          <p:spPr bwMode="auto">
            <a:xfrm rot="5400000">
              <a:off x="6627484" y="1745615"/>
              <a:ext cx="517775" cy="1317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pic>
        <p:nvPicPr>
          <p:cNvPr id="65" name="Picture 64" descr="Pie_01-03a_40529_lg.gif"/>
          <p:cNvPicPr>
            <a:picLocks noChangeAspect="1"/>
          </p:cNvPicPr>
          <p:nvPr/>
        </p:nvPicPr>
        <p:blipFill>
          <a:blip r:embed="rId3"/>
          <a:stretch>
            <a:fillRect/>
          </a:stretch>
        </p:blipFill>
        <p:spPr>
          <a:xfrm>
            <a:off x="5675902" y="152400"/>
            <a:ext cx="1840322" cy="200971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762000"/>
            <a:ext cx="7406640" cy="2667000"/>
          </a:xfrm>
        </p:spPr>
        <p:txBody>
          <a:bodyPr anchor="t">
            <a:normAutofit/>
          </a:bodyPr>
          <a:lstStyle/>
          <a:p>
            <a:r>
              <a:rPr lang="en-US" sz="3600" dirty="0" smtClean="0"/>
              <a:t>Comparison of U.S &amp; Japanese Texts</a:t>
            </a:r>
            <a:endParaRPr lang="en-US" sz="3600" dirty="0"/>
          </a:p>
        </p:txBody>
      </p:sp>
      <p:sp>
        <p:nvSpPr>
          <p:cNvPr id="3" name="Subtitle 2"/>
          <p:cNvSpPr>
            <a:spLocks noGrp="1"/>
          </p:cNvSpPr>
          <p:nvPr>
            <p:ph type="subTitle" idx="1"/>
          </p:nvPr>
        </p:nvSpPr>
        <p:spPr>
          <a:xfrm>
            <a:off x="1432560" y="2057400"/>
            <a:ext cx="7254240" cy="3886200"/>
          </a:xfrm>
        </p:spPr>
        <p:txBody>
          <a:bodyPr>
            <a:normAutofit/>
          </a:bodyPr>
          <a:lstStyle/>
          <a:p>
            <a:pPr marL="541782" indent="-514350"/>
            <a:r>
              <a:rPr lang="en-US" dirty="0" smtClean="0"/>
              <a:t>Compared</a:t>
            </a:r>
          </a:p>
          <a:p>
            <a:pPr marL="541782" indent="-514350"/>
            <a:r>
              <a:rPr lang="en-US" dirty="0" smtClean="0"/>
              <a:t>2 US elementary math series</a:t>
            </a:r>
          </a:p>
          <a:p>
            <a:pPr marL="541782" indent="-514350">
              <a:buFont typeface="Arial"/>
              <a:buChar char="•"/>
            </a:pPr>
            <a:r>
              <a:rPr lang="en-US" dirty="0" smtClean="0"/>
              <a:t>Investigations (2007)</a:t>
            </a:r>
          </a:p>
          <a:p>
            <a:pPr marL="541782" indent="-514350">
              <a:buFont typeface="Arial"/>
              <a:buChar char="•"/>
            </a:pPr>
            <a:r>
              <a:rPr lang="en-US" dirty="0" smtClean="0"/>
              <a:t>Harcourt California (2002)</a:t>
            </a:r>
          </a:p>
          <a:p>
            <a:pPr marL="541782" indent="-514350"/>
            <a:endParaRPr lang="en-US" dirty="0" smtClean="0"/>
          </a:p>
          <a:p>
            <a:pPr marL="541782" indent="-514350"/>
            <a:r>
              <a:rPr lang="en-US" dirty="0" smtClean="0"/>
              <a:t>2 Japanese elementary math series</a:t>
            </a:r>
          </a:p>
          <a:p>
            <a:pPr marL="541782" indent="-514350">
              <a:buFont typeface="Arial"/>
              <a:buChar char="•"/>
            </a:pPr>
            <a:r>
              <a:rPr lang="en-US" dirty="0" smtClean="0"/>
              <a:t>Tokyo </a:t>
            </a:r>
            <a:r>
              <a:rPr lang="en-US" dirty="0" err="1" smtClean="0"/>
              <a:t>Shoseki</a:t>
            </a:r>
            <a:r>
              <a:rPr lang="en-US" dirty="0" smtClean="0"/>
              <a:t> (</a:t>
            </a:r>
            <a:r>
              <a:rPr lang="en-US" dirty="0" err="1" smtClean="0"/>
              <a:t>Hironaka</a:t>
            </a:r>
            <a:r>
              <a:rPr lang="en-US" dirty="0" smtClean="0"/>
              <a:t> &amp; Sugiyama)</a:t>
            </a:r>
          </a:p>
          <a:p>
            <a:pPr marL="541782" indent="-514350">
              <a:buFont typeface="Arial"/>
              <a:buChar char="•"/>
            </a:pPr>
            <a:r>
              <a:rPr lang="en-US" dirty="0" err="1" smtClean="0"/>
              <a:t>Gakkou</a:t>
            </a:r>
            <a:r>
              <a:rPr lang="en-US" dirty="0" smtClean="0"/>
              <a:t> Tosho (</a:t>
            </a:r>
            <a:r>
              <a:rPr lang="en-US" dirty="0" err="1" smtClean="0"/>
              <a:t>Hitotsumatsu</a:t>
            </a:r>
            <a:r>
              <a:rPr lang="en-US" dirty="0" smtClean="0"/>
              <a:t> et 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ractions_Model_table2.pdf"/>
          <p:cNvPicPr>
            <a:picLocks noChangeAspect="1"/>
          </p:cNvPicPr>
          <p:nvPr/>
        </p:nvPicPr>
        <mc:AlternateContent xmlns:ma="http://schemas.microsoft.com/office/mac/drawingml/2008/main">
          <mc:Choice Requires="ma">
            <p:blipFill>
              <a:blip r:embed="rId3"/>
              <a:srcRect l="8235" t="9091" r="22353" b="954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l="8235" t="9091" r="22353" b="9545"/>
              <a:stretch>
                <a:fillRect/>
              </a:stretch>
            </p:blipFill>
          </mc:Fallback>
        </mc:AlternateContent>
        <p:spPr>
          <a:xfrm>
            <a:off x="2819400" y="152400"/>
            <a:ext cx="4360297" cy="6614216"/>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3794</TotalTime>
  <Words>2015</Words>
  <Application>Microsoft Macintosh PowerPoint</Application>
  <PresentationFormat>On-screen Show (4:3)</PresentationFormat>
  <Paragraphs>251</Paragraphs>
  <Slides>46</Slides>
  <Notes>25</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46</vt:i4>
      </vt:variant>
    </vt:vector>
  </HeadingPairs>
  <TitlesOfParts>
    <vt:vector size="48" baseType="lpstr">
      <vt:lpstr>Solstice</vt:lpstr>
      <vt:lpstr>???</vt:lpstr>
      <vt:lpstr>Lesson Study with Japanese Curriculum Materials:  A Randomized Controlled Trial</vt:lpstr>
      <vt:lpstr>Slide 2</vt:lpstr>
      <vt:lpstr>Slide 3</vt:lpstr>
      <vt:lpstr>Kyouzai Kenkyuu　教材研究 Study of Teaching Materials</vt:lpstr>
      <vt:lpstr>Slide 5</vt:lpstr>
      <vt:lpstr>Representations of Fractions</vt:lpstr>
      <vt:lpstr>Slide 7</vt:lpstr>
      <vt:lpstr>Comparison of U.S &amp; Japanese Texts</vt:lpstr>
      <vt:lpstr>Slide 9</vt:lpstr>
      <vt:lpstr>Some Dramatic Differences</vt:lpstr>
      <vt:lpstr>Grade 1 Harcourt Brace (U.S.)</vt:lpstr>
      <vt:lpstr>What we mean by using linear measurement context to develop concept of fractions</vt:lpstr>
      <vt:lpstr>Data Presentation Using Linear Measurement Context: US Example</vt:lpstr>
      <vt:lpstr>Slide 14</vt:lpstr>
      <vt:lpstr>Fraction Understanding Using Linear Measurement: Japanese Ex.</vt:lpstr>
      <vt:lpstr>3 Days of Research Lessons, Based on Japanese Textbook</vt:lpstr>
      <vt:lpstr>Video of Lessons for Resource Kit</vt:lpstr>
      <vt:lpstr>Research Literature &amp; Field Studies Suggested Affordances of Linear Measurement Context for Learning Fractions </vt:lpstr>
      <vt:lpstr>Common Challenges in Understanding Fractions </vt:lpstr>
      <vt:lpstr>How Linear Measurement Context Might Help</vt:lpstr>
      <vt:lpstr>Seeing Fraction as Number</vt:lpstr>
      <vt:lpstr>Understanding Meaning of Denominator</vt:lpstr>
      <vt:lpstr>Understanding the Whole</vt:lpstr>
      <vt:lpstr>Understanding 4/3 as 4 1/3’s</vt:lpstr>
      <vt:lpstr>Lesson Study Resource Kit</vt:lpstr>
      <vt:lpstr>Slide 26</vt:lpstr>
      <vt:lpstr>Teachers try a problem: Find the length of the mystery strip </vt:lpstr>
      <vt:lpstr>Conduct Lesson Study Cycle</vt:lpstr>
      <vt:lpstr>Impact Assessment</vt:lpstr>
      <vt:lpstr>Impact Assessment</vt:lpstr>
      <vt:lpstr>Sample Characteristics</vt:lpstr>
      <vt:lpstr>Assessment: Sample Teacher Items </vt:lpstr>
      <vt:lpstr>Impact Assessment</vt:lpstr>
      <vt:lpstr>Change in Teachers’ Fraction Knowledge (N=213)</vt:lpstr>
      <vt:lpstr>Teachers’ Reflections</vt:lpstr>
      <vt:lpstr>Teachers’ Reflections</vt:lpstr>
      <vt:lpstr>Change in Students’ Fraction Knowledge (N=1061)</vt:lpstr>
      <vt:lpstr>Teachers’ Reflections</vt:lpstr>
      <vt:lpstr>Teachers’ Responses to Professional Learning</vt:lpstr>
      <vt:lpstr>Collegial Learning Effectiveness</vt:lpstr>
      <vt:lpstr>Slide 41</vt:lpstr>
      <vt:lpstr>Perception of Professional Learning</vt:lpstr>
      <vt:lpstr>Slide 43</vt:lpstr>
      <vt:lpstr>Conclusions</vt:lpstr>
      <vt:lpstr>Conclusions</vt:lpstr>
      <vt:lpstr>Fractions Resource Kit (Electronic Version)</vt:lpstr>
    </vt:vector>
  </TitlesOfParts>
  <Company>Mills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Fractions In a Linear Measurement Context: Development and Field Testing of a Lesson Study Intervention </dc:title>
  <dc:creator>Catherine Lewis</dc:creator>
  <cp:lastModifiedBy>Catherine Lewis</cp:lastModifiedBy>
  <cp:revision>106</cp:revision>
  <dcterms:created xsi:type="dcterms:W3CDTF">2011-02-18T06:19:09Z</dcterms:created>
  <dcterms:modified xsi:type="dcterms:W3CDTF">2011-02-18T06:21:50Z</dcterms:modified>
</cp:coreProperties>
</file>