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7"/>
  </p:notesMasterIdLst>
  <p:handoutMasterIdLst>
    <p:handoutMasterId r:id="rId18"/>
  </p:handoutMasterIdLst>
  <p:sldIdLst>
    <p:sldId id="271" r:id="rId2"/>
    <p:sldId id="273" r:id="rId3"/>
    <p:sldId id="256" r:id="rId4"/>
    <p:sldId id="259" r:id="rId5"/>
    <p:sldId id="260" r:id="rId6"/>
    <p:sldId id="261" r:id="rId7"/>
    <p:sldId id="262" r:id="rId8"/>
    <p:sldId id="263" r:id="rId9"/>
    <p:sldId id="257" r:id="rId10"/>
    <p:sldId id="258" r:id="rId11"/>
    <p:sldId id="268" r:id="rId12"/>
    <p:sldId id="265" r:id="rId13"/>
    <p:sldId id="269" r:id="rId14"/>
    <p:sldId id="270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286" autoAdjust="0"/>
    <p:restoredTop sz="94660"/>
  </p:normalViewPr>
  <p:slideViewPr>
    <p:cSldViewPr>
      <p:cViewPr>
        <p:scale>
          <a:sx n="70" d="100"/>
          <a:sy n="70" d="100"/>
        </p:scale>
        <p:origin x="-193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68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ECDD75-E668-4B14-8544-2113C870B10C}" type="datetimeFigureOut">
              <a:rPr lang="en-GB" smtClean="0"/>
              <a:pPr/>
              <a:t>19/02/2011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469FAF-CD29-4554-8AE2-28857321056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10AAB-17DF-4E62-A7C3-5C851C8DB42D}" type="datetimeFigureOut">
              <a:rPr lang="en-GB" smtClean="0"/>
              <a:pPr/>
              <a:t>19/02/2011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D68B3B-BE64-4CC7-AC1C-B8CD08F32B2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68B3B-BE64-4CC7-AC1C-B8CD08F32B2F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CF99-CD91-457F-B4F8-C291A2B139AC}" type="datetimeFigureOut">
              <a:rPr lang="en-GB" smtClean="0"/>
              <a:pPr/>
              <a:t>19/02/2011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FC3A4-DD66-44FC-B298-1C36A8DCCD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CF99-CD91-457F-B4F8-C291A2B139AC}" type="datetimeFigureOut">
              <a:rPr lang="en-GB" smtClean="0"/>
              <a:pPr/>
              <a:t>19/02/2011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FC3A4-DD66-44FC-B298-1C36A8DCCD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CF99-CD91-457F-B4F8-C291A2B139AC}" type="datetimeFigureOut">
              <a:rPr lang="en-GB" smtClean="0"/>
              <a:pPr/>
              <a:t>19/02/2011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FC3A4-DD66-44FC-B298-1C36A8DCCD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CF99-CD91-457F-B4F8-C291A2B139AC}" type="datetimeFigureOut">
              <a:rPr lang="en-GB" smtClean="0"/>
              <a:pPr/>
              <a:t>19/02/2011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FC3A4-DD66-44FC-B298-1C36A8DCCD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CF99-CD91-457F-B4F8-C291A2B139AC}" type="datetimeFigureOut">
              <a:rPr lang="en-GB" smtClean="0"/>
              <a:pPr/>
              <a:t>19/02/2011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FC3A4-DD66-44FC-B298-1C36A8DCCD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CF99-CD91-457F-B4F8-C291A2B139AC}" type="datetimeFigureOut">
              <a:rPr lang="en-GB" smtClean="0"/>
              <a:pPr/>
              <a:t>19/02/2011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FC3A4-DD66-44FC-B298-1C36A8DCCD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CF99-CD91-457F-B4F8-C291A2B139AC}" type="datetimeFigureOut">
              <a:rPr lang="en-GB" smtClean="0"/>
              <a:pPr/>
              <a:t>19/02/2011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FC3A4-DD66-44FC-B298-1C36A8DCCD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CF99-CD91-457F-B4F8-C291A2B139AC}" type="datetimeFigureOut">
              <a:rPr lang="en-GB" smtClean="0"/>
              <a:pPr/>
              <a:t>19/02/2011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FC3A4-DD66-44FC-B298-1C36A8DCCD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CF99-CD91-457F-B4F8-C291A2B139AC}" type="datetimeFigureOut">
              <a:rPr lang="en-GB" smtClean="0"/>
              <a:pPr/>
              <a:t>19/02/2011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FC3A4-DD66-44FC-B298-1C36A8DCCD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CF99-CD91-457F-B4F8-C291A2B139AC}" type="datetimeFigureOut">
              <a:rPr lang="en-GB" smtClean="0"/>
              <a:pPr/>
              <a:t>19/02/2011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FC3A4-DD66-44FC-B298-1C36A8DCCD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CF99-CD91-457F-B4F8-C291A2B139AC}" type="datetimeFigureOut">
              <a:rPr lang="en-GB" smtClean="0"/>
              <a:pPr/>
              <a:t>19/02/2011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A0FC3A4-DD66-44FC-B298-1C36A8DCCDD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88CF99-CD91-457F-B4F8-C291A2B139AC}" type="datetimeFigureOut">
              <a:rPr lang="en-GB" smtClean="0"/>
              <a:pPr/>
              <a:t>19/02/2011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0FC3A4-DD66-44FC-B298-1C36A8DCCDDC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863080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Group B</a:t>
            </a:r>
            <a:r>
              <a:rPr lang="en-GB" dirty="0" smtClean="0">
                <a:solidFill>
                  <a:srgbClr val="FF0000"/>
                </a:solidFill>
              </a:rPr>
              <a:t>:  </a:t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sz="4400" i="1" dirty="0" smtClean="0">
                <a:solidFill>
                  <a:srgbClr val="FF0000"/>
                </a:solidFill>
              </a:rPr>
              <a:t>Traditional Board and Projector with Dynamic Geometry</a:t>
            </a:r>
            <a:endParaRPr lang="en-GB" sz="4400" i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35696" y="3717033"/>
            <a:ext cx="604867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Malaysia</a:t>
            </a:r>
            <a:r>
              <a:rPr lang="en-GB" sz="2000" dirty="0" smtClean="0"/>
              <a:t>: Chap Sam, </a:t>
            </a:r>
            <a:r>
              <a:rPr lang="en-GB" sz="2000" dirty="0" err="1" smtClean="0"/>
              <a:t>Ui</a:t>
            </a:r>
            <a:r>
              <a:rPr lang="en-GB" sz="2000" dirty="0" smtClean="0"/>
              <a:t> Hock, Leong </a:t>
            </a:r>
            <a:r>
              <a:rPr lang="en-GB" sz="2000" dirty="0" err="1" smtClean="0"/>
              <a:t>Chee</a:t>
            </a:r>
            <a:r>
              <a:rPr lang="en-GB" sz="2000" dirty="0" smtClean="0"/>
              <a:t> </a:t>
            </a:r>
            <a:r>
              <a:rPr lang="en-GB" sz="2000" dirty="0" err="1" smtClean="0"/>
              <a:t>Hin</a:t>
            </a:r>
            <a:endParaRPr lang="en-GB" sz="2000" dirty="0" smtClean="0"/>
          </a:p>
          <a:p>
            <a:r>
              <a:rPr lang="en-GB" sz="2000" b="1" dirty="0" smtClean="0"/>
              <a:t>Singapore</a:t>
            </a:r>
            <a:r>
              <a:rPr lang="en-GB" sz="2000" dirty="0" smtClean="0"/>
              <a:t>: Hoe Yin</a:t>
            </a:r>
          </a:p>
          <a:p>
            <a:r>
              <a:rPr lang="en-GB" sz="2000" b="1" dirty="0" smtClean="0"/>
              <a:t>Brunei:</a:t>
            </a:r>
            <a:r>
              <a:rPr lang="en-GB" sz="2000" dirty="0" smtClean="0"/>
              <a:t> </a:t>
            </a:r>
            <a:r>
              <a:rPr lang="en-GB" sz="2000" dirty="0" err="1" smtClean="0"/>
              <a:t>Madihah</a:t>
            </a:r>
            <a:r>
              <a:rPr lang="en-GB" sz="2000" dirty="0" smtClean="0"/>
              <a:t>, </a:t>
            </a:r>
            <a:r>
              <a:rPr lang="en-GB" sz="2000" dirty="0" err="1" smtClean="0"/>
              <a:t>Ibrahim</a:t>
            </a:r>
            <a:r>
              <a:rPr lang="en-GB" sz="2000" dirty="0" smtClean="0"/>
              <a:t>, Ali </a:t>
            </a:r>
            <a:r>
              <a:rPr lang="en-GB" sz="2000" dirty="0" err="1" smtClean="0"/>
              <a:t>Hamdani</a:t>
            </a:r>
            <a:endParaRPr lang="en-GB" sz="2000" dirty="0" smtClean="0"/>
          </a:p>
          <a:p>
            <a:r>
              <a:rPr lang="en-GB" sz="2000" b="1" dirty="0" smtClean="0"/>
              <a:t>Thailand</a:t>
            </a:r>
            <a:r>
              <a:rPr lang="en-GB" sz="2000" dirty="0" smtClean="0"/>
              <a:t>: </a:t>
            </a:r>
            <a:r>
              <a:rPr lang="en-GB" sz="2000" dirty="0" err="1" smtClean="0"/>
              <a:t>Ua-jit</a:t>
            </a:r>
            <a:r>
              <a:rPr lang="en-GB" sz="2000" dirty="0" smtClean="0"/>
              <a:t>, </a:t>
            </a:r>
            <a:r>
              <a:rPr lang="en-GB" sz="2000" dirty="0" err="1" smtClean="0"/>
              <a:t>Danporn</a:t>
            </a:r>
            <a:r>
              <a:rPr lang="en-GB" sz="2000" dirty="0" smtClean="0"/>
              <a:t>, </a:t>
            </a:r>
            <a:r>
              <a:rPr lang="en-GB" sz="2000" dirty="0" err="1" smtClean="0"/>
              <a:t>Prapawadee</a:t>
            </a:r>
            <a:endParaRPr lang="en-GB" sz="2000" dirty="0" smtClean="0"/>
          </a:p>
          <a:p>
            <a:r>
              <a:rPr lang="en-GB" sz="2000" b="1" dirty="0" smtClean="0"/>
              <a:t>Indonesia</a:t>
            </a:r>
            <a:r>
              <a:rPr lang="en-GB" sz="2000" dirty="0" smtClean="0"/>
              <a:t>: Ida </a:t>
            </a:r>
            <a:r>
              <a:rPr lang="en-GB" sz="2000" dirty="0" err="1" smtClean="0"/>
              <a:t>Karnasih</a:t>
            </a:r>
            <a:r>
              <a:rPr lang="en-GB" sz="2000" dirty="0" smtClean="0"/>
              <a:t>;</a:t>
            </a:r>
          </a:p>
          <a:p>
            <a:r>
              <a:rPr lang="en-GB" sz="2000" b="1" dirty="0" smtClean="0"/>
              <a:t>Australia:</a:t>
            </a:r>
            <a:r>
              <a:rPr lang="en-GB" sz="2000" dirty="0" smtClean="0"/>
              <a:t> Peter, Max</a:t>
            </a:r>
          </a:p>
          <a:p>
            <a:r>
              <a:rPr lang="en-GB" sz="2000" b="1" dirty="0" smtClean="0"/>
              <a:t>Hong Kong</a:t>
            </a:r>
            <a:r>
              <a:rPr lang="en-GB" sz="2000" dirty="0" smtClean="0"/>
              <a:t>: </a:t>
            </a:r>
            <a:r>
              <a:rPr lang="en-GB" sz="2000" dirty="0" err="1" smtClean="0"/>
              <a:t>Litwin</a:t>
            </a:r>
            <a:endParaRPr lang="en-GB" sz="2000" dirty="0" smtClean="0"/>
          </a:p>
          <a:p>
            <a:r>
              <a:rPr lang="en-GB" dirty="0" smtClean="0"/>
              <a:t> </a:t>
            </a:r>
          </a:p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563888" y="3140968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Members: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3486249"/>
          </a:xfrm>
        </p:spPr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sz="6000" dirty="0" smtClean="0">
                <a:solidFill>
                  <a:srgbClr val="FF0000"/>
                </a:solidFill>
              </a:rPr>
              <a:t>How to use blackboard / projector innovatively</a:t>
            </a:r>
            <a:r>
              <a:rPr lang="en-US" b="1" dirty="0" smtClean="0">
                <a:solidFill>
                  <a:srgbClr val="FF0000"/>
                </a:solidFill>
              </a:rPr>
              <a:t>?</a:t>
            </a:r>
            <a:r>
              <a:rPr lang="en-MY" dirty="0"/>
              <a:t/>
            </a:r>
            <a:br>
              <a:rPr lang="en-MY" dirty="0"/>
            </a:br>
            <a:r>
              <a:rPr lang="en-US" b="1" dirty="0"/>
              <a:t> </a:t>
            </a:r>
            <a:r>
              <a:rPr lang="en-MY" dirty="0"/>
              <a:t/>
            </a:r>
            <a:br>
              <a:rPr lang="en-MY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2204864"/>
            <a:ext cx="8208912" cy="5112568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-depend  on purpose/nature of the topic</a:t>
            </a:r>
            <a:endParaRPr lang="en-MY" dirty="0">
              <a:solidFill>
                <a:schemeClr val="tx1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</a:rPr>
              <a:t>	 </a:t>
            </a:r>
            <a:r>
              <a:rPr lang="en-US" dirty="0" err="1">
                <a:solidFill>
                  <a:schemeClr val="tx1"/>
                </a:solidFill>
              </a:rPr>
              <a:t>e.g</a:t>
            </a:r>
            <a:r>
              <a:rPr lang="en-US" dirty="0">
                <a:solidFill>
                  <a:schemeClr val="tx1"/>
                </a:solidFill>
              </a:rPr>
              <a:t> transformation – better to use tool that help in visualization</a:t>
            </a:r>
            <a:endParaRPr lang="en-MY" dirty="0">
              <a:solidFill>
                <a:schemeClr val="tx1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</a:rPr>
              <a:t> </a:t>
            </a:r>
            <a:endParaRPr lang="en-MY" dirty="0">
              <a:solidFill>
                <a:schemeClr val="tx1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</a:rPr>
              <a:t>-use of technology to help to reduce the repetitive and tedious calculation so that the teacher can focus on the conceptualization/application </a:t>
            </a:r>
            <a:r>
              <a:rPr lang="en-US" dirty="0" err="1">
                <a:solidFill>
                  <a:schemeClr val="tx1"/>
                </a:solidFill>
              </a:rPr>
              <a:t>e.g</a:t>
            </a:r>
            <a:r>
              <a:rPr lang="en-US" dirty="0">
                <a:solidFill>
                  <a:schemeClr val="tx1"/>
                </a:solidFill>
              </a:rPr>
              <a:t> statistics</a:t>
            </a:r>
            <a:endParaRPr lang="en-MY" dirty="0">
              <a:solidFill>
                <a:schemeClr val="tx1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</a:rPr>
              <a:t> </a:t>
            </a:r>
            <a:endParaRPr lang="en-MY" dirty="0">
              <a:solidFill>
                <a:schemeClr val="tx1"/>
              </a:solidFill>
            </a:endParaRP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b="1" dirty="0">
                <a:solidFill>
                  <a:srgbClr val="FF0000"/>
                </a:solidFill>
              </a:rPr>
              <a:t> </a:t>
            </a:r>
            <a:r>
              <a:rPr lang="en-MY" dirty="0"/>
              <a:t/>
            </a:r>
            <a:br>
              <a:rPr lang="en-MY" dirty="0"/>
            </a:br>
            <a:r>
              <a:rPr lang="en-US" dirty="0" smtClean="0">
                <a:solidFill>
                  <a:srgbClr val="FF0000"/>
                </a:solidFill>
              </a:rPr>
              <a:t>How to use blackboard / projector innovatively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208912" cy="5112568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 </a:t>
            </a:r>
            <a:endParaRPr lang="en-MY" dirty="0">
              <a:solidFill>
                <a:schemeClr val="tx1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</a:rPr>
              <a:t>-“click and drag” features – can used to provide dynamic or multiple examples – tracing the locus</a:t>
            </a:r>
            <a:endParaRPr lang="en-MY" dirty="0">
              <a:solidFill>
                <a:schemeClr val="tx1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</a:rPr>
              <a:t> </a:t>
            </a:r>
            <a:endParaRPr lang="en-MY" dirty="0">
              <a:solidFill>
                <a:schemeClr val="tx1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</a:rPr>
              <a:t>- both teachers and students need to use the technology – not just one party</a:t>
            </a:r>
            <a:endParaRPr lang="en-MY" dirty="0">
              <a:solidFill>
                <a:schemeClr val="tx1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</a:rPr>
              <a:t> </a:t>
            </a:r>
            <a:endParaRPr lang="en-MY" dirty="0">
              <a:solidFill>
                <a:schemeClr val="tx1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</a:rPr>
              <a:t>-blackboard compliment with manipulative, and IT (courseware/software – e.g. Autograph)</a:t>
            </a:r>
            <a:endParaRPr lang="en-MY" dirty="0">
              <a:solidFill>
                <a:schemeClr val="tx1"/>
              </a:solidFill>
            </a:endParaRP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05273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How to use blackboard / projector innovatively? 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208912" cy="5112568"/>
          </a:xfrm>
        </p:spPr>
        <p:txBody>
          <a:bodyPr>
            <a:normAutofit/>
          </a:bodyPr>
          <a:lstStyle/>
          <a:p>
            <a:r>
              <a:rPr lang="en-US" dirty="0"/>
              <a:t> </a:t>
            </a:r>
            <a:endParaRPr lang="en-MY" dirty="0"/>
          </a:p>
          <a:p>
            <a:pPr algn="l"/>
            <a:r>
              <a:rPr lang="en-US" dirty="0">
                <a:solidFill>
                  <a:schemeClr val="tx1"/>
                </a:solidFill>
              </a:rPr>
              <a:t>-develop digital textbook using the software called </a:t>
            </a:r>
            <a:r>
              <a:rPr lang="en-US" dirty="0" err="1">
                <a:solidFill>
                  <a:schemeClr val="tx1"/>
                </a:solidFill>
              </a:rPr>
              <a:t>dbook</a:t>
            </a:r>
            <a:r>
              <a:rPr lang="en-US" dirty="0">
                <a:solidFill>
                  <a:schemeClr val="tx1"/>
                </a:solidFill>
              </a:rPr>
              <a:t> – develop interactive activities (e.g. in geometry) so that all teachers/parents and students can just download and use it  -- </a:t>
            </a:r>
            <a:endParaRPr lang="en-MY" dirty="0">
              <a:solidFill>
                <a:schemeClr val="tx1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</a:rPr>
              <a:t> </a:t>
            </a:r>
            <a:endParaRPr lang="en-MY" dirty="0">
              <a:solidFill>
                <a:schemeClr val="tx1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</a:rPr>
              <a:t>-use of e-learning portal – provide resources to teachers – particularly during emergency period such as SARS. </a:t>
            </a:r>
            <a:endParaRPr lang="en-MY" dirty="0">
              <a:solidFill>
                <a:schemeClr val="tx1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</a:rPr>
              <a:t> </a:t>
            </a:r>
            <a:endParaRPr lang="en-MY" dirty="0">
              <a:solidFill>
                <a:schemeClr val="tx1"/>
              </a:solidFill>
            </a:endParaRPr>
          </a:p>
          <a:p>
            <a:r>
              <a:rPr lang="en-US" dirty="0"/>
              <a:t> </a:t>
            </a:r>
            <a:endParaRPr lang="en-MY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2952329"/>
          </a:xfrm>
        </p:spPr>
        <p:txBody>
          <a:bodyPr>
            <a:normAutofit fontScale="90000"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Questions /Suggestions for APEC countries to think about: </a:t>
            </a:r>
            <a:r>
              <a:rPr lang="en-MY" dirty="0" smtClean="0"/>
              <a:t/>
            </a:r>
            <a:br>
              <a:rPr lang="en-MY" dirty="0" smtClean="0"/>
            </a:br>
            <a:r>
              <a:rPr lang="en-US" b="1" dirty="0" smtClean="0"/>
              <a:t> </a:t>
            </a:r>
            <a:r>
              <a:rPr lang="en-MY" dirty="0"/>
              <a:t/>
            </a:r>
            <a:br>
              <a:rPr lang="en-MY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536504"/>
          </a:xfrm>
        </p:spPr>
        <p:txBody>
          <a:bodyPr>
            <a:normAutofit/>
          </a:bodyPr>
          <a:lstStyle/>
          <a:p>
            <a:r>
              <a:rPr lang="en-US" dirty="0"/>
              <a:t> </a:t>
            </a:r>
            <a:endParaRPr lang="en-MY" dirty="0"/>
          </a:p>
          <a:p>
            <a:pPr lvl="0" algn="l"/>
            <a:r>
              <a:rPr lang="en-US" dirty="0" smtClean="0">
                <a:solidFill>
                  <a:schemeClr val="tx1"/>
                </a:solidFill>
              </a:rPr>
              <a:t>1) </a:t>
            </a:r>
            <a:r>
              <a:rPr lang="en-US" dirty="0" err="1" smtClean="0">
                <a:solidFill>
                  <a:schemeClr val="tx1"/>
                </a:solidFill>
              </a:rPr>
              <a:t>reconceptualize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the use of blackboard – not to be replaced with – as assumption that blackboard has the connotation of just chalk and talk.</a:t>
            </a:r>
            <a:endParaRPr lang="en-MY" dirty="0">
              <a:solidFill>
                <a:schemeClr val="tx1"/>
              </a:solidFill>
            </a:endParaRPr>
          </a:p>
          <a:p>
            <a:pPr lvl="0" algn="l"/>
            <a:r>
              <a:rPr lang="en-US" dirty="0" smtClean="0">
                <a:solidFill>
                  <a:schemeClr val="tx1"/>
                </a:solidFill>
              </a:rPr>
              <a:t>2) What </a:t>
            </a:r>
            <a:r>
              <a:rPr lang="en-US" dirty="0">
                <a:solidFill>
                  <a:schemeClr val="tx1"/>
                </a:solidFill>
              </a:rPr>
              <a:t>is the future route ahead of mathematics teaching? – whether is drill and practice, or more mathematical thinking …., so how to integrate or use ICT to help?</a:t>
            </a:r>
            <a:endParaRPr lang="en-MY" dirty="0">
              <a:solidFill>
                <a:schemeClr val="tx1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</a:rPr>
              <a:t> </a:t>
            </a:r>
            <a:endParaRPr lang="en-MY" dirty="0">
              <a:solidFill>
                <a:schemeClr val="tx1"/>
              </a:solidFill>
            </a:endParaRP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5616" y="404664"/>
            <a:ext cx="7772400" cy="1728192"/>
          </a:xfrm>
        </p:spPr>
        <p:txBody>
          <a:bodyPr>
            <a:normAutofit fontScale="90000"/>
          </a:bodyPr>
          <a:lstStyle/>
          <a:p>
            <a:r>
              <a:rPr lang="en-MY" dirty="0"/>
              <a:t/>
            </a:r>
            <a:br>
              <a:rPr lang="en-MY" dirty="0"/>
            </a:br>
            <a:r>
              <a:rPr lang="en-US" sz="4400" dirty="0" smtClean="0">
                <a:solidFill>
                  <a:srgbClr val="FF0000"/>
                </a:solidFill>
              </a:rPr>
              <a:t>Questions /Suggestions for APEC countries to think about: </a:t>
            </a:r>
            <a:r>
              <a:rPr lang="en-US" b="1" dirty="0"/>
              <a:t> </a:t>
            </a:r>
            <a:r>
              <a:rPr lang="en-MY" dirty="0"/>
              <a:t/>
            </a:r>
            <a:br>
              <a:rPr lang="en-MY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208912" cy="5112568"/>
          </a:xfrm>
        </p:spPr>
        <p:txBody>
          <a:bodyPr>
            <a:normAutofit fontScale="92500" lnSpcReduction="10000"/>
          </a:bodyPr>
          <a:lstStyle/>
          <a:p>
            <a:pPr lvl="0" algn="l"/>
            <a:r>
              <a:rPr lang="en-US" dirty="0" smtClean="0">
                <a:solidFill>
                  <a:schemeClr val="tx1"/>
                </a:solidFill>
              </a:rPr>
              <a:t>3) Does </a:t>
            </a:r>
            <a:r>
              <a:rPr lang="en-US" dirty="0">
                <a:solidFill>
                  <a:schemeClr val="tx1"/>
                </a:solidFill>
              </a:rPr>
              <a:t>ICT diminish or enhance the development of mathematical language or assist in communication of mathematical meaning?</a:t>
            </a:r>
            <a:endParaRPr lang="en-MY" dirty="0">
              <a:solidFill>
                <a:schemeClr val="tx1"/>
              </a:solidFill>
            </a:endParaRPr>
          </a:p>
          <a:p>
            <a:pPr lvl="0" algn="l"/>
            <a:endParaRPr lang="en-US" dirty="0" smtClean="0">
              <a:solidFill>
                <a:schemeClr val="tx1"/>
              </a:solidFill>
            </a:endParaRPr>
          </a:p>
          <a:p>
            <a:pPr lvl="0" algn="l"/>
            <a:r>
              <a:rPr lang="en-US" dirty="0" smtClean="0">
                <a:solidFill>
                  <a:schemeClr val="tx1"/>
                </a:solidFill>
              </a:rPr>
              <a:t>4) ICT </a:t>
            </a:r>
            <a:r>
              <a:rPr lang="en-US" dirty="0">
                <a:solidFill>
                  <a:schemeClr val="tx1"/>
                </a:solidFill>
              </a:rPr>
              <a:t>is always driven by commercial benefit rather than educational/mathematical benefit – so be cautious!</a:t>
            </a:r>
            <a:endParaRPr lang="en-MY" dirty="0">
              <a:solidFill>
                <a:schemeClr val="tx1"/>
              </a:solidFill>
            </a:endParaRPr>
          </a:p>
          <a:p>
            <a:pPr lvl="0" algn="l"/>
            <a:endParaRPr lang="en-US" dirty="0" smtClean="0">
              <a:solidFill>
                <a:schemeClr val="tx1"/>
              </a:solidFill>
            </a:endParaRPr>
          </a:p>
          <a:p>
            <a:pPr lvl="0" algn="l"/>
            <a:r>
              <a:rPr lang="en-US" dirty="0" smtClean="0">
                <a:solidFill>
                  <a:schemeClr val="tx1"/>
                </a:solidFill>
              </a:rPr>
              <a:t>5) ICT </a:t>
            </a:r>
            <a:r>
              <a:rPr lang="en-US" dirty="0">
                <a:solidFill>
                  <a:schemeClr val="tx1"/>
                </a:solidFill>
              </a:rPr>
              <a:t>as another resource of learning – need to evaluate its uses from a mathematical educational perspective and treat it as the same way as other learning resources evaluated as part of planning of lesson stud</a:t>
            </a:r>
            <a:r>
              <a:rPr lang="en-US" dirty="0"/>
              <a:t>y.  </a:t>
            </a:r>
            <a:endParaRPr lang="en-MY" dirty="0"/>
          </a:p>
          <a:p>
            <a:r>
              <a:rPr lang="en-US" dirty="0"/>
              <a:t> </a:t>
            </a:r>
            <a:endParaRPr lang="en-MY" dirty="0"/>
          </a:p>
          <a:p>
            <a:r>
              <a:rPr lang="en-US" dirty="0"/>
              <a:t> </a:t>
            </a:r>
            <a:endParaRPr lang="en-MY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467139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An example of how to use GSP to teach mathematics innovatively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4000" dirty="0" smtClean="0"/>
              <a:t>by </a:t>
            </a:r>
            <a:r>
              <a:rPr lang="en-GB" sz="4000" dirty="0" err="1" smtClean="0"/>
              <a:t>Ui</a:t>
            </a:r>
            <a:r>
              <a:rPr lang="en-GB" sz="4000" dirty="0" smtClean="0"/>
              <a:t> Hock </a:t>
            </a:r>
            <a:r>
              <a:rPr lang="en-GB" sz="4000" dirty="0" err="1" smtClean="0"/>
              <a:t>Cheah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/>
          </p:nvPr>
        </p:nvSpPr>
        <p:spPr>
          <a:xfrm>
            <a:off x="1905000" y="1371600"/>
            <a:ext cx="5791200" cy="781050"/>
          </a:xfrm>
        </p:spPr>
        <p:txBody>
          <a:bodyPr/>
          <a:lstStyle/>
          <a:p>
            <a:r>
              <a:rPr lang="en-GB" sz="4600" smtClean="0"/>
              <a:t>T</a:t>
            </a:r>
            <a:r>
              <a:rPr lang="en-GB" altLang="zh-CN" sz="4600" smtClean="0">
                <a:ea typeface="SimSun" pitchFamily="2" charset="-122"/>
              </a:rPr>
              <a:t>WO</a:t>
            </a:r>
            <a:r>
              <a:rPr lang="en-GB" sz="4600" smtClean="0"/>
              <a:t> </a:t>
            </a:r>
            <a:r>
              <a:rPr lang="en-GB" altLang="zh-CN" sz="4600" smtClean="0">
                <a:ea typeface="SimSun" pitchFamily="2" charset="-122"/>
              </a:rPr>
              <a:t>QUESTIONS</a:t>
            </a:r>
            <a:endParaRPr lang="en-GB" sz="4600" smtClean="0"/>
          </a:p>
        </p:txBody>
      </p:sp>
      <p:sp>
        <p:nvSpPr>
          <p:cNvPr id="6147" name="Rectangle 3"/>
          <p:cNvSpPr>
            <a:spLocks noGrp="1"/>
          </p:cNvSpPr>
          <p:nvPr>
            <p:ph type="body" idx="1"/>
          </p:nvPr>
        </p:nvSpPr>
        <p:spPr>
          <a:xfrm>
            <a:off x="914400" y="2895600"/>
            <a:ext cx="7772400" cy="2209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dirty="0" smtClean="0"/>
              <a:t>Q3</a:t>
            </a:r>
            <a:r>
              <a:rPr lang="en-GB" altLang="zh-CN" dirty="0" smtClean="0"/>
              <a:t>)</a:t>
            </a:r>
            <a:r>
              <a:rPr lang="en-GB" dirty="0" smtClean="0"/>
              <a:t> How do you use </a:t>
            </a:r>
            <a:r>
              <a:rPr lang="en-GB" b="1" dirty="0" smtClean="0">
                <a:solidFill>
                  <a:srgbClr val="FF0000"/>
                </a:solidFill>
              </a:rPr>
              <a:t>blackboards</a:t>
            </a:r>
            <a:r>
              <a:rPr lang="en-GB" dirty="0" smtClean="0"/>
              <a:t>  and </a:t>
            </a:r>
            <a:r>
              <a:rPr lang="en-GB" b="1" dirty="0" smtClean="0">
                <a:solidFill>
                  <a:srgbClr val="FF0000"/>
                </a:solidFill>
              </a:rPr>
              <a:t>projector (technology) </a:t>
            </a:r>
            <a:r>
              <a:rPr lang="en-GB" dirty="0" smtClean="0"/>
              <a:t>in your country?</a:t>
            </a:r>
            <a:endParaRPr lang="en-GB" altLang="zh-CN" dirty="0" smtClean="0"/>
          </a:p>
          <a:p>
            <a:pPr>
              <a:lnSpc>
                <a:spcPct val="90000"/>
              </a:lnSpc>
            </a:pPr>
            <a:endParaRPr lang="en-GB" altLang="zh-CN" dirty="0" smtClean="0"/>
          </a:p>
          <a:p>
            <a:pPr>
              <a:lnSpc>
                <a:spcPct val="90000"/>
              </a:lnSpc>
            </a:pPr>
            <a:r>
              <a:rPr lang="en-GB" dirty="0" smtClean="0"/>
              <a:t>Q4) How can we </a:t>
            </a:r>
            <a:r>
              <a:rPr lang="en-GB" b="1" dirty="0" smtClean="0">
                <a:solidFill>
                  <a:srgbClr val="7030A0"/>
                </a:solidFill>
              </a:rPr>
              <a:t>innovate our teaching approaches </a:t>
            </a:r>
            <a:r>
              <a:rPr lang="en-GB" dirty="0" smtClean="0"/>
              <a:t>with teachers?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63888" y="476672"/>
            <a:ext cx="5108104" cy="151216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Use </a:t>
            </a:r>
            <a:r>
              <a:rPr lang="en-US" b="1" dirty="0">
                <a:solidFill>
                  <a:srgbClr val="FF0000"/>
                </a:solidFill>
              </a:rPr>
              <a:t>of </a:t>
            </a:r>
            <a:r>
              <a:rPr lang="en-US" b="1" dirty="0" smtClean="0">
                <a:solidFill>
                  <a:srgbClr val="FF0000"/>
                </a:solidFill>
              </a:rPr>
              <a:t>blackboard</a:t>
            </a:r>
            <a:r>
              <a:rPr lang="en-MY" dirty="0"/>
              <a:t/>
            </a:r>
            <a:br>
              <a:rPr lang="en-MY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196752"/>
            <a:ext cx="8208912" cy="5328592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i="1" dirty="0">
                <a:solidFill>
                  <a:schemeClr val="tx1"/>
                </a:solidFill>
              </a:rPr>
              <a:t>Malaysia</a:t>
            </a:r>
            <a:endParaRPr lang="en-MY" dirty="0">
              <a:solidFill>
                <a:schemeClr val="tx1"/>
              </a:solidFill>
            </a:endParaRPr>
          </a:p>
          <a:p>
            <a:pPr algn="l"/>
            <a:r>
              <a:rPr lang="en-US" u="sng" dirty="0">
                <a:solidFill>
                  <a:schemeClr val="tx1"/>
                </a:solidFill>
              </a:rPr>
              <a:t>Main uses</a:t>
            </a:r>
            <a:r>
              <a:rPr lang="en-US" dirty="0">
                <a:solidFill>
                  <a:schemeClr val="tx1"/>
                </a:solidFill>
              </a:rPr>
              <a:t>:</a:t>
            </a:r>
            <a:endParaRPr lang="en-MY" dirty="0">
              <a:solidFill>
                <a:schemeClr val="tx1"/>
              </a:solidFill>
            </a:endParaRPr>
          </a:p>
          <a:p>
            <a:pPr lvl="0" algn="l"/>
            <a:r>
              <a:rPr lang="en-US" dirty="0" smtClean="0">
                <a:solidFill>
                  <a:schemeClr val="tx1"/>
                </a:solidFill>
              </a:rPr>
              <a:t>1) For </a:t>
            </a:r>
            <a:r>
              <a:rPr lang="en-US" dirty="0">
                <a:solidFill>
                  <a:schemeClr val="tx1"/>
                </a:solidFill>
              </a:rPr>
              <a:t>explanation of content or elaboration</a:t>
            </a:r>
            <a:endParaRPr lang="en-MY" dirty="0">
              <a:solidFill>
                <a:schemeClr val="tx1"/>
              </a:solidFill>
            </a:endParaRPr>
          </a:p>
          <a:p>
            <a:pPr lvl="0" algn="l"/>
            <a:r>
              <a:rPr lang="en-US" dirty="0" smtClean="0">
                <a:solidFill>
                  <a:schemeClr val="tx1"/>
                </a:solidFill>
              </a:rPr>
              <a:t>2) To </a:t>
            </a:r>
            <a:r>
              <a:rPr lang="en-US" dirty="0">
                <a:solidFill>
                  <a:schemeClr val="tx1"/>
                </a:solidFill>
              </a:rPr>
              <a:t>assess pupils’ performance – ask pupils to come out and show on blackboard</a:t>
            </a:r>
            <a:endParaRPr lang="en-MY" dirty="0">
              <a:solidFill>
                <a:schemeClr val="tx1"/>
              </a:solidFill>
            </a:endParaRPr>
          </a:p>
          <a:p>
            <a:pPr lvl="0" algn="l"/>
            <a:r>
              <a:rPr lang="en-US" dirty="0" smtClean="0">
                <a:solidFill>
                  <a:schemeClr val="tx1"/>
                </a:solidFill>
              </a:rPr>
              <a:t>3) As </a:t>
            </a:r>
            <a:r>
              <a:rPr lang="en-US" dirty="0">
                <a:solidFill>
                  <a:schemeClr val="tx1"/>
                </a:solidFill>
              </a:rPr>
              <a:t>display board – paste manila cards/flash cards/students’ work</a:t>
            </a:r>
            <a:endParaRPr lang="en-MY" dirty="0">
              <a:solidFill>
                <a:schemeClr val="tx1"/>
              </a:solidFill>
            </a:endParaRPr>
          </a:p>
          <a:p>
            <a:pPr lvl="0" algn="l"/>
            <a:r>
              <a:rPr lang="en-US" dirty="0" smtClean="0">
                <a:solidFill>
                  <a:schemeClr val="tx1"/>
                </a:solidFill>
              </a:rPr>
              <a:t>4) To </a:t>
            </a:r>
            <a:r>
              <a:rPr lang="en-US" dirty="0">
                <a:solidFill>
                  <a:schemeClr val="tx1"/>
                </a:solidFill>
              </a:rPr>
              <a:t>provide information – short important note/list/reminder of homework</a:t>
            </a:r>
            <a:endParaRPr lang="en-MY" dirty="0">
              <a:solidFill>
                <a:schemeClr val="tx1"/>
              </a:solidFill>
            </a:endParaRPr>
          </a:p>
          <a:p>
            <a:pPr algn="l"/>
            <a:r>
              <a:rPr lang="en-US" u="sng" dirty="0">
                <a:solidFill>
                  <a:schemeClr val="tx1"/>
                </a:solidFill>
              </a:rPr>
              <a:t>Use </a:t>
            </a:r>
            <a:r>
              <a:rPr lang="en-US" u="sng" dirty="0" smtClean="0">
                <a:solidFill>
                  <a:schemeClr val="tx1"/>
                </a:solidFill>
              </a:rPr>
              <a:t>of ICT:</a:t>
            </a:r>
            <a:endParaRPr lang="en-MY" u="sng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1)with </a:t>
            </a:r>
            <a:r>
              <a:rPr lang="en-US" dirty="0">
                <a:solidFill>
                  <a:schemeClr val="tx1"/>
                </a:solidFill>
              </a:rPr>
              <a:t>Multimedia corridor – 1990 with smart school project – Graphing calculators – GSP</a:t>
            </a:r>
            <a:endParaRPr lang="en-MY" dirty="0">
              <a:solidFill>
                <a:schemeClr val="tx1"/>
              </a:solidFill>
            </a:endParaRPr>
          </a:p>
          <a:p>
            <a:pPr algn="l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Use </a:t>
            </a:r>
            <a:r>
              <a:rPr lang="en-US" b="1" dirty="0">
                <a:solidFill>
                  <a:srgbClr val="FF0000"/>
                </a:solidFill>
              </a:rPr>
              <a:t>of black board</a:t>
            </a:r>
            <a:r>
              <a:rPr lang="en-MY" dirty="0">
                <a:solidFill>
                  <a:srgbClr val="FF0000"/>
                </a:solidFill>
              </a:rPr>
              <a:t/>
            </a:r>
            <a:br>
              <a:rPr lang="en-MY" dirty="0">
                <a:solidFill>
                  <a:srgbClr val="FF0000"/>
                </a:solidFill>
              </a:rPr>
            </a:b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196752"/>
            <a:ext cx="8208912" cy="5328592"/>
          </a:xfrm>
        </p:spPr>
        <p:txBody>
          <a:bodyPr>
            <a:normAutofit/>
          </a:bodyPr>
          <a:lstStyle/>
          <a:p>
            <a:pPr algn="l"/>
            <a:r>
              <a:rPr lang="en-US" b="1" i="1" dirty="0">
                <a:solidFill>
                  <a:schemeClr val="tx1"/>
                </a:solidFill>
              </a:rPr>
              <a:t>Hong Kong</a:t>
            </a:r>
            <a:endParaRPr lang="en-MY" dirty="0">
              <a:solidFill>
                <a:schemeClr val="tx1"/>
              </a:solidFill>
            </a:endParaRPr>
          </a:p>
          <a:p>
            <a:pPr lvl="0" algn="l"/>
            <a:r>
              <a:rPr lang="en-US" dirty="0" smtClean="0">
                <a:solidFill>
                  <a:schemeClr val="tx1"/>
                </a:solidFill>
              </a:rPr>
              <a:t>1) Not much  </a:t>
            </a:r>
            <a:r>
              <a:rPr lang="en-US" dirty="0">
                <a:solidFill>
                  <a:schemeClr val="tx1"/>
                </a:solidFill>
              </a:rPr>
              <a:t>emphasis on </a:t>
            </a:r>
            <a:r>
              <a:rPr lang="en-US" dirty="0" smtClean="0">
                <a:solidFill>
                  <a:schemeClr val="tx1"/>
                </a:solidFill>
              </a:rPr>
              <a:t>the use </a:t>
            </a:r>
            <a:r>
              <a:rPr lang="en-US" dirty="0">
                <a:solidFill>
                  <a:schemeClr val="tx1"/>
                </a:solidFill>
              </a:rPr>
              <a:t>of blackboard, pre-service teachers did not learn much or practice much in designing blackboard presentation.</a:t>
            </a:r>
            <a:endParaRPr lang="en-MY" dirty="0">
              <a:solidFill>
                <a:schemeClr val="tx1"/>
              </a:solidFill>
            </a:endParaRPr>
          </a:p>
          <a:p>
            <a:pPr lvl="0" algn="l"/>
            <a:r>
              <a:rPr lang="en-US" dirty="0">
                <a:solidFill>
                  <a:schemeClr val="tx1"/>
                </a:solidFill>
              </a:rPr>
              <a:t> </a:t>
            </a:r>
            <a:endParaRPr lang="en-MY" dirty="0">
              <a:solidFill>
                <a:schemeClr val="tx1"/>
              </a:solidFill>
            </a:endParaRPr>
          </a:p>
          <a:p>
            <a:pPr lvl="0" algn="l"/>
            <a:r>
              <a:rPr lang="en-US" dirty="0" smtClean="0">
                <a:solidFill>
                  <a:schemeClr val="tx1"/>
                </a:solidFill>
              </a:rPr>
              <a:t>2) But </a:t>
            </a:r>
            <a:r>
              <a:rPr lang="en-US" dirty="0">
                <a:solidFill>
                  <a:schemeClr val="tx1"/>
                </a:solidFill>
              </a:rPr>
              <a:t>since 2002 Education Bureau suggested that </a:t>
            </a:r>
            <a:r>
              <a:rPr lang="en-US" dirty="0" smtClean="0">
                <a:solidFill>
                  <a:schemeClr val="tx1"/>
                </a:solidFill>
              </a:rPr>
              <a:t>30</a:t>
            </a:r>
            <a:r>
              <a:rPr lang="en-US" dirty="0">
                <a:solidFill>
                  <a:schemeClr val="tx1"/>
                </a:solidFill>
              </a:rPr>
              <a:t>% of the time need to use ICT</a:t>
            </a:r>
            <a:endParaRPr lang="en-MY" dirty="0">
              <a:solidFill>
                <a:schemeClr val="tx1"/>
              </a:solidFill>
            </a:endParaRPr>
          </a:p>
          <a:p>
            <a:pPr lvl="0" algn="l"/>
            <a:r>
              <a:rPr lang="en-US" dirty="0" smtClean="0">
                <a:solidFill>
                  <a:schemeClr val="tx1"/>
                </a:solidFill>
              </a:rPr>
              <a:t>- Teacher </a:t>
            </a:r>
            <a:r>
              <a:rPr lang="en-US" dirty="0">
                <a:solidFill>
                  <a:schemeClr val="tx1"/>
                </a:solidFill>
              </a:rPr>
              <a:t>used ready-made </a:t>
            </a:r>
            <a:r>
              <a:rPr lang="en-US" dirty="0" err="1">
                <a:solidFill>
                  <a:schemeClr val="tx1"/>
                </a:solidFill>
              </a:rPr>
              <a:t>ppt</a:t>
            </a:r>
            <a:r>
              <a:rPr lang="en-US" dirty="0">
                <a:solidFill>
                  <a:schemeClr val="tx1"/>
                </a:solidFill>
              </a:rPr>
              <a:t> from the publisher </a:t>
            </a:r>
            <a:r>
              <a:rPr lang="en-US" dirty="0" smtClean="0">
                <a:solidFill>
                  <a:schemeClr val="tx1"/>
                </a:solidFill>
              </a:rPr>
              <a:t>e-textbook </a:t>
            </a:r>
            <a:r>
              <a:rPr lang="en-US" dirty="0">
                <a:solidFill>
                  <a:schemeClr val="tx1"/>
                </a:solidFill>
              </a:rPr>
              <a:t>which is a </a:t>
            </a:r>
            <a:r>
              <a:rPr lang="en-US" dirty="0" err="1">
                <a:solidFill>
                  <a:schemeClr val="tx1"/>
                </a:solidFill>
              </a:rPr>
              <a:t>pdf</a:t>
            </a:r>
            <a:r>
              <a:rPr lang="en-US" dirty="0">
                <a:solidFill>
                  <a:schemeClr val="tx1"/>
                </a:solidFill>
              </a:rPr>
              <a:t> files of the textbook</a:t>
            </a:r>
            <a:endParaRPr lang="en-MY" dirty="0">
              <a:solidFill>
                <a:schemeClr val="tx1"/>
              </a:solidFill>
            </a:endParaRPr>
          </a:p>
          <a:p>
            <a:pPr lvl="0" algn="l"/>
            <a:r>
              <a:rPr lang="en-US" dirty="0" smtClean="0">
                <a:solidFill>
                  <a:schemeClr val="tx1"/>
                </a:solidFill>
              </a:rPr>
              <a:t>- use </a:t>
            </a:r>
            <a:r>
              <a:rPr lang="en-US" dirty="0" err="1" smtClean="0">
                <a:solidFill>
                  <a:schemeClr val="tx1"/>
                </a:solidFill>
              </a:rPr>
              <a:t>visualizer</a:t>
            </a:r>
            <a:r>
              <a:rPr lang="en-US" dirty="0" smtClean="0">
                <a:solidFill>
                  <a:schemeClr val="tx1"/>
                </a:solidFill>
              </a:rPr>
              <a:t>  with projector, </a:t>
            </a:r>
            <a:r>
              <a:rPr lang="en-US" dirty="0">
                <a:solidFill>
                  <a:schemeClr val="tx1"/>
                </a:solidFill>
              </a:rPr>
              <a:t>software – EXCEL, GSP</a:t>
            </a:r>
            <a:endParaRPr lang="en-MY" dirty="0">
              <a:solidFill>
                <a:schemeClr val="tx1"/>
              </a:solidFill>
            </a:endParaRPr>
          </a:p>
          <a:p>
            <a:pPr algn="l"/>
            <a:endParaRPr lang="en-MY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Use </a:t>
            </a:r>
            <a:r>
              <a:rPr lang="en-US" b="1" dirty="0">
                <a:solidFill>
                  <a:srgbClr val="FF0000"/>
                </a:solidFill>
              </a:rPr>
              <a:t>of black board</a:t>
            </a:r>
            <a:r>
              <a:rPr lang="en-MY" dirty="0"/>
              <a:t/>
            </a:r>
            <a:br>
              <a:rPr lang="en-MY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196752"/>
            <a:ext cx="8208912" cy="5328592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US" sz="9600" b="1" i="1" dirty="0">
                <a:solidFill>
                  <a:schemeClr val="tx1"/>
                </a:solidFill>
              </a:rPr>
              <a:t>Brunei</a:t>
            </a:r>
            <a:endParaRPr lang="en-MY" sz="9600" dirty="0">
              <a:solidFill>
                <a:schemeClr val="tx1"/>
              </a:solidFill>
            </a:endParaRPr>
          </a:p>
          <a:p>
            <a:pPr algn="l"/>
            <a:r>
              <a:rPr lang="en-US" sz="9600" dirty="0" smtClean="0">
                <a:solidFill>
                  <a:schemeClr val="tx1"/>
                </a:solidFill>
              </a:rPr>
              <a:t>Use </a:t>
            </a:r>
            <a:r>
              <a:rPr lang="en-US" sz="9600" dirty="0">
                <a:solidFill>
                  <a:schemeClr val="tx1"/>
                </a:solidFill>
              </a:rPr>
              <a:t>of blackboard, not as purposeful as </a:t>
            </a:r>
            <a:r>
              <a:rPr lang="en-US" sz="9600" dirty="0" smtClean="0"/>
              <a:t>it should</a:t>
            </a:r>
            <a:endParaRPr lang="en-MY" sz="9600" dirty="0">
              <a:solidFill>
                <a:schemeClr val="tx1"/>
              </a:solidFill>
            </a:endParaRPr>
          </a:p>
          <a:p>
            <a:pPr algn="l"/>
            <a:r>
              <a:rPr lang="en-US" sz="9600" dirty="0" smtClean="0">
                <a:solidFill>
                  <a:schemeClr val="tx1"/>
                </a:solidFill>
              </a:rPr>
              <a:t>With </a:t>
            </a:r>
            <a:r>
              <a:rPr lang="en-US" sz="9600" dirty="0">
                <a:solidFill>
                  <a:schemeClr val="tx1"/>
                </a:solidFill>
              </a:rPr>
              <a:t>LS – blackboard – more well plan now</a:t>
            </a:r>
            <a:endParaRPr lang="en-MY" sz="9600" dirty="0">
              <a:solidFill>
                <a:schemeClr val="tx1"/>
              </a:solidFill>
            </a:endParaRPr>
          </a:p>
          <a:p>
            <a:pPr algn="l"/>
            <a:r>
              <a:rPr lang="en-US" sz="9600" dirty="0">
                <a:solidFill>
                  <a:schemeClr val="tx1"/>
                </a:solidFill>
              </a:rPr>
              <a:t> </a:t>
            </a:r>
            <a:endParaRPr lang="en-MY" sz="9600" dirty="0">
              <a:solidFill>
                <a:schemeClr val="tx1"/>
              </a:solidFill>
            </a:endParaRPr>
          </a:p>
          <a:p>
            <a:pPr algn="l"/>
            <a:r>
              <a:rPr lang="en-US" sz="9600" dirty="0">
                <a:solidFill>
                  <a:schemeClr val="tx1"/>
                </a:solidFill>
              </a:rPr>
              <a:t>ICT</a:t>
            </a:r>
            <a:endParaRPr lang="en-MY" sz="9600" dirty="0">
              <a:solidFill>
                <a:schemeClr val="tx1"/>
              </a:solidFill>
            </a:endParaRPr>
          </a:p>
          <a:p>
            <a:pPr algn="l"/>
            <a:r>
              <a:rPr lang="en-US" sz="9600" dirty="0" smtClean="0">
                <a:solidFill>
                  <a:schemeClr val="tx1"/>
                </a:solidFill>
              </a:rPr>
              <a:t>1) A </a:t>
            </a:r>
            <a:r>
              <a:rPr lang="en-US" sz="9600" dirty="0">
                <a:solidFill>
                  <a:schemeClr val="tx1"/>
                </a:solidFill>
              </a:rPr>
              <a:t>way of representation</a:t>
            </a:r>
            <a:endParaRPr lang="en-MY" sz="9600" dirty="0">
              <a:solidFill>
                <a:schemeClr val="tx1"/>
              </a:solidFill>
            </a:endParaRPr>
          </a:p>
          <a:p>
            <a:pPr algn="l"/>
            <a:r>
              <a:rPr lang="en-US" sz="9600" dirty="0" smtClean="0">
                <a:solidFill>
                  <a:schemeClr val="tx1"/>
                </a:solidFill>
              </a:rPr>
              <a:t>2) Pre-service </a:t>
            </a:r>
            <a:r>
              <a:rPr lang="en-US" sz="9600" dirty="0">
                <a:solidFill>
                  <a:schemeClr val="tx1"/>
                </a:solidFill>
              </a:rPr>
              <a:t>Teachers are encouraged to use ICT, but not just show /project information</a:t>
            </a:r>
            <a:endParaRPr lang="en-MY" sz="9600" dirty="0">
              <a:solidFill>
                <a:schemeClr val="tx1"/>
              </a:solidFill>
            </a:endParaRPr>
          </a:p>
          <a:p>
            <a:pPr algn="l"/>
            <a:r>
              <a:rPr lang="en-US" sz="9600" dirty="0" smtClean="0">
                <a:solidFill>
                  <a:schemeClr val="tx1"/>
                </a:solidFill>
              </a:rPr>
              <a:t>3) Should </a:t>
            </a:r>
            <a:r>
              <a:rPr lang="en-US" sz="9600" dirty="0">
                <a:solidFill>
                  <a:schemeClr val="tx1"/>
                </a:solidFill>
              </a:rPr>
              <a:t>be more interactive</a:t>
            </a:r>
            <a:endParaRPr lang="en-MY" sz="9600" dirty="0">
              <a:solidFill>
                <a:schemeClr val="tx1"/>
              </a:solidFill>
            </a:endParaRPr>
          </a:p>
          <a:p>
            <a:pPr algn="l"/>
            <a:r>
              <a:rPr lang="en-US" sz="9600" dirty="0" smtClean="0">
                <a:solidFill>
                  <a:schemeClr val="tx1"/>
                </a:solidFill>
              </a:rPr>
              <a:t>4) Each </a:t>
            </a:r>
            <a:r>
              <a:rPr lang="en-US" sz="9600" dirty="0">
                <a:solidFill>
                  <a:schemeClr val="tx1"/>
                </a:solidFill>
              </a:rPr>
              <a:t>primary school is equipped with at least one interactive white board</a:t>
            </a:r>
            <a:endParaRPr lang="en-MY" sz="9600" dirty="0">
              <a:solidFill>
                <a:schemeClr val="tx1"/>
              </a:solidFill>
            </a:endParaRPr>
          </a:p>
          <a:p>
            <a:pPr algn="l"/>
            <a:r>
              <a:rPr lang="en-US" sz="9600" dirty="0" smtClean="0">
                <a:solidFill>
                  <a:schemeClr val="tx1"/>
                </a:solidFill>
              </a:rPr>
              <a:t>5) </a:t>
            </a:r>
            <a:r>
              <a:rPr lang="en-US" sz="9600" dirty="0" err="1" smtClean="0">
                <a:solidFill>
                  <a:schemeClr val="tx1"/>
                </a:solidFill>
              </a:rPr>
              <a:t>Mimio</a:t>
            </a:r>
            <a:r>
              <a:rPr lang="en-US" sz="9600" dirty="0" smtClean="0">
                <a:solidFill>
                  <a:schemeClr val="tx1"/>
                </a:solidFill>
              </a:rPr>
              <a:t> </a:t>
            </a:r>
            <a:r>
              <a:rPr lang="en-US" sz="9600" dirty="0">
                <a:solidFill>
                  <a:schemeClr val="tx1"/>
                </a:solidFill>
              </a:rPr>
              <a:t>– projector – B$1000</a:t>
            </a:r>
            <a:endParaRPr lang="en-MY" sz="9600" dirty="0">
              <a:solidFill>
                <a:schemeClr val="tx1"/>
              </a:solidFill>
            </a:endParaRPr>
          </a:p>
          <a:p>
            <a:pPr algn="l"/>
            <a:r>
              <a:rPr lang="en-US" sz="9600" dirty="0" smtClean="0">
                <a:solidFill>
                  <a:schemeClr val="tx1"/>
                </a:solidFill>
              </a:rPr>
              <a:t>6) Secondary </a:t>
            </a:r>
            <a:r>
              <a:rPr lang="en-US" sz="9600" dirty="0">
                <a:solidFill>
                  <a:schemeClr val="tx1"/>
                </a:solidFill>
              </a:rPr>
              <a:t>schools – provide with projector and computer lab</a:t>
            </a:r>
            <a:endParaRPr lang="en-MY" sz="9600" dirty="0">
              <a:solidFill>
                <a:schemeClr val="tx1"/>
              </a:solidFill>
            </a:endParaRPr>
          </a:p>
          <a:p>
            <a:pPr algn="l"/>
            <a:r>
              <a:rPr lang="en-US" sz="9600" dirty="0" smtClean="0">
                <a:solidFill>
                  <a:schemeClr val="tx1"/>
                </a:solidFill>
              </a:rPr>
              <a:t>7) All </a:t>
            </a:r>
            <a:r>
              <a:rPr lang="en-US" sz="9600" dirty="0">
                <a:solidFill>
                  <a:schemeClr val="tx1"/>
                </a:solidFill>
              </a:rPr>
              <a:t>schools equipped with internet – so that can </a:t>
            </a:r>
            <a:r>
              <a:rPr lang="en-US" sz="9600" dirty="0" smtClean="0">
                <a:solidFill>
                  <a:schemeClr val="tx1"/>
                </a:solidFill>
              </a:rPr>
              <a:t>e-book </a:t>
            </a:r>
            <a:r>
              <a:rPr lang="en-US" sz="9600" dirty="0">
                <a:solidFill>
                  <a:schemeClr val="tx1"/>
                </a:solidFill>
              </a:rPr>
              <a:t>, courseware, graphing calculators</a:t>
            </a:r>
            <a:endParaRPr lang="en-MY" sz="9600" dirty="0">
              <a:solidFill>
                <a:schemeClr val="tx1"/>
              </a:solidFill>
            </a:endParaRPr>
          </a:p>
          <a:p>
            <a:pPr algn="l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Use </a:t>
            </a:r>
            <a:r>
              <a:rPr lang="en-US" b="1" dirty="0">
                <a:solidFill>
                  <a:srgbClr val="FF0000"/>
                </a:solidFill>
              </a:rPr>
              <a:t>of black board</a:t>
            </a:r>
            <a:r>
              <a:rPr lang="en-MY" dirty="0"/>
              <a:t/>
            </a:r>
            <a:br>
              <a:rPr lang="en-MY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196752"/>
            <a:ext cx="8208912" cy="5328592"/>
          </a:xfrm>
        </p:spPr>
        <p:txBody>
          <a:bodyPr>
            <a:normAutofit/>
          </a:bodyPr>
          <a:lstStyle/>
          <a:p>
            <a:pPr algn="l"/>
            <a:r>
              <a:rPr lang="en-US" b="1" i="1" dirty="0">
                <a:solidFill>
                  <a:schemeClr val="tx1"/>
                </a:solidFill>
              </a:rPr>
              <a:t>Australia</a:t>
            </a:r>
            <a:endParaRPr lang="en-MY" dirty="0">
              <a:solidFill>
                <a:schemeClr val="tx1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</a:rPr>
              <a:t> </a:t>
            </a:r>
            <a:endParaRPr lang="en-MY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1) Blackboard </a:t>
            </a:r>
            <a:r>
              <a:rPr lang="en-US" dirty="0">
                <a:solidFill>
                  <a:schemeClr val="tx1"/>
                </a:solidFill>
              </a:rPr>
              <a:t>space – become smaller with the introduction of technology</a:t>
            </a:r>
            <a:endParaRPr lang="en-MY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2) Blackboard </a:t>
            </a:r>
            <a:r>
              <a:rPr lang="en-US" dirty="0">
                <a:solidFill>
                  <a:schemeClr val="tx1"/>
                </a:solidFill>
              </a:rPr>
              <a:t>– consider as out-of date but means of communication</a:t>
            </a:r>
            <a:endParaRPr lang="en-MY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3) But </a:t>
            </a:r>
            <a:r>
              <a:rPr lang="en-US" dirty="0">
                <a:solidFill>
                  <a:schemeClr val="tx1"/>
                </a:solidFill>
              </a:rPr>
              <a:t>for math – it is important to have blackboard, whole record of what is happening, and  </a:t>
            </a:r>
            <a:endParaRPr lang="en-MY" dirty="0">
              <a:solidFill>
                <a:schemeClr val="tx1"/>
              </a:solidFill>
            </a:endParaRPr>
          </a:p>
          <a:p>
            <a:r>
              <a:rPr lang="en-US" dirty="0"/>
              <a:t> </a:t>
            </a:r>
            <a:endParaRPr lang="en-MY" dirty="0"/>
          </a:p>
          <a:p>
            <a:pPr algn="l"/>
            <a:endParaRPr lang="en-MY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Use </a:t>
            </a:r>
            <a:r>
              <a:rPr lang="en-US" b="1" dirty="0">
                <a:solidFill>
                  <a:srgbClr val="FF0000"/>
                </a:solidFill>
              </a:rPr>
              <a:t>of black board</a:t>
            </a:r>
            <a:r>
              <a:rPr lang="en-MY" dirty="0"/>
              <a:t/>
            </a:r>
            <a:br>
              <a:rPr lang="en-MY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196752"/>
            <a:ext cx="8208912" cy="5328592"/>
          </a:xfrm>
        </p:spPr>
        <p:txBody>
          <a:bodyPr>
            <a:normAutofit/>
          </a:bodyPr>
          <a:lstStyle/>
          <a:p>
            <a:pPr algn="l"/>
            <a:r>
              <a:rPr lang="en-US" b="1" i="1" dirty="0">
                <a:solidFill>
                  <a:schemeClr val="tx1"/>
                </a:solidFill>
              </a:rPr>
              <a:t>Singapore</a:t>
            </a:r>
            <a:endParaRPr lang="en-MY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1) Still </a:t>
            </a:r>
            <a:r>
              <a:rPr lang="en-US" dirty="0">
                <a:solidFill>
                  <a:schemeClr val="tx1"/>
                </a:solidFill>
              </a:rPr>
              <a:t>use blackboard/white board – now with tablet, interactive board  - added </a:t>
            </a:r>
            <a:r>
              <a:rPr lang="en-US" dirty="0" smtClean="0">
                <a:solidFill>
                  <a:schemeClr val="tx1"/>
                </a:solidFill>
              </a:rPr>
              <a:t>value</a:t>
            </a:r>
            <a:endParaRPr lang="en-MY" dirty="0">
              <a:solidFill>
                <a:schemeClr val="tx1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</a:rPr>
              <a:t> </a:t>
            </a:r>
            <a:endParaRPr lang="en-MY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2) ICT </a:t>
            </a:r>
            <a:r>
              <a:rPr lang="en-US" dirty="0">
                <a:solidFill>
                  <a:schemeClr val="tx1"/>
                </a:solidFill>
              </a:rPr>
              <a:t>– </a:t>
            </a:r>
            <a:r>
              <a:rPr lang="en-US" dirty="0" smtClean="0"/>
              <a:t>MP1 </a:t>
            </a:r>
            <a:r>
              <a:rPr lang="en-US" dirty="0" smtClean="0">
                <a:solidFill>
                  <a:schemeClr val="tx1"/>
                </a:solidFill>
              </a:rPr>
              <a:t>some </a:t>
            </a:r>
            <a:r>
              <a:rPr lang="en-US" dirty="0">
                <a:solidFill>
                  <a:schemeClr val="tx1"/>
                </a:solidFill>
              </a:rPr>
              <a:t>for and some against </a:t>
            </a:r>
            <a:r>
              <a:rPr lang="en-US" dirty="0" smtClean="0">
                <a:solidFill>
                  <a:schemeClr val="tx1"/>
                </a:solidFill>
              </a:rPr>
              <a:t>in  90s </a:t>
            </a:r>
          </a:p>
          <a:p>
            <a:pPr algn="l"/>
            <a:r>
              <a:rPr lang="en-US" dirty="0" smtClean="0"/>
              <a:t>3) In MP3, by 2015, ICT-enabled lessons: 50%; Self-directed &amp; Collaborated learning lesson: 20% </a:t>
            </a:r>
            <a:endParaRPr lang="en-MY" dirty="0">
              <a:solidFill>
                <a:schemeClr val="tx1"/>
              </a:solidFill>
            </a:endParaRPr>
          </a:p>
          <a:p>
            <a:pPr lvl="0" algn="l"/>
            <a:r>
              <a:rPr lang="en-US" dirty="0" smtClean="0">
                <a:solidFill>
                  <a:schemeClr val="tx1"/>
                </a:solidFill>
              </a:rPr>
              <a:t>4) </a:t>
            </a:r>
            <a:r>
              <a:rPr lang="en-US" dirty="0" smtClean="0"/>
              <a:t>Match</a:t>
            </a:r>
            <a:r>
              <a:rPr lang="en-US" dirty="0" smtClean="0">
                <a:solidFill>
                  <a:schemeClr val="tx1"/>
                </a:solidFill>
              </a:rPr>
              <a:t> suitable pedagogies with ICT, focus on thinking process, problem solving </a:t>
            </a:r>
            <a:r>
              <a:rPr lang="en-US" dirty="0">
                <a:solidFill>
                  <a:schemeClr val="tx1"/>
                </a:solidFill>
              </a:rPr>
              <a:t>and teacher as facilitator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MY" dirty="0">
              <a:solidFill>
                <a:schemeClr val="tx1"/>
              </a:solidFill>
            </a:endParaRPr>
          </a:p>
          <a:p>
            <a:pPr lvl="0" algn="l"/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MY" dirty="0">
              <a:solidFill>
                <a:schemeClr val="tx1"/>
              </a:solidFill>
            </a:endParaRPr>
          </a:p>
          <a:p>
            <a:pPr algn="l"/>
            <a:endParaRPr lang="en-MY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Use </a:t>
            </a:r>
            <a:r>
              <a:rPr lang="en-US" b="1" dirty="0">
                <a:solidFill>
                  <a:srgbClr val="FF0000"/>
                </a:solidFill>
              </a:rPr>
              <a:t>of black board</a:t>
            </a:r>
            <a:r>
              <a:rPr lang="en-MY" dirty="0">
                <a:solidFill>
                  <a:srgbClr val="FF0000"/>
                </a:solidFill>
              </a:rPr>
              <a:t/>
            </a:r>
            <a:br>
              <a:rPr lang="en-MY" dirty="0">
                <a:solidFill>
                  <a:srgbClr val="FF0000"/>
                </a:solidFill>
              </a:rPr>
            </a:b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196752"/>
            <a:ext cx="8208912" cy="5328592"/>
          </a:xfrm>
        </p:spPr>
        <p:txBody>
          <a:bodyPr>
            <a:normAutofit/>
          </a:bodyPr>
          <a:lstStyle/>
          <a:p>
            <a:pPr algn="l"/>
            <a:r>
              <a:rPr lang="en-US" b="1" i="1" dirty="0">
                <a:solidFill>
                  <a:schemeClr val="tx1"/>
                </a:solidFill>
              </a:rPr>
              <a:t>Thailand</a:t>
            </a:r>
            <a:endParaRPr lang="en-MY" dirty="0">
              <a:solidFill>
                <a:schemeClr val="tx1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</a:rPr>
              <a:t> </a:t>
            </a:r>
            <a:endParaRPr lang="en-MY" dirty="0">
              <a:solidFill>
                <a:schemeClr val="tx1"/>
              </a:solidFill>
            </a:endParaRPr>
          </a:p>
          <a:p>
            <a:pPr lvl="0" algn="l"/>
            <a:r>
              <a:rPr lang="en-US" dirty="0" smtClean="0">
                <a:solidFill>
                  <a:schemeClr val="tx1"/>
                </a:solidFill>
              </a:rPr>
              <a:t>1) Use </a:t>
            </a:r>
            <a:r>
              <a:rPr lang="en-US" dirty="0">
                <a:solidFill>
                  <a:schemeClr val="tx1"/>
                </a:solidFill>
              </a:rPr>
              <a:t>magnetic blackboard – especially for LS project </a:t>
            </a:r>
            <a:r>
              <a:rPr lang="en-US" dirty="0" smtClean="0">
                <a:solidFill>
                  <a:schemeClr val="tx1"/>
                </a:solidFill>
              </a:rPr>
              <a:t>schools</a:t>
            </a:r>
            <a:endParaRPr lang="en-MY" dirty="0">
              <a:solidFill>
                <a:schemeClr val="tx1"/>
              </a:solidFill>
            </a:endParaRPr>
          </a:p>
          <a:p>
            <a:pPr lvl="0" algn="l"/>
            <a:r>
              <a:rPr lang="en-US" dirty="0" smtClean="0">
                <a:solidFill>
                  <a:schemeClr val="tx1"/>
                </a:solidFill>
              </a:rPr>
              <a:t>2) Use </a:t>
            </a:r>
            <a:r>
              <a:rPr lang="en-US" dirty="0">
                <a:solidFill>
                  <a:schemeClr val="tx1"/>
                </a:solidFill>
              </a:rPr>
              <a:t>GSP --- in secondary schools, the issue of inconsistency of power supply to some schools – not really using GSP in teaching and learning</a:t>
            </a:r>
            <a:endParaRPr lang="en-MY" dirty="0">
              <a:solidFill>
                <a:schemeClr val="tx1"/>
              </a:solidFill>
            </a:endParaRPr>
          </a:p>
          <a:p>
            <a:pPr lvl="0" algn="l"/>
            <a:r>
              <a:rPr lang="en-US" dirty="0">
                <a:solidFill>
                  <a:schemeClr val="tx1"/>
                </a:solidFill>
              </a:rPr>
              <a:t> </a:t>
            </a:r>
            <a:endParaRPr lang="en-MY" dirty="0">
              <a:solidFill>
                <a:schemeClr val="tx1"/>
              </a:solidFill>
            </a:endParaRPr>
          </a:p>
          <a:p>
            <a:pPr algn="l"/>
            <a:endParaRPr lang="en-MY" dirty="0">
              <a:solidFill>
                <a:schemeClr val="tx1"/>
              </a:solidFill>
            </a:endParaRPr>
          </a:p>
          <a:p>
            <a:pPr algn="l"/>
            <a:endParaRPr lang="en-MY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Summary</a:t>
            </a:r>
            <a:r>
              <a:rPr lang="en-MY" dirty="0" smtClean="0">
                <a:solidFill>
                  <a:srgbClr val="FF0000"/>
                </a:solidFill>
              </a:rPr>
              <a:t/>
            </a:r>
            <a:br>
              <a:rPr lang="en-MY" dirty="0" smtClean="0">
                <a:solidFill>
                  <a:srgbClr val="FF0000"/>
                </a:solidFill>
              </a:rPr>
            </a:b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Use </a:t>
            </a:r>
            <a:r>
              <a:rPr lang="en-US" dirty="0"/>
              <a:t>of Blackboard</a:t>
            </a:r>
            <a:endParaRPr lang="en-MY" dirty="0"/>
          </a:p>
          <a:p>
            <a:pPr>
              <a:buNone/>
            </a:pPr>
            <a:endParaRPr lang="en-MY" dirty="0"/>
          </a:p>
          <a:p>
            <a:r>
              <a:rPr lang="en-US" dirty="0"/>
              <a:t>Blackboard is still an important tool especially for math teaching as mathematics need more space to illustrate/show  the working of mathematics solution/working.</a:t>
            </a:r>
            <a:endParaRPr lang="en-MY" dirty="0"/>
          </a:p>
          <a:p>
            <a:r>
              <a:rPr lang="en-US" dirty="0"/>
              <a:t>Increasing use of ICT – should help to enhance this use of electronic </a:t>
            </a:r>
            <a:r>
              <a:rPr lang="en-US" dirty="0" smtClean="0"/>
              <a:t>space</a:t>
            </a:r>
            <a:endParaRPr lang="en-MY" dirty="0"/>
          </a:p>
          <a:p>
            <a:r>
              <a:rPr lang="en-US" dirty="0"/>
              <a:t>Interactive white board, tablet PC, </a:t>
            </a:r>
            <a:r>
              <a:rPr lang="en-US" dirty="0" err="1"/>
              <a:t>visualizer</a:t>
            </a:r>
            <a:r>
              <a:rPr lang="en-US" dirty="0"/>
              <a:t>, e-book, </a:t>
            </a:r>
            <a:r>
              <a:rPr lang="en-US" dirty="0" err="1"/>
              <a:t>ipad</a:t>
            </a:r>
            <a:r>
              <a:rPr lang="en-US" dirty="0"/>
              <a:t>, </a:t>
            </a:r>
            <a:endParaRPr lang="en-MY" dirty="0"/>
          </a:p>
          <a:p>
            <a:pPr>
              <a:buNone/>
            </a:pPr>
            <a:endParaRPr lang="en-MY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302</TotalTime>
  <Words>408</Words>
  <Application>Microsoft Office PowerPoint</Application>
  <PresentationFormat>On-screen Show (4:3)</PresentationFormat>
  <Paragraphs>106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Group B:   Traditional Board and Projector with Dynamic Geometry</vt:lpstr>
      <vt:lpstr>TWO QUESTIONS</vt:lpstr>
      <vt:lpstr>Use of blackboard </vt:lpstr>
      <vt:lpstr>Use of black board </vt:lpstr>
      <vt:lpstr>Use of black board </vt:lpstr>
      <vt:lpstr>Use of black board </vt:lpstr>
      <vt:lpstr>Use of black board </vt:lpstr>
      <vt:lpstr>Use of black board </vt:lpstr>
      <vt:lpstr>Summary </vt:lpstr>
      <vt:lpstr> How to use blackboard / projector innovatively?   </vt:lpstr>
      <vt:lpstr>   How to use blackboard / projector innovatively</vt:lpstr>
      <vt:lpstr>How to use blackboard / projector innovatively?  </vt:lpstr>
      <vt:lpstr>Questions /Suggestions for APEC countries to think about:    </vt:lpstr>
      <vt:lpstr> Questions /Suggestions for APEC countries to think about:   </vt:lpstr>
      <vt:lpstr>An example of how to use GSP to teach mathematics innovatively  by Ui Hock Cheah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LLM</dc:creator>
  <cp:lastModifiedBy>LLM</cp:lastModifiedBy>
  <cp:revision>54</cp:revision>
  <dcterms:created xsi:type="dcterms:W3CDTF">2011-02-18T04:57:55Z</dcterms:created>
  <dcterms:modified xsi:type="dcterms:W3CDTF">2011-02-19T00:44:07Z</dcterms:modified>
</cp:coreProperties>
</file>