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3"/>
  </p:notesMasterIdLst>
  <p:sldIdLst>
    <p:sldId id="256" r:id="rId2"/>
    <p:sldId id="425" r:id="rId3"/>
    <p:sldId id="492" r:id="rId4"/>
    <p:sldId id="426" r:id="rId5"/>
    <p:sldId id="427" r:id="rId6"/>
    <p:sldId id="428" r:id="rId7"/>
    <p:sldId id="429" r:id="rId8"/>
    <p:sldId id="444" r:id="rId9"/>
    <p:sldId id="438" r:id="rId10"/>
    <p:sldId id="442" r:id="rId11"/>
    <p:sldId id="445" r:id="rId12"/>
    <p:sldId id="436" r:id="rId13"/>
    <p:sldId id="483" r:id="rId14"/>
    <p:sldId id="446" r:id="rId15"/>
    <p:sldId id="485" r:id="rId16"/>
    <p:sldId id="486" r:id="rId17"/>
    <p:sldId id="489" r:id="rId18"/>
    <p:sldId id="484" r:id="rId19"/>
    <p:sldId id="419" r:id="rId20"/>
    <p:sldId id="441" r:id="rId21"/>
    <p:sldId id="387" r:id="rId22"/>
    <p:sldId id="396" r:id="rId23"/>
    <p:sldId id="397" r:id="rId24"/>
    <p:sldId id="392" r:id="rId25"/>
    <p:sldId id="456" r:id="rId26"/>
    <p:sldId id="395" r:id="rId27"/>
    <p:sldId id="491" r:id="rId28"/>
    <p:sldId id="383" r:id="rId29"/>
    <p:sldId id="401" r:id="rId30"/>
    <p:sldId id="403" r:id="rId31"/>
    <p:sldId id="420" r:id="rId32"/>
    <p:sldId id="404" r:id="rId33"/>
    <p:sldId id="405" r:id="rId34"/>
    <p:sldId id="424" r:id="rId35"/>
    <p:sldId id="373" r:id="rId36"/>
    <p:sldId id="380" r:id="rId37"/>
    <p:sldId id="447" r:id="rId38"/>
    <p:sldId id="450" r:id="rId39"/>
    <p:sldId id="449" r:id="rId40"/>
    <p:sldId id="451" r:id="rId41"/>
    <p:sldId id="452" r:id="rId42"/>
    <p:sldId id="448" r:id="rId43"/>
    <p:sldId id="468" r:id="rId44"/>
    <p:sldId id="458" r:id="rId45"/>
    <p:sldId id="493" r:id="rId46"/>
    <p:sldId id="453" r:id="rId47"/>
    <p:sldId id="454" r:id="rId48"/>
    <p:sldId id="464" r:id="rId49"/>
    <p:sldId id="465" r:id="rId50"/>
    <p:sldId id="471" r:id="rId51"/>
    <p:sldId id="470" r:id="rId52"/>
    <p:sldId id="480" r:id="rId53"/>
    <p:sldId id="473" r:id="rId54"/>
    <p:sldId id="474" r:id="rId55"/>
    <p:sldId id="476" r:id="rId56"/>
    <p:sldId id="477" r:id="rId57"/>
    <p:sldId id="481" r:id="rId58"/>
    <p:sldId id="457" r:id="rId59"/>
    <p:sldId id="430" r:id="rId60"/>
    <p:sldId id="431" r:id="rId61"/>
    <p:sldId id="439" r:id="rId62"/>
    <p:sldId id="440" r:id="rId63"/>
    <p:sldId id="432" r:id="rId64"/>
    <p:sldId id="433" r:id="rId65"/>
    <p:sldId id="434" r:id="rId66"/>
    <p:sldId id="435" r:id="rId67"/>
    <p:sldId id="459" r:id="rId68"/>
    <p:sldId id="460" r:id="rId69"/>
    <p:sldId id="461" r:id="rId70"/>
    <p:sldId id="462" r:id="rId71"/>
    <p:sldId id="495" r:id="rId72"/>
  </p:sldIdLst>
  <p:sldSz cx="9144000" cy="6858000" type="screen4x3"/>
  <p:notesSz cx="672941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00"/>
    <a:srgbClr val="FFCC66"/>
    <a:srgbClr val="C9F5FF"/>
    <a:srgbClr val="C8C8FF"/>
    <a:srgbClr val="0080FF"/>
    <a:srgbClr val="0C419A"/>
    <a:srgbClr val="800000"/>
    <a:srgbClr val="EB8539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25" autoAdjust="0"/>
    <p:restoredTop sz="87326" autoAdjust="0"/>
  </p:normalViewPr>
  <p:slideViewPr>
    <p:cSldViewPr snapToGrid="0">
      <p:cViewPr varScale="1">
        <p:scale>
          <a:sx n="62" d="100"/>
          <a:sy n="62" d="100"/>
        </p:scale>
        <p:origin x="-30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1588" y="0"/>
            <a:ext cx="2916237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8525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6300"/>
            <a:ext cx="5383213" cy="44402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013"/>
            <a:ext cx="2916238" cy="493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1588" y="9371013"/>
            <a:ext cx="2916237" cy="493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3490269F-84F6-47DF-AC47-13F8BB1B8BBD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28670994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ノート プレースホル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 smtClean="0">
              <a:ea typeface="ＭＳ Ｐ明朝" charset="-128"/>
            </a:endParaRPr>
          </a:p>
        </p:txBody>
      </p:sp>
      <p:sp>
        <p:nvSpPr>
          <p:cNvPr id="7680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42A70A1-83F3-441A-9B80-FC6DA6DF7D54}" type="slidenum">
              <a:rPr lang="en-US" altLang="ja-JP" smtClean="0"/>
              <a:pPr eaLnBrk="1" hangingPunct="1"/>
              <a:t>1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B9FCFC3-B9B4-4513-B10F-20C5FA6C9190}" type="slidenum">
              <a:rPr lang="en-US" altLang="ja-JP" smtClean="0"/>
              <a:pPr eaLnBrk="1" hangingPunct="1"/>
              <a:t>20</a:t>
            </a:fld>
            <a:endParaRPr lang="en-US" altLang="ja-JP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dirty="0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D65F61E-32C9-40D9-8F7A-A7BF1693C2A2}" type="slidenum">
              <a:rPr lang="en-US" altLang="ja-JP" smtClean="0"/>
              <a:pPr eaLnBrk="1" hangingPunct="1"/>
              <a:t>21</a:t>
            </a:fld>
            <a:endParaRPr lang="en-US" altLang="ja-JP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dirty="0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AEEA162-94E5-451D-AFCC-93C2AEAC9EB0}" type="slidenum">
              <a:rPr lang="en-US" altLang="ja-JP" smtClean="0"/>
              <a:pPr eaLnBrk="1" hangingPunct="1"/>
              <a:t>22</a:t>
            </a:fld>
            <a:endParaRPr lang="en-US" altLang="ja-JP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dirty="0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A523F8B-7F4E-41BC-A10D-0A209273B22C}" type="slidenum">
              <a:rPr lang="en-US" altLang="ja-JP" smtClean="0"/>
              <a:pPr eaLnBrk="1" hangingPunct="1"/>
              <a:t>23</a:t>
            </a:fld>
            <a:endParaRPr lang="en-US" altLang="ja-JP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C19C5C0-6995-42C7-B728-ECE5B65EF159}" type="slidenum">
              <a:rPr lang="en-US" altLang="ja-JP" smtClean="0"/>
              <a:pPr eaLnBrk="1" hangingPunct="1"/>
              <a:t>24</a:t>
            </a:fld>
            <a:endParaRPr lang="en-US" altLang="ja-JP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dirty="0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DB9C4E5-ACED-4CC0-8F48-E32841819E9D}" type="slidenum">
              <a:rPr lang="en-US" altLang="ja-JP" smtClean="0"/>
              <a:pPr eaLnBrk="1" hangingPunct="1"/>
              <a:t>25</a:t>
            </a:fld>
            <a:endParaRPr lang="en-US" altLang="ja-JP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dirty="0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C210D74-F67D-41B4-B6E4-D568DF26BBD9}" type="slidenum">
              <a:rPr lang="en-US" altLang="ja-JP" smtClean="0"/>
              <a:pPr eaLnBrk="1" hangingPunct="1"/>
              <a:t>26</a:t>
            </a:fld>
            <a:endParaRPr lang="en-US" altLang="ja-JP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ja-JP" dirty="0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C210D74-F67D-41B4-B6E4-D568DF26BBD9}" type="slidenum">
              <a:rPr lang="en-US" altLang="ja-JP" smtClean="0"/>
              <a:pPr eaLnBrk="1" hangingPunct="1"/>
              <a:t>27</a:t>
            </a:fld>
            <a:endParaRPr lang="en-US" altLang="ja-JP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ja-JP" dirty="0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72F44CF-6B04-468D-BD41-D929AC97591C}" type="slidenum">
              <a:rPr lang="en-US" altLang="ja-JP" smtClean="0"/>
              <a:pPr eaLnBrk="1" hangingPunct="1"/>
              <a:t>28</a:t>
            </a:fld>
            <a:endParaRPr lang="en-US" altLang="ja-JP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dirty="0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92A416E-1F33-474D-BD52-90AF869B94E4}" type="slidenum">
              <a:rPr lang="en-US" altLang="ja-JP" smtClean="0"/>
              <a:pPr eaLnBrk="1" hangingPunct="1"/>
              <a:t>29</a:t>
            </a:fld>
            <a:endParaRPr lang="en-US" altLang="ja-JP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ja-JP" dirty="0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ノート プレースホル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z="2000" dirty="0" smtClean="0">
              <a:ea typeface="ＭＳ Ｐ明朝" charset="-128"/>
            </a:endParaRPr>
          </a:p>
        </p:txBody>
      </p:sp>
      <p:sp>
        <p:nvSpPr>
          <p:cNvPr id="7782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C18FC73-72EB-4934-BEAB-7BE2A07C6F8A}" type="slidenum">
              <a:rPr lang="en-US" altLang="ja-JP" smtClean="0"/>
              <a:pPr eaLnBrk="1" hangingPunct="1"/>
              <a:t>2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F133032-436F-4D35-B2B1-9C047A500EBB}" type="slidenum">
              <a:rPr lang="en-US" altLang="ja-JP" smtClean="0"/>
              <a:pPr eaLnBrk="1" hangingPunct="1"/>
              <a:t>30</a:t>
            </a:fld>
            <a:endParaRPr lang="en-US" altLang="ja-JP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ja-JP" dirty="0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3F373F4-4CF8-4A69-A227-C204D1D9AA7D}" type="slidenum">
              <a:rPr lang="en-US" altLang="ja-JP" smtClean="0"/>
              <a:pPr eaLnBrk="1" hangingPunct="1"/>
              <a:t>31</a:t>
            </a:fld>
            <a:endParaRPr lang="en-US" altLang="ja-JP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ja-JP" dirty="0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AF72112-6547-4AE6-ACB6-83DD4BE1D88C}" type="slidenum">
              <a:rPr lang="en-US" altLang="ja-JP" smtClean="0"/>
              <a:pPr eaLnBrk="1" hangingPunct="1"/>
              <a:t>32</a:t>
            </a:fld>
            <a:endParaRPr lang="en-US" altLang="ja-JP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ja-JP" dirty="0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E01983E-5365-4FC0-8535-D26610138B8A}" type="slidenum">
              <a:rPr lang="en-US" altLang="ja-JP" smtClean="0"/>
              <a:pPr eaLnBrk="1" hangingPunct="1"/>
              <a:t>33</a:t>
            </a:fld>
            <a:endParaRPr lang="en-US" altLang="ja-JP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ja-JP" dirty="0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810072A-3306-4540-A819-D932CDAFAA49}" type="slidenum">
              <a:rPr lang="en-US" altLang="ja-JP" smtClean="0"/>
              <a:pPr eaLnBrk="1" hangingPunct="1"/>
              <a:t>34</a:t>
            </a:fld>
            <a:endParaRPr lang="en-US" altLang="ja-JP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ja-JP" dirty="0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9647FC5-4F73-4096-8353-FA2CFA9343EE}" type="slidenum">
              <a:rPr lang="en-US" altLang="ja-JP" smtClean="0"/>
              <a:pPr eaLnBrk="1" hangingPunct="1"/>
              <a:t>35</a:t>
            </a:fld>
            <a:endParaRPr lang="en-US" altLang="ja-JP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dirty="0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ノート プレースホル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dirty="0" smtClean="0">
              <a:ea typeface="ＭＳ Ｐ明朝" charset="-128"/>
            </a:endParaRPr>
          </a:p>
        </p:txBody>
      </p:sp>
      <p:sp>
        <p:nvSpPr>
          <p:cNvPr id="11059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64BB3FB-D452-4D08-879A-61E4754593FC}" type="slidenum">
              <a:rPr lang="en-US" altLang="ja-JP" smtClean="0"/>
              <a:pPr eaLnBrk="1" hangingPunct="1"/>
              <a:t>36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D5D4EB5-68EB-4795-960E-84D5414A7121}" type="slidenum">
              <a:rPr lang="en-US" altLang="ja-JP" smtClean="0"/>
              <a:pPr eaLnBrk="1" hangingPunct="1"/>
              <a:t>59</a:t>
            </a:fld>
            <a:endParaRPr lang="en-US" altLang="ja-JP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ja-JP" altLang="en-US" smtClean="0">
                <a:ea typeface="ＭＳ Ｐ明朝" charset="-128"/>
              </a:rPr>
              <a:t>これまで、</a:t>
            </a:r>
            <a:r>
              <a:rPr lang="en-US" altLang="ja-JP" smtClean="0">
                <a:ea typeface="ＭＳ Ｐ明朝" charset="-128"/>
              </a:rPr>
              <a:t>2002</a:t>
            </a:r>
            <a:r>
              <a:rPr lang="ja-JP" altLang="en-US" smtClean="0">
                <a:ea typeface="ＭＳ Ｐ明朝" charset="-128"/>
              </a:rPr>
              <a:t>年に大まかな日本全国のトモグラフィーを報告した後、その後地域ごとの構造を報告、掲載してきましたが今回は、日本全国を水平</a:t>
            </a:r>
            <a:r>
              <a:rPr lang="en-US" altLang="ja-JP" smtClean="0">
                <a:ea typeface="ＭＳ Ｐ明朝" charset="-128"/>
              </a:rPr>
              <a:t>20km</a:t>
            </a:r>
            <a:r>
              <a:rPr lang="ja-JP" altLang="en-US" smtClean="0">
                <a:ea typeface="ＭＳ Ｐ明朝" charset="-128"/>
              </a:rPr>
              <a:t>、深さ方向</a:t>
            </a:r>
            <a:r>
              <a:rPr lang="en-US" altLang="ja-JP" smtClean="0">
                <a:ea typeface="ＭＳ Ｐ明朝" charset="-128"/>
              </a:rPr>
              <a:t>10-30km</a:t>
            </a:r>
            <a:r>
              <a:rPr lang="ja-JP" altLang="en-US" smtClean="0">
                <a:ea typeface="ＭＳ Ｐ明朝" charset="-128"/>
              </a:rPr>
              <a:t>の分解能の構造を報告します。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0269F-84F6-47DF-AC47-13F8BB1B8BBD}" type="slidenum">
              <a:rPr lang="en-US" altLang="ja-JP" smtClean="0"/>
              <a:pPr>
                <a:defRPr/>
              </a:pPr>
              <a:t>67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534264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0269F-84F6-47DF-AC47-13F8BB1B8BBD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382042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F073624-2973-46BE-A690-69999602AB6C}" type="slidenum">
              <a:rPr lang="en-US" altLang="ja-JP" smtClean="0"/>
              <a:pPr eaLnBrk="1" hangingPunct="1"/>
              <a:t>4</a:t>
            </a:fld>
            <a:endParaRPr lang="en-US" altLang="ja-JP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z="2000" dirty="0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ノート プレースホル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z="2000" dirty="0" smtClean="0">
              <a:ea typeface="ＭＳ Ｐ明朝" charset="-128"/>
            </a:endParaRPr>
          </a:p>
        </p:txBody>
      </p:sp>
      <p:sp>
        <p:nvSpPr>
          <p:cNvPr id="7987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3AE4B65-B160-4B36-97A8-C4774637DA3D}" type="slidenum">
              <a:rPr lang="en-US" altLang="ja-JP" smtClean="0"/>
              <a:pPr eaLnBrk="1" hangingPunct="1"/>
              <a:t>5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ノート プレースホル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z="2000" dirty="0" smtClean="0">
              <a:ea typeface="ＭＳ Ｐ明朝" charset="-128"/>
            </a:endParaRPr>
          </a:p>
        </p:txBody>
      </p:sp>
      <p:sp>
        <p:nvSpPr>
          <p:cNvPr id="8090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F91431D-F0BC-47FC-97C5-5B8D5BBD2441}" type="slidenum">
              <a:rPr lang="en-US" altLang="ja-JP" smtClean="0"/>
              <a:pPr eaLnBrk="1" hangingPunct="1"/>
              <a:t>6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ノート プレースホル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z="2000" dirty="0" smtClean="0">
              <a:ea typeface="ＭＳ Ｐ明朝" charset="-128"/>
            </a:endParaRPr>
          </a:p>
        </p:txBody>
      </p:sp>
      <p:sp>
        <p:nvSpPr>
          <p:cNvPr id="8192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51A4003-164E-48B0-BD77-38656C3FE2DE}" type="slidenum">
              <a:rPr lang="en-US" altLang="ja-JP" smtClean="0"/>
              <a:pPr eaLnBrk="1" hangingPunct="1"/>
              <a:t>7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0269F-84F6-47DF-AC47-13F8BB1B8BBD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1504185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E5B2CB4-B9B1-41CB-9653-C1DFE4B17950}" type="slidenum">
              <a:rPr lang="en-US" altLang="ja-JP" smtClean="0"/>
              <a:pPr eaLnBrk="1" hangingPunct="1"/>
              <a:t>19</a:t>
            </a:fld>
            <a:endParaRPr lang="en-US" altLang="ja-JP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dirty="0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hidden">
          <a:xfrm>
            <a:off x="0" y="0"/>
            <a:ext cx="4572000" cy="6858000"/>
          </a:xfrm>
          <a:prstGeom prst="rect">
            <a:avLst/>
          </a:prstGeom>
          <a:gradFill rotWithShape="0">
            <a:gsLst>
              <a:gs pos="0">
                <a:srgbClr val="0C419A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0" lang="ja-JP" altLang="ja-JP" sz="2400">
              <a:latin typeface="Times New Roman" pitchFamily="18" charset="0"/>
            </a:endParaRPr>
          </a:p>
        </p:txBody>
      </p:sp>
      <p:sp>
        <p:nvSpPr>
          <p:cNvPr id="5" name="Rectangle 4" descr="50%"/>
          <p:cNvSpPr>
            <a:spLocks noChangeArrowheads="1"/>
          </p:cNvSpPr>
          <p:nvPr/>
        </p:nvSpPr>
        <p:spPr bwMode="hidden">
          <a:xfrm>
            <a:off x="1331913" y="908050"/>
            <a:ext cx="7812087" cy="3316288"/>
          </a:xfrm>
          <a:prstGeom prst="rect">
            <a:avLst/>
          </a:prstGeom>
          <a:pattFill prst="pct50">
            <a:fgClr>
              <a:srgbClr val="0C419A"/>
            </a:fgClr>
            <a:bgClr>
              <a:srgbClr val="051E47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ja-JP" altLang="ja-JP" sz="2400">
              <a:latin typeface="Times New Roman" pitchFamily="18" charset="0"/>
            </a:endParaRPr>
          </a:p>
        </p:txBody>
      </p:sp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650" y="0"/>
            <a:ext cx="1403350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1547813" y="1125538"/>
            <a:ext cx="7443787" cy="2913062"/>
          </a:xfrm>
        </p:spPr>
        <p:txBody>
          <a:bodyPr/>
          <a:lstStyle>
            <a:lvl1pPr algn="ctr"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ja-JP" altLang="en-US" noProof="0" smtClean="0"/>
              <a:t>マスタ タイトルの書式設定</a:t>
            </a:r>
          </a:p>
        </p:txBody>
      </p:sp>
      <p:sp>
        <p:nvSpPr>
          <p:cNvPr id="3893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ja-JP" altLang="en-US" noProof="0" smtClean="0"/>
              <a:t>マスタ サブタイトルの書式設定</a:t>
            </a: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2766645" y="6248400"/>
            <a:ext cx="3610709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 dirty="0"/>
          </a:p>
        </p:txBody>
      </p:sp>
      <p:sp>
        <p:nvSpPr>
          <p:cNvPr id="9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5D5C3-DBF9-4CFF-95BF-C74C2188207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2328394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5DB4-09DA-4346-AF58-B1F7E7AFF1C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1505789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6D1DF-8459-40D7-8795-6AA49276C96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4254735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BBCAA-9316-41F9-9348-D0B87A9D1A19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1"/>
          </p:nvPr>
        </p:nvSpPr>
        <p:spPr>
          <a:xfrm>
            <a:off x="2719752" y="6381750"/>
            <a:ext cx="3704493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231073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01E98-BDD9-4ADE-93BE-B5C7529106F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956276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A86B5-BCEB-4335-A255-7AD24DC358E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251955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99998-09C4-4811-835A-DDDFB1523CC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3883859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691F1-0B63-4155-8958-23EA828EDFD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1"/>
          </p:nvPr>
        </p:nvSpPr>
        <p:spPr>
          <a:xfrm>
            <a:off x="2751015" y="6381750"/>
            <a:ext cx="3626339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822814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D54DA-A925-40F4-86C8-C0FF1EB3D8E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1"/>
          </p:nvPr>
        </p:nvSpPr>
        <p:spPr>
          <a:xfrm>
            <a:off x="2610338" y="6381750"/>
            <a:ext cx="3915508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998834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3215B-451F-43D7-BAD0-9C8EB66B929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781143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7E61B-ABAE-4CF5-B07F-CF77FFA50F1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413077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www.hinet.bosai.go.jp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24575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Arial Black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3DF2D7FE-066C-4F03-93C0-9E9E5D65FBB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  <p:sp>
        <p:nvSpPr>
          <p:cNvPr id="1027" name="Rectangle 6"/>
          <p:cNvSpPr>
            <a:spLocks noChangeArrowheads="1"/>
          </p:cNvSpPr>
          <p:nvPr/>
        </p:nvSpPr>
        <p:spPr bwMode="auto">
          <a:xfrm rot="10800000">
            <a:off x="107950" y="44450"/>
            <a:ext cx="8996363" cy="371475"/>
          </a:xfrm>
          <a:prstGeom prst="rect">
            <a:avLst/>
          </a:prstGeom>
          <a:gradFill rotWithShape="1">
            <a:gsLst>
              <a:gs pos="0">
                <a:srgbClr val="0C419A"/>
              </a:gs>
              <a:gs pos="100000">
                <a:srgbClr val="061E47">
                  <a:alpha val="0"/>
                </a:srgbClr>
              </a:gs>
            </a:gsLst>
            <a:lin ang="0" scaled="1"/>
          </a:gradFill>
          <a:ln w="6350">
            <a:solidFill>
              <a:schemeClr val="bg2"/>
            </a:solidFill>
            <a:miter lim="800000"/>
            <a:headEnd/>
            <a:tailEnd/>
          </a:ln>
        </p:spPr>
        <p:txBody>
          <a:bodyPr rot="10800000"/>
          <a:lstStyle/>
          <a:p>
            <a:endParaRPr kumimoji="0" lang="ja-JP" altLang="ja-JP" sz="2400">
              <a:latin typeface="Times New Roman" pitchFamily="18" charset="0"/>
            </a:endParaRPr>
          </a:p>
        </p:txBody>
      </p:sp>
      <p:sp>
        <p:nvSpPr>
          <p:cNvPr id="102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pic>
        <p:nvPicPr>
          <p:cNvPr id="1030" name="Picture 2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" y="6350"/>
            <a:ext cx="8270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23"/>
          <p:cNvSpPr>
            <a:spLocks noChangeArrowheads="1"/>
          </p:cNvSpPr>
          <p:nvPr/>
        </p:nvSpPr>
        <p:spPr bwMode="auto">
          <a:xfrm>
            <a:off x="39688" y="6597650"/>
            <a:ext cx="9069387" cy="215900"/>
          </a:xfrm>
          <a:prstGeom prst="rect">
            <a:avLst/>
          </a:prstGeom>
          <a:gradFill rotWithShape="1">
            <a:gsLst>
              <a:gs pos="0">
                <a:srgbClr val="0C419A"/>
              </a:gs>
              <a:gs pos="100000">
                <a:srgbClr val="061E47">
                  <a:alpha val="14000"/>
                </a:srgbClr>
              </a:gs>
            </a:gsLst>
            <a:lin ang="0" scaled="1"/>
          </a:gradFill>
          <a:ln w="63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endParaRPr kumimoji="0" lang="ja-JP" altLang="ja-JP" sz="2400">
              <a:latin typeface="Times New Roman" pitchFamily="18" charset="0"/>
            </a:endParaRPr>
          </a:p>
        </p:txBody>
      </p:sp>
      <p:pic>
        <p:nvPicPr>
          <p:cNvPr id="1032" name="Picture 25" descr="hinetlogo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1013" y="6597650"/>
            <a:ext cx="9715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8175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 b="1">
                <a:solidFill>
                  <a:schemeClr val="bg1"/>
                </a:solidFill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/>
          </a:p>
        </p:txBody>
      </p:sp>
      <p:sp>
        <p:nvSpPr>
          <p:cNvPr id="3790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5600" y="63595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200" b="1">
                <a:solidFill>
                  <a:schemeClr val="bg1"/>
                </a:solidFill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  <a:ea typeface="ＭＳ Ｐゴシック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  <a:ea typeface="ＭＳ Ｐゴシック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  <a:ea typeface="ＭＳ Ｐゴシック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  <a:ea typeface="ＭＳ Ｐゴシック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8.png"/><Relationship Id="rId7" Type="http://schemas.openxmlformats.org/officeDocument/2006/relationships/image" Target="../media/image5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3.png"/><Relationship Id="rId9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6"/>
          <p:cNvSpPr>
            <a:spLocks noGrp="1" noChangeArrowheads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sp>
        <p:nvSpPr>
          <p:cNvPr id="3075" name="Rectangle 17"/>
          <p:cNvSpPr>
            <a:spLocks noGrp="1" noChangeArrowheads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/>
              <a:t>APEC - Tsukuba International Conference VI</a:t>
            </a:r>
            <a:endParaRPr kumimoji="0" lang="ja-JP" altLang="en-US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sz="3600" smtClean="0"/>
              <a:t>Strong velocity gradient related to the 2011 Tohoku Earthquake</a:t>
            </a:r>
            <a:br>
              <a:rPr lang="en-US" altLang="ja-JP" sz="3600" smtClean="0"/>
            </a:br>
            <a:r>
              <a:rPr lang="en-US" altLang="ja-JP" sz="3600" smtClean="0"/>
              <a:t>using travel time data from active seismicity detected by the dense seismic network</a:t>
            </a:r>
            <a:endParaRPr lang="ja-JP" altLang="ja-JP" sz="3600" smtClean="0"/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2638" y="4502150"/>
            <a:ext cx="6850062" cy="189865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ja-JP" altLang="en-US" sz="3200" baseline="30000" smtClean="0"/>
              <a:t>○</a:t>
            </a:r>
            <a:r>
              <a:rPr lang="en-US" altLang="ja-JP" sz="3200" smtClean="0"/>
              <a:t>Makoto Matsubara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altLang="ja-JP" sz="3200" smtClean="0"/>
              <a:t>National Research Institute for Earth Science and Disaster Prevention (NIED)</a:t>
            </a:r>
            <a:endParaRPr lang="ja-JP" altLang="en-US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タイトル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55638"/>
          </a:xfrm>
        </p:spPr>
        <p:txBody>
          <a:bodyPr/>
          <a:lstStyle/>
          <a:p>
            <a:endParaRPr lang="ja-JP" altLang="en-US" sz="3200" dirty="0" smtClean="0">
              <a:solidFill>
                <a:srgbClr val="00CC00"/>
              </a:solidFill>
            </a:endParaRPr>
          </a:p>
        </p:txBody>
      </p:sp>
      <p:sp>
        <p:nvSpPr>
          <p:cNvPr id="11267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smtClean="0"/>
          </a:p>
        </p:txBody>
      </p:sp>
      <p:sp>
        <p:nvSpPr>
          <p:cNvPr id="11268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11269" name="日付プレースホルダー 4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pic>
        <p:nvPicPr>
          <p:cNvPr id="11270" name="Picture 2" descr="C:\Users\mkmatsu\Documents\research\Pacific event\主要災害調査\fig\100 trace\png\all\20110311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525" y="1112838"/>
            <a:ext cx="4478338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3" descr="C:\Users\mkmatsu\Documents\research\Pacific event\主要災害調査\fig\100 trace\png\all\20110312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112838"/>
            <a:ext cx="4446588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1779990" y="814157"/>
            <a:ext cx="123322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March 11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232547" y="813927"/>
            <a:ext cx="125226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March 12</a:t>
            </a:r>
            <a:endParaRPr kumimoji="1" lang="ja-JP" altLang="en-US" sz="2000" dirty="0"/>
          </a:p>
        </p:txBody>
      </p:sp>
      <p:sp>
        <p:nvSpPr>
          <p:cNvPr id="3" name="正方形/長方形 2"/>
          <p:cNvSpPr/>
          <p:nvPr/>
        </p:nvSpPr>
        <p:spPr bwMode="auto">
          <a:xfrm>
            <a:off x="136525" y="1977081"/>
            <a:ext cx="229656" cy="1729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 bwMode="auto">
          <a:xfrm>
            <a:off x="136525" y="2895600"/>
            <a:ext cx="229656" cy="1729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 bwMode="auto">
          <a:xfrm>
            <a:off x="136525" y="3756840"/>
            <a:ext cx="332530" cy="1729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 bwMode="auto">
          <a:xfrm>
            <a:off x="136525" y="4687330"/>
            <a:ext cx="332530" cy="1812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 bwMode="auto">
          <a:xfrm>
            <a:off x="136525" y="5568778"/>
            <a:ext cx="332530" cy="1812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 bwMode="auto">
          <a:xfrm>
            <a:off x="136525" y="1046122"/>
            <a:ext cx="332530" cy="1812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 bwMode="auto">
          <a:xfrm>
            <a:off x="4633382" y="1973647"/>
            <a:ext cx="229656" cy="1729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 bwMode="auto">
          <a:xfrm>
            <a:off x="4633382" y="2892166"/>
            <a:ext cx="229656" cy="1729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 bwMode="auto">
          <a:xfrm>
            <a:off x="4633382" y="3753406"/>
            <a:ext cx="332530" cy="1729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 bwMode="auto">
          <a:xfrm>
            <a:off x="4633382" y="4683896"/>
            <a:ext cx="332530" cy="1812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 bwMode="auto">
          <a:xfrm>
            <a:off x="4633382" y="5565344"/>
            <a:ext cx="332530" cy="1812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 bwMode="auto">
          <a:xfrm>
            <a:off x="4633382" y="1042688"/>
            <a:ext cx="332530" cy="1812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 bwMode="auto">
          <a:xfrm>
            <a:off x="4379013" y="1977081"/>
            <a:ext cx="229656" cy="1729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 bwMode="auto">
          <a:xfrm>
            <a:off x="4379013" y="2895600"/>
            <a:ext cx="229656" cy="1729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 bwMode="auto">
          <a:xfrm>
            <a:off x="4276139" y="3756840"/>
            <a:ext cx="332530" cy="1729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4276139" y="4687330"/>
            <a:ext cx="332530" cy="1812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4276139" y="5568778"/>
            <a:ext cx="332530" cy="1812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 bwMode="auto">
          <a:xfrm>
            <a:off x="4276139" y="1046122"/>
            <a:ext cx="332530" cy="1812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 bwMode="auto">
          <a:xfrm>
            <a:off x="8840303" y="1977081"/>
            <a:ext cx="229656" cy="1729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 bwMode="auto">
          <a:xfrm>
            <a:off x="8840303" y="2895600"/>
            <a:ext cx="229656" cy="1729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 bwMode="auto">
          <a:xfrm>
            <a:off x="8737429" y="3756840"/>
            <a:ext cx="332530" cy="1729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 bwMode="auto">
          <a:xfrm>
            <a:off x="8737429" y="4687330"/>
            <a:ext cx="332530" cy="1812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3" name="正方形/長方形 32"/>
          <p:cNvSpPr/>
          <p:nvPr/>
        </p:nvSpPr>
        <p:spPr bwMode="auto">
          <a:xfrm>
            <a:off x="8737429" y="5568778"/>
            <a:ext cx="332530" cy="1812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4" name="正方形/長方形 33"/>
          <p:cNvSpPr/>
          <p:nvPr/>
        </p:nvSpPr>
        <p:spPr bwMode="auto">
          <a:xfrm>
            <a:off x="8737429" y="1046122"/>
            <a:ext cx="332530" cy="1812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-22911" y="94452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0:00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-22911" y="1866557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4</a:t>
            </a:r>
            <a:r>
              <a:rPr kumimoji="1" lang="en-US" altLang="ja-JP" dirty="0" smtClean="0"/>
              <a:t>:00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-22911" y="2797433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8:00</a:t>
            </a:r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-22911" y="368239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12</a:t>
            </a:r>
            <a:r>
              <a:rPr kumimoji="1" lang="en-US" altLang="ja-JP" dirty="0" smtClean="0"/>
              <a:t>:00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-22911" y="460220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16:00</a:t>
            </a:r>
            <a:endParaRPr kumimoji="1"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-22911" y="548716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20</a:t>
            </a:r>
            <a:r>
              <a:rPr kumimoji="1" lang="en-US" altLang="ja-JP" dirty="0" smtClean="0"/>
              <a:t>:00</a:t>
            </a:r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553078" y="947955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0:00</a:t>
            </a:r>
            <a:endParaRPr kumimoji="1"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553078" y="186999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4</a:t>
            </a:r>
            <a:r>
              <a:rPr kumimoji="1" lang="en-US" altLang="ja-JP" dirty="0" smtClean="0"/>
              <a:t>:00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553078" y="2800867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8:00</a:t>
            </a:r>
            <a:endParaRPr kumimoji="1" lang="ja-JP" altLang="en-US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553078" y="368583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12</a:t>
            </a:r>
            <a:r>
              <a:rPr kumimoji="1" lang="en-US" altLang="ja-JP" dirty="0" smtClean="0"/>
              <a:t>:00</a:t>
            </a:r>
            <a:endParaRPr kumimoji="1"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4553078" y="4605637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16:00</a:t>
            </a:r>
            <a:endParaRPr kumimoji="1" lang="ja-JP" altLang="en-US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553078" y="549060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20</a:t>
            </a:r>
            <a:r>
              <a:rPr kumimoji="1" lang="en-US" altLang="ja-JP" dirty="0" smtClean="0"/>
              <a:t>:00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タイトル 1"/>
          <p:cNvSpPr>
            <a:spLocks noGrp="1"/>
          </p:cNvSpPr>
          <p:nvPr>
            <p:ph type="title"/>
          </p:nvPr>
        </p:nvSpPr>
        <p:spPr>
          <a:xfrm>
            <a:off x="320930" y="1080000"/>
            <a:ext cx="8489950" cy="1371600"/>
          </a:xfrm>
        </p:spPr>
        <p:txBody>
          <a:bodyPr/>
          <a:lstStyle/>
          <a:p>
            <a:pPr algn="ctr"/>
            <a:r>
              <a:rPr lang="en-US" altLang="ja-JP" dirty="0" smtClean="0">
                <a:solidFill>
                  <a:srgbClr val="00CC00"/>
                </a:solidFill>
              </a:rPr>
              <a:t>Shake map</a:t>
            </a:r>
            <a:br>
              <a:rPr lang="en-US" altLang="ja-JP" dirty="0" smtClean="0">
                <a:solidFill>
                  <a:srgbClr val="00CC00"/>
                </a:solidFill>
              </a:rPr>
            </a:br>
            <a:r>
              <a:rPr lang="en-US" altLang="ja-JP" dirty="0" smtClean="0">
                <a:solidFill>
                  <a:srgbClr val="00CC00"/>
                </a:solidFill>
              </a:rPr>
              <a:t>and damage of seismic stations</a:t>
            </a:r>
            <a:endParaRPr lang="ja-JP" altLang="en-US" dirty="0" smtClean="0"/>
          </a:p>
        </p:txBody>
      </p:sp>
      <p:sp>
        <p:nvSpPr>
          <p:cNvPr id="12291" name="フッター プレースホルダー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12292" name="日付プレースホルダー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1" name="Picture 9" descr="C:\Users\mkmatsu\Documents\研究\3D\発表スライド\APEC\環境研\Tohoku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8995"/>
          <a:stretch/>
        </p:blipFill>
        <p:spPr bwMode="auto">
          <a:xfrm>
            <a:off x="383067" y="911808"/>
            <a:ext cx="5103333" cy="564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タイトル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94000"/>
          </a:xfrm>
        </p:spPr>
        <p:txBody>
          <a:bodyPr/>
          <a:lstStyle/>
          <a:p>
            <a:pPr algn="ctr"/>
            <a:r>
              <a:rPr lang="en-US" altLang="ja-JP" sz="3200" dirty="0" smtClean="0">
                <a:solidFill>
                  <a:srgbClr val="00CC00"/>
                </a:solidFill>
              </a:rPr>
              <a:t>Shake map and damage of seismic stations</a:t>
            </a:r>
            <a:endParaRPr lang="ja-JP" altLang="en-US" sz="3200" dirty="0" smtClean="0">
              <a:solidFill>
                <a:srgbClr val="00CC00"/>
              </a:solidFill>
            </a:endParaRPr>
          </a:p>
        </p:txBody>
      </p:sp>
      <p:sp>
        <p:nvSpPr>
          <p:cNvPr id="13315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 smtClean="0"/>
          </a:p>
        </p:txBody>
      </p:sp>
      <p:sp>
        <p:nvSpPr>
          <p:cNvPr id="13316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13317" name="日付プレースホルダー 4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962030" y="1344470"/>
            <a:ext cx="21024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err="1" smtClean="0"/>
              <a:t>Shizugawa</a:t>
            </a:r>
            <a:r>
              <a:rPr lang="en-US" altLang="ja-JP" dirty="0" smtClean="0"/>
              <a:t> (18 m)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71557" y="2776039"/>
            <a:ext cx="1695444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ja-JP" dirty="0" smtClean="0"/>
              <a:t>Sendai (2 m)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289177" y="4351474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Large acceleration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289177" y="5741004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Small acceleration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1" name="Picture 9" descr="C:\Users\mkmatsu\Documents\研究\3D\発表スライド\APEC\環境研\Tohok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067" y="911808"/>
            <a:ext cx="8365523" cy="564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 smtClean="0"/>
          </a:p>
        </p:txBody>
      </p:sp>
      <p:sp>
        <p:nvSpPr>
          <p:cNvPr id="13316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13317" name="日付プレースホルダー 4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sp>
        <p:nvSpPr>
          <p:cNvPr id="13319" name="テキスト ボックス 5"/>
          <p:cNvSpPr txBox="1">
            <a:spLocks noChangeArrowheads="1"/>
          </p:cNvSpPr>
          <p:nvPr/>
        </p:nvSpPr>
        <p:spPr bwMode="auto">
          <a:xfrm>
            <a:off x="5657634" y="899451"/>
            <a:ext cx="25177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/>
              <a:t>Acceleration waveform</a:t>
            </a:r>
            <a:endParaRPr lang="ja-JP" altLang="en-US" dirty="0"/>
          </a:p>
        </p:txBody>
      </p:sp>
      <p:sp>
        <p:nvSpPr>
          <p:cNvPr id="13320" name="テキスト ボックス 7"/>
          <p:cNvSpPr txBox="1">
            <a:spLocks noChangeArrowheads="1"/>
          </p:cNvSpPr>
          <p:nvPr/>
        </p:nvSpPr>
        <p:spPr bwMode="auto">
          <a:xfrm>
            <a:off x="7038328" y="1452563"/>
            <a:ext cx="2076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/>
              <a:t>Many seismic wave emitted from different place at different time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62031" y="1356827"/>
            <a:ext cx="16954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err="1" smtClean="0"/>
              <a:t>Shizugawa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71557" y="2776039"/>
            <a:ext cx="16954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Sendai</a:t>
            </a:r>
            <a:endParaRPr kumimoji="1" lang="ja-JP" altLang="en-US" dirty="0"/>
          </a:p>
        </p:txBody>
      </p:sp>
      <p:cxnSp>
        <p:nvCxnSpPr>
          <p:cNvPr id="3" name="直線コネクタ 2"/>
          <p:cNvCxnSpPr/>
          <p:nvPr/>
        </p:nvCxnSpPr>
        <p:spPr bwMode="auto">
          <a:xfrm flipH="1">
            <a:off x="3639671" y="2652713"/>
            <a:ext cx="251011" cy="19103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テキスト ボックス 3"/>
          <p:cNvSpPr txBox="1"/>
          <p:nvPr/>
        </p:nvSpPr>
        <p:spPr>
          <a:xfrm>
            <a:off x="6391829" y="6329078"/>
            <a:ext cx="764697" cy="27186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kumimoji="1" lang="en-US" altLang="ja-JP" sz="1400" dirty="0" smtClean="0"/>
              <a:t>Time[s]</a:t>
            </a:r>
            <a:endParaRPr kumimoji="1" lang="ja-JP" altLang="en-US" sz="1400" dirty="0"/>
          </a:p>
        </p:txBody>
      </p:sp>
      <p:sp>
        <p:nvSpPr>
          <p:cNvPr id="13314" name="タイトル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94000"/>
          </a:xfrm>
        </p:spPr>
        <p:txBody>
          <a:bodyPr/>
          <a:lstStyle/>
          <a:p>
            <a:pPr algn="ctr"/>
            <a:r>
              <a:rPr lang="en-US" altLang="ja-JP" sz="3200" dirty="0" smtClean="0">
                <a:solidFill>
                  <a:srgbClr val="00CC00"/>
                </a:solidFill>
              </a:rPr>
              <a:t>Waveforms at stations along the coast</a:t>
            </a:r>
            <a:endParaRPr lang="ja-JP" altLang="en-US" sz="3200" dirty="0" smtClean="0">
              <a:solidFill>
                <a:srgbClr val="00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810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318990" y="739458"/>
            <a:ext cx="8489950" cy="1371600"/>
          </a:xfrm>
        </p:spPr>
        <p:txBody>
          <a:bodyPr/>
          <a:lstStyle/>
          <a:p>
            <a:pPr algn="ctr"/>
            <a:r>
              <a:rPr lang="en-US" altLang="ja-JP" dirty="0" smtClean="0">
                <a:solidFill>
                  <a:srgbClr val="00CC00"/>
                </a:solidFill>
              </a:rPr>
              <a:t>Aftershock seismicity</a:t>
            </a:r>
            <a:endParaRPr lang="ja-JP" altLang="en-US" dirty="0" smtClean="0"/>
          </a:p>
        </p:txBody>
      </p:sp>
      <p:sp>
        <p:nvSpPr>
          <p:cNvPr id="14339" name="フッター プレースホルダー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14340" name="日付プレースホルダー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93059"/>
          </a:xfrm>
        </p:spPr>
        <p:txBody>
          <a:bodyPr/>
          <a:lstStyle/>
          <a:p>
            <a:pPr algn="ctr"/>
            <a:r>
              <a:rPr lang="en-US" altLang="ja-JP" sz="3200" dirty="0" smtClean="0">
                <a:solidFill>
                  <a:srgbClr val="00CC00"/>
                </a:solidFill>
              </a:rPr>
              <a:t>Hypocenters of aftershocks in one week 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  <p:pic>
        <p:nvPicPr>
          <p:cNvPr id="125954" name="Picture 2" descr="C:\Users\mkmatsu\Documents\research\Pacific event\主要災害調査\fig\hypomap_mkmatsu\W20110311-201103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4618" y="950258"/>
            <a:ext cx="4488555" cy="558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円/楕円 5"/>
          <p:cNvSpPr/>
          <p:nvPr/>
        </p:nvSpPr>
        <p:spPr bwMode="auto">
          <a:xfrm rot="876307">
            <a:off x="4730902" y="2098902"/>
            <a:ext cx="1164421" cy="3639670"/>
          </a:xfrm>
          <a:prstGeom prst="ellipse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87030" y="2115670"/>
            <a:ext cx="2159566" cy="6463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Aftershock along</a:t>
            </a:r>
          </a:p>
          <a:p>
            <a:r>
              <a:rPr kumimoji="1" lang="en-US" altLang="ja-JP" dirty="0" smtClean="0"/>
              <a:t>the plate boundary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361940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93059"/>
          </a:xfrm>
        </p:spPr>
        <p:txBody>
          <a:bodyPr/>
          <a:lstStyle/>
          <a:p>
            <a:pPr algn="ctr"/>
            <a:r>
              <a:rPr lang="en-US" altLang="ja-JP" sz="3200" dirty="0" smtClean="0">
                <a:solidFill>
                  <a:srgbClr val="00CC00"/>
                </a:solidFill>
              </a:rPr>
              <a:t>Hypocenter of aftershock in one week 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  <p:pic>
        <p:nvPicPr>
          <p:cNvPr id="125954" name="Picture 2" descr="C:\Users\mkmatsu\Documents\research\Pacific event\主要災害調査\fig\hypomap_mkmatsu\W20110311-201103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4618" y="950258"/>
            <a:ext cx="4488555" cy="558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円/楕円 7"/>
          <p:cNvSpPr/>
          <p:nvPr/>
        </p:nvSpPr>
        <p:spPr bwMode="auto">
          <a:xfrm>
            <a:off x="3603812" y="1972235"/>
            <a:ext cx="367553" cy="349624"/>
          </a:xfrm>
          <a:prstGeom prst="ellipse">
            <a:avLst/>
          </a:prstGeom>
          <a:noFill/>
          <a:ln w="38100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0" name="円/楕円 9"/>
          <p:cNvSpPr/>
          <p:nvPr/>
        </p:nvSpPr>
        <p:spPr bwMode="auto">
          <a:xfrm rot="2607250">
            <a:off x="3281080" y="4043082"/>
            <a:ext cx="331694" cy="475130"/>
          </a:xfrm>
          <a:prstGeom prst="ellipse">
            <a:avLst/>
          </a:prstGeom>
          <a:noFill/>
          <a:ln w="38100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1" name="円/楕円 10"/>
          <p:cNvSpPr/>
          <p:nvPr/>
        </p:nvSpPr>
        <p:spPr bwMode="auto">
          <a:xfrm>
            <a:off x="3429001" y="5118849"/>
            <a:ext cx="183776" cy="174812"/>
          </a:xfrm>
          <a:prstGeom prst="ellipse">
            <a:avLst/>
          </a:prstGeom>
          <a:noFill/>
          <a:ln w="38100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2" name="円/楕円 11"/>
          <p:cNvSpPr/>
          <p:nvPr/>
        </p:nvSpPr>
        <p:spPr bwMode="auto">
          <a:xfrm rot="286980">
            <a:off x="4320988" y="4043083"/>
            <a:ext cx="331694" cy="475130"/>
          </a:xfrm>
          <a:prstGeom prst="ellipse">
            <a:avLst/>
          </a:prstGeom>
          <a:noFill/>
          <a:ln w="38100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18221" y="2762001"/>
            <a:ext cx="3159839" cy="6463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Induced seismicity</a:t>
            </a:r>
          </a:p>
          <a:p>
            <a:r>
              <a:rPr lang="en-US" altLang="ja-JP" dirty="0" smtClean="0"/>
              <a:t>after the Tohoku earthquake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3430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  <p:grpSp>
        <p:nvGrpSpPr>
          <p:cNvPr id="9" name="グループ化 8"/>
          <p:cNvGrpSpPr/>
          <p:nvPr/>
        </p:nvGrpSpPr>
        <p:grpSpPr>
          <a:xfrm>
            <a:off x="241237" y="920066"/>
            <a:ext cx="8660722" cy="5597504"/>
            <a:chOff x="241237" y="920066"/>
            <a:chExt cx="8660722" cy="5597504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241237" y="1124521"/>
              <a:ext cx="8660722" cy="5393049"/>
              <a:chOff x="-2053648" y="-911370"/>
              <a:chExt cx="11915775" cy="7419976"/>
            </a:xfrm>
          </p:grpSpPr>
          <p:pic>
            <p:nvPicPr>
              <p:cNvPr id="126978" name="Picture 2" descr="C:\Users\mkmatsu\Documents\research\Pacific event\主要災害調査\fig\hypomap_mkmatsu\M20110211-20110310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053648" y="-911370"/>
                <a:ext cx="5953125" cy="7419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979" name="Picture 3" descr="C:\Users\mkmatsu\Documents\research\Pacific event\主要災害調査\fig\hypomap_mkmatsu\M20110311-20110410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99477" y="-911370"/>
                <a:ext cx="5962650" cy="7419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テキスト ボックス 12"/>
            <p:cNvSpPr txBox="1"/>
            <p:nvPr/>
          </p:nvSpPr>
          <p:spPr>
            <a:xfrm>
              <a:off x="666982" y="920066"/>
              <a:ext cx="3609008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kumimoji="1" lang="en-US" altLang="ja-JP" dirty="0" smtClean="0"/>
                <a:t>2/11 - 3/10</a:t>
              </a: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5007951" y="920066"/>
              <a:ext cx="3609008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ja-JP" dirty="0" smtClean="0"/>
                <a:t>3</a:t>
              </a:r>
              <a:r>
                <a:rPr kumimoji="1" lang="en-US" altLang="ja-JP" dirty="0" smtClean="0"/>
                <a:t>/11 - 4/10</a:t>
              </a: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493059"/>
          </a:xfrm>
        </p:spPr>
        <p:txBody>
          <a:bodyPr/>
          <a:lstStyle/>
          <a:p>
            <a:pPr algn="ctr"/>
            <a:r>
              <a:rPr lang="en-US" altLang="ja-JP" sz="3200" dirty="0" smtClean="0">
                <a:solidFill>
                  <a:srgbClr val="00CC00"/>
                </a:solidFill>
              </a:rPr>
              <a:t>Seismicity before and after the Tohoku event</a:t>
            </a:r>
            <a:endParaRPr kumimoji="1" lang="ja-JP" altLang="en-US" sz="32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125909" y="3832961"/>
            <a:ext cx="1338828" cy="83099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Aftershocks</a:t>
            </a:r>
          </a:p>
          <a:p>
            <a:r>
              <a:rPr lang="en-US" altLang="ja-JP" sz="1600" dirty="0" smtClean="0"/>
              <a:t>of March 9</a:t>
            </a:r>
          </a:p>
          <a:p>
            <a:r>
              <a:rPr kumimoji="1" lang="en-US" altLang="ja-JP" sz="1600" dirty="0" smtClean="0"/>
              <a:t>event (M7.3)</a:t>
            </a:r>
            <a:endParaRPr kumimoji="1" lang="ja-JP" altLang="en-US" sz="1600" dirty="0"/>
          </a:p>
        </p:txBody>
      </p:sp>
      <p:sp>
        <p:nvSpPr>
          <p:cNvPr id="14" name="円/楕円 13"/>
          <p:cNvSpPr/>
          <p:nvPr/>
        </p:nvSpPr>
        <p:spPr bwMode="auto">
          <a:xfrm>
            <a:off x="5796429" y="2129116"/>
            <a:ext cx="353090" cy="335867"/>
          </a:xfrm>
          <a:prstGeom prst="ellipse">
            <a:avLst/>
          </a:prstGeom>
          <a:noFill/>
          <a:ln w="38100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6" name="円/楕円 15"/>
          <p:cNvSpPr/>
          <p:nvPr/>
        </p:nvSpPr>
        <p:spPr bwMode="auto">
          <a:xfrm rot="2607250">
            <a:off x="5486396" y="4118478"/>
            <a:ext cx="318642" cy="456434"/>
          </a:xfrm>
          <a:prstGeom prst="ellipse">
            <a:avLst/>
          </a:prstGeom>
          <a:noFill/>
          <a:ln w="38100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7" name="円/楕円 16"/>
          <p:cNvSpPr/>
          <p:nvPr/>
        </p:nvSpPr>
        <p:spPr bwMode="auto">
          <a:xfrm>
            <a:off x="5628496" y="5151916"/>
            <a:ext cx="176545" cy="167933"/>
          </a:xfrm>
          <a:prstGeom prst="ellipse">
            <a:avLst/>
          </a:prstGeom>
          <a:noFill/>
          <a:ln w="38100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8" name="円/楕円 17"/>
          <p:cNvSpPr/>
          <p:nvPr/>
        </p:nvSpPr>
        <p:spPr bwMode="auto">
          <a:xfrm rot="286980">
            <a:off x="6485385" y="4118479"/>
            <a:ext cx="318642" cy="456434"/>
          </a:xfrm>
          <a:prstGeom prst="ellipse">
            <a:avLst/>
          </a:prstGeom>
          <a:noFill/>
          <a:ln w="38100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9" name="円/楕円 18"/>
          <p:cNvSpPr/>
          <p:nvPr/>
        </p:nvSpPr>
        <p:spPr bwMode="auto">
          <a:xfrm rot="876307">
            <a:off x="6880084" y="2098902"/>
            <a:ext cx="1164421" cy="3639670"/>
          </a:xfrm>
          <a:prstGeom prst="ellipse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" name="円/楕円 7"/>
          <p:cNvSpPr/>
          <p:nvPr/>
        </p:nvSpPr>
        <p:spPr bwMode="auto">
          <a:xfrm>
            <a:off x="5751251" y="5200022"/>
            <a:ext cx="344478" cy="770471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0" name="円/楕円 19"/>
          <p:cNvSpPr/>
          <p:nvPr/>
        </p:nvSpPr>
        <p:spPr bwMode="auto">
          <a:xfrm rot="1022122">
            <a:off x="5016764" y="4249233"/>
            <a:ext cx="311379" cy="770471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1" name="円/楕円 20"/>
          <p:cNvSpPr/>
          <p:nvPr/>
        </p:nvSpPr>
        <p:spPr bwMode="auto">
          <a:xfrm>
            <a:off x="5921309" y="4105990"/>
            <a:ext cx="344478" cy="481414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629144" y="3021420"/>
            <a:ext cx="1973617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Activated seismicity</a:t>
            </a:r>
          </a:p>
          <a:p>
            <a:r>
              <a:rPr lang="en-US" altLang="ja-JP" sz="1600" dirty="0" smtClean="0"/>
              <a:t>In volcanic zone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11096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444500" y="738000"/>
            <a:ext cx="8489950" cy="1371600"/>
          </a:xfrm>
        </p:spPr>
        <p:txBody>
          <a:bodyPr/>
          <a:lstStyle/>
          <a:p>
            <a:pPr algn="ctr"/>
            <a:r>
              <a:rPr lang="en-US" altLang="ja-JP" dirty="0" smtClean="0">
                <a:solidFill>
                  <a:srgbClr val="00CC00"/>
                </a:solidFill>
              </a:rPr>
              <a:t>Seismic velocity structure</a:t>
            </a:r>
            <a:endParaRPr lang="ja-JP" altLang="en-US" dirty="0" smtClean="0"/>
          </a:p>
        </p:txBody>
      </p:sp>
      <p:sp>
        <p:nvSpPr>
          <p:cNvPr id="14339" name="フッター プレースホルダー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14340" name="日付プレースホルダー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</p:spTree>
    <p:extLst>
      <p:ext uri="{BB962C8B-B14F-4D97-AF65-F5344CB8AC3E}">
        <p14:creationId xmlns:p14="http://schemas.microsoft.com/office/powerpoint/2010/main" xmlns="" val="334955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フッター プレースホルダー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25603" name="日付プレースホルダー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3199"/>
            <a:ext cx="4362450" cy="1188000"/>
          </a:xfrm>
        </p:spPr>
        <p:txBody>
          <a:bodyPr/>
          <a:lstStyle/>
          <a:p>
            <a:pPr algn="ctr" eaLnBrk="1" hangingPunct="1"/>
            <a:r>
              <a:rPr lang="en-US" altLang="ja-JP" sz="2800" dirty="0" smtClean="0">
                <a:solidFill>
                  <a:srgbClr val="00CC00"/>
                </a:solidFill>
              </a:rPr>
              <a:t>Seismic velocity structure</a:t>
            </a:r>
            <a:br>
              <a:rPr lang="en-US" altLang="ja-JP" sz="2800" dirty="0" smtClean="0">
                <a:solidFill>
                  <a:srgbClr val="00CC00"/>
                </a:solidFill>
              </a:rPr>
            </a:br>
            <a:r>
              <a:rPr lang="en-US" altLang="ja-JP" sz="2800" dirty="0" smtClean="0">
                <a:solidFill>
                  <a:srgbClr val="00CC00"/>
                </a:solidFill>
              </a:rPr>
              <a:t>within the Pacific plate</a:t>
            </a:r>
            <a:endParaRPr lang="ja-JP" altLang="en-US" sz="2800" dirty="0" smtClean="0">
              <a:solidFill>
                <a:srgbClr val="00CC00"/>
              </a:solidFill>
            </a:endParaRP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16" y="1379708"/>
            <a:ext cx="4320988" cy="4556125"/>
          </a:xfrm>
        </p:spPr>
        <p:txBody>
          <a:bodyPr/>
          <a:lstStyle/>
          <a:p>
            <a:pPr eaLnBrk="1" hangingPunct="1"/>
            <a:r>
              <a:rPr lang="en-US" altLang="ja-JP" sz="2800" dirty="0" smtClean="0"/>
              <a:t>Two </a:t>
            </a:r>
            <a:r>
              <a:rPr lang="en-US" altLang="ja-JP" sz="2800" dirty="0" smtClean="0">
                <a:solidFill>
                  <a:srgbClr val="FF0000"/>
                </a:solidFill>
              </a:rPr>
              <a:t>low-</a:t>
            </a:r>
            <a:r>
              <a:rPr lang="en-US" altLang="ja-JP" sz="2800" dirty="0" smtClean="0"/>
              <a:t>velocity zones</a:t>
            </a:r>
          </a:p>
          <a:p>
            <a:pPr eaLnBrk="1" hangingPunct="1"/>
            <a:endParaRPr lang="en-US" altLang="ja-JP" sz="1000" dirty="0" smtClean="0"/>
          </a:p>
          <a:p>
            <a:pPr eaLnBrk="1" hangingPunct="1"/>
            <a:r>
              <a:rPr lang="en-US" altLang="ja-JP" sz="2800" dirty="0" smtClean="0"/>
              <a:t>Landward remarkable </a:t>
            </a:r>
            <a:r>
              <a:rPr lang="en-US" altLang="ja-JP" sz="2800" dirty="0" smtClean="0">
                <a:solidFill>
                  <a:srgbClr val="FF0000"/>
                </a:solidFill>
              </a:rPr>
              <a:t>low-</a:t>
            </a:r>
            <a:r>
              <a:rPr lang="en-US" altLang="ja-JP" sz="2800" dirty="0" smtClean="0"/>
              <a:t>velocity zone</a:t>
            </a:r>
          </a:p>
          <a:p>
            <a:pPr eaLnBrk="1" hangingPunct="1"/>
            <a:endParaRPr lang="en-US" altLang="ja-JP" sz="1000" dirty="0" smtClean="0"/>
          </a:p>
          <a:p>
            <a:pPr eaLnBrk="1" hangingPunct="1"/>
            <a:r>
              <a:rPr lang="en-US" altLang="ja-JP" sz="2800" dirty="0" smtClean="0">
                <a:solidFill>
                  <a:srgbClr val="0080FF"/>
                </a:solidFill>
              </a:rPr>
              <a:t>High-</a:t>
            </a:r>
            <a:r>
              <a:rPr lang="en-US" altLang="ja-JP" sz="2800" dirty="0" smtClean="0"/>
              <a:t>velocity zone on the seaward side</a:t>
            </a:r>
          </a:p>
          <a:p>
            <a:pPr eaLnBrk="1" hangingPunct="1"/>
            <a:endParaRPr lang="en-US" altLang="ja-JP" sz="2800" dirty="0" smtClean="0"/>
          </a:p>
        </p:txBody>
      </p:sp>
      <p:pic>
        <p:nvPicPr>
          <p:cNvPr id="25611" name="Picture 7" descr="C:\Users\mkmatsu\Documents\研究\学会\SSJ\SSJ11\fig\plate.10km.onlype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21"/>
          <a:stretch>
            <a:fillRect/>
          </a:stretch>
        </p:blipFill>
        <p:spPr bwMode="auto">
          <a:xfrm>
            <a:off x="4556125" y="436563"/>
            <a:ext cx="4435475" cy="617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7" descr="C:\Users\mkmatsu\Documents\研究\学会\SSJ\SSJ11\fig\plate.10km.onlype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65" t="91962" r="28453"/>
          <a:stretch>
            <a:fillRect/>
          </a:stretch>
        </p:blipFill>
        <p:spPr bwMode="auto">
          <a:xfrm>
            <a:off x="7019924" y="5364222"/>
            <a:ext cx="1666875" cy="54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>
            <a:spLocks noChangeArrowheads="1"/>
          </p:cNvSpPr>
          <p:nvPr/>
        </p:nvSpPr>
        <p:spPr bwMode="auto">
          <a:xfrm rot="941828">
            <a:off x="7216775" y="2071688"/>
            <a:ext cx="836613" cy="35147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/>
          </a:p>
        </p:txBody>
      </p:sp>
      <p:sp>
        <p:nvSpPr>
          <p:cNvPr id="2" name="円/楕円 1"/>
          <p:cNvSpPr/>
          <p:nvPr/>
        </p:nvSpPr>
        <p:spPr bwMode="auto">
          <a:xfrm rot="845765">
            <a:off x="6991350" y="1530350"/>
            <a:ext cx="373063" cy="367030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13" name="円/楕円 12"/>
          <p:cNvSpPr/>
          <p:nvPr/>
        </p:nvSpPr>
        <p:spPr bwMode="auto">
          <a:xfrm rot="985922">
            <a:off x="7437438" y="2903538"/>
            <a:ext cx="257175" cy="213360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269150" y="742289"/>
            <a:ext cx="2476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Matsubara and </a:t>
            </a:r>
            <a:r>
              <a:rPr kumimoji="1" lang="en-US" altLang="ja-JP" sz="1400" dirty="0" err="1" smtClean="0"/>
              <a:t>Obara</a:t>
            </a:r>
            <a:r>
              <a:rPr kumimoji="1" lang="en-US" altLang="ja-JP" sz="1400" dirty="0" smtClean="0"/>
              <a:t> (2011)</a:t>
            </a:r>
            <a:endParaRPr kumimoji="1" lang="ja-JP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593725"/>
          </a:xfrm>
        </p:spPr>
        <p:txBody>
          <a:bodyPr/>
          <a:lstStyle/>
          <a:p>
            <a:pPr algn="ctr" eaLnBrk="1" hangingPunct="1"/>
            <a:r>
              <a:rPr lang="en-US" altLang="ja-JP" sz="3200" dirty="0" smtClean="0">
                <a:solidFill>
                  <a:srgbClr val="00CC00"/>
                </a:solidFill>
              </a:rPr>
              <a:t>Outline</a:t>
            </a:r>
            <a:endParaRPr lang="ja-JP" altLang="en-US" sz="3200" dirty="0" smtClean="0">
              <a:solidFill>
                <a:srgbClr val="00CC00"/>
              </a:solidFill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4182" y="898525"/>
            <a:ext cx="7812559" cy="5032375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Seismic observation (NIED Hi-net)</a:t>
            </a:r>
          </a:p>
          <a:p>
            <a:pPr eaLnBrk="1" hangingPunct="1"/>
            <a:endParaRPr lang="en-US" altLang="ja-JP" dirty="0" smtClean="0"/>
          </a:p>
          <a:p>
            <a:pPr eaLnBrk="1" hangingPunct="1"/>
            <a:r>
              <a:rPr lang="en-US" altLang="ja-JP" dirty="0" smtClean="0"/>
              <a:t>Seismicity and  velocity structure related with the Tohoku earthquake</a:t>
            </a:r>
          </a:p>
          <a:p>
            <a:pPr eaLnBrk="1" hangingPunct="1"/>
            <a:endParaRPr lang="en-US" altLang="ja-JP" dirty="0" smtClean="0"/>
          </a:p>
          <a:p>
            <a:pPr eaLnBrk="1" hangingPunct="1"/>
            <a:r>
              <a:rPr lang="en-US" altLang="ja-JP" dirty="0" smtClean="0"/>
              <a:t>Problem for mathematics</a:t>
            </a:r>
          </a:p>
          <a:p>
            <a:pPr eaLnBrk="1" hangingPunct="1"/>
            <a:endParaRPr lang="en-US" altLang="ja-JP" dirty="0" smtClean="0"/>
          </a:p>
        </p:txBody>
      </p:sp>
      <p:sp>
        <p:nvSpPr>
          <p:cNvPr id="7" name="フッター プレースホルダー 2"/>
          <p:cNvSpPr txBox="1">
            <a:spLocks/>
          </p:cNvSpPr>
          <p:nvPr/>
        </p:nvSpPr>
        <p:spPr bwMode="auto">
          <a:xfrm>
            <a:off x="2751015" y="6589058"/>
            <a:ext cx="3626339" cy="2498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0" sz="1200" b="1" kern="1200">
                <a:solidFill>
                  <a:schemeClr val="bg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/>
          </a:p>
        </p:txBody>
      </p:sp>
      <p:sp>
        <p:nvSpPr>
          <p:cNvPr id="8" name="日付プレースホルダー 3"/>
          <p:cNvSpPr txBox="1">
            <a:spLocks/>
          </p:cNvSpPr>
          <p:nvPr/>
        </p:nvSpPr>
        <p:spPr bwMode="auto">
          <a:xfrm>
            <a:off x="355600" y="6575471"/>
            <a:ext cx="2133600" cy="26030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0" sz="1200" b="1" kern="1200">
                <a:solidFill>
                  <a:schemeClr val="bg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フッター プレースホルダー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26627" name="日付プレースホルダー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3200"/>
            <a:ext cx="4362450" cy="1188000"/>
          </a:xfrm>
        </p:spPr>
        <p:txBody>
          <a:bodyPr/>
          <a:lstStyle/>
          <a:p>
            <a:pPr algn="ctr" eaLnBrk="1" hangingPunct="1"/>
            <a:r>
              <a:rPr lang="en-US" altLang="ja-JP" sz="2800" dirty="0" smtClean="0">
                <a:solidFill>
                  <a:srgbClr val="00CC00"/>
                </a:solidFill>
              </a:rPr>
              <a:t>Seismic velocity structure</a:t>
            </a:r>
            <a:br>
              <a:rPr lang="en-US" altLang="ja-JP" sz="2800" dirty="0" smtClean="0">
                <a:solidFill>
                  <a:srgbClr val="00CC00"/>
                </a:solidFill>
              </a:rPr>
            </a:br>
            <a:r>
              <a:rPr lang="en-US" altLang="ja-JP" sz="2800" dirty="0" smtClean="0">
                <a:solidFill>
                  <a:srgbClr val="00CC00"/>
                </a:solidFill>
              </a:rPr>
              <a:t>within the Pacific plate</a:t>
            </a:r>
            <a:endParaRPr lang="ja-JP" altLang="en-US" sz="2800" dirty="0" smtClean="0">
              <a:solidFill>
                <a:srgbClr val="00CC00"/>
              </a:solidFill>
            </a:endParaRPr>
          </a:p>
        </p:txBody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200" y="1378800"/>
            <a:ext cx="4556125" cy="4556125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Initial rupture point    consistent with         the boundary of the </a:t>
            </a:r>
            <a:r>
              <a:rPr lang="en-US" altLang="ja-JP" dirty="0" smtClean="0">
                <a:solidFill>
                  <a:srgbClr val="FF0000"/>
                </a:solidFill>
              </a:rPr>
              <a:t>low-</a:t>
            </a:r>
            <a:r>
              <a:rPr lang="en-US" altLang="ja-JP" dirty="0" smtClean="0"/>
              <a:t>/</a:t>
            </a:r>
            <a:r>
              <a:rPr lang="en-US" altLang="ja-JP" dirty="0" smtClean="0">
                <a:solidFill>
                  <a:srgbClr val="0080FF"/>
                </a:solidFill>
              </a:rPr>
              <a:t>high-</a:t>
            </a:r>
            <a:r>
              <a:rPr lang="en-US" altLang="ja-JP" dirty="0" smtClean="0"/>
              <a:t>velocity zones</a:t>
            </a:r>
            <a:endParaRPr lang="ja-JP" altLang="en-US" dirty="0" smtClean="0"/>
          </a:p>
        </p:txBody>
      </p:sp>
      <p:grpSp>
        <p:nvGrpSpPr>
          <p:cNvPr id="26631" name="グループ化 1"/>
          <p:cNvGrpSpPr>
            <a:grpSpLocks/>
          </p:cNvGrpSpPr>
          <p:nvPr/>
        </p:nvGrpSpPr>
        <p:grpSpPr bwMode="auto">
          <a:xfrm>
            <a:off x="4556125" y="436563"/>
            <a:ext cx="4435475" cy="6173787"/>
            <a:chOff x="4556125" y="436563"/>
            <a:chExt cx="4435475" cy="6173787"/>
          </a:xfrm>
        </p:grpSpPr>
        <p:pic>
          <p:nvPicPr>
            <p:cNvPr id="26635" name="Picture 7" descr="C:\Users\mkmatsu\Documents\研究\学会\SSJ\SSJ11\fig\plate.10km.onlyper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321"/>
            <a:stretch>
              <a:fillRect/>
            </a:stretch>
          </p:blipFill>
          <p:spPr bwMode="auto">
            <a:xfrm>
              <a:off x="4556125" y="436563"/>
              <a:ext cx="4435475" cy="6173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6" name="Picture 7" descr="C:\Users\mkmatsu\Documents\研究\学会\SSJ\SSJ11\fig\plate.10km.onlyper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3965" t="91962" r="28453"/>
            <a:stretch>
              <a:fillRect/>
            </a:stretch>
          </p:blipFill>
          <p:spPr bwMode="auto">
            <a:xfrm>
              <a:off x="7019924" y="5364222"/>
              <a:ext cx="1666875" cy="541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正方形/長方形 2"/>
          <p:cNvSpPr>
            <a:spLocks noChangeArrowheads="1"/>
          </p:cNvSpPr>
          <p:nvPr/>
        </p:nvSpPr>
        <p:spPr bwMode="auto">
          <a:xfrm rot="941828">
            <a:off x="7216775" y="2071688"/>
            <a:ext cx="836613" cy="35147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/>
          </a:p>
        </p:txBody>
      </p:sp>
      <p:sp>
        <p:nvSpPr>
          <p:cNvPr id="2" name="円/楕円 1"/>
          <p:cNvSpPr/>
          <p:nvPr/>
        </p:nvSpPr>
        <p:spPr bwMode="auto">
          <a:xfrm rot="845765">
            <a:off x="6991350" y="1530350"/>
            <a:ext cx="373063" cy="367030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13" name="円/楕円 12"/>
          <p:cNvSpPr/>
          <p:nvPr/>
        </p:nvSpPr>
        <p:spPr bwMode="auto">
          <a:xfrm rot="985922">
            <a:off x="7437438" y="2903538"/>
            <a:ext cx="257175" cy="213360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269150" y="742289"/>
            <a:ext cx="2476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Matsubara and </a:t>
            </a:r>
            <a:r>
              <a:rPr kumimoji="1" lang="en-US" altLang="ja-JP" sz="1400" dirty="0" err="1" smtClean="0"/>
              <a:t>Obara</a:t>
            </a:r>
            <a:r>
              <a:rPr kumimoji="1" lang="en-US" altLang="ja-JP" sz="1400" dirty="0" smtClean="0"/>
              <a:t> (2011)</a:t>
            </a:r>
            <a:endParaRPr kumimoji="1" lang="ja-JP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3" grpId="0" animBg="1"/>
      <p:bldP spid="1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" descr="C:\Users\mkmatsu\Documents\研究\学会\SSJ\SSJ11\fig\onlyyag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33" t="6770" b="4652"/>
          <a:stretch>
            <a:fillRect/>
          </a:stretch>
        </p:blipFill>
        <p:spPr bwMode="auto">
          <a:xfrm>
            <a:off x="5354638" y="838760"/>
            <a:ext cx="3884612" cy="55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フッター プレースホルダー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27652" name="日付プレースホルダー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03200"/>
            <a:ext cx="4376737" cy="1188000"/>
          </a:xfrm>
        </p:spPr>
        <p:txBody>
          <a:bodyPr/>
          <a:lstStyle/>
          <a:p>
            <a:pPr algn="ctr" eaLnBrk="1" hangingPunct="1"/>
            <a:r>
              <a:rPr lang="en-US" altLang="ja-JP" sz="3200" dirty="0" smtClean="0">
                <a:solidFill>
                  <a:srgbClr val="00CC00"/>
                </a:solidFill>
              </a:rPr>
              <a:t>Comparison with </a:t>
            </a:r>
            <a:r>
              <a:rPr lang="en-US" altLang="ja-JP" sz="3200" dirty="0" err="1" smtClean="0">
                <a:solidFill>
                  <a:srgbClr val="00CC00"/>
                </a:solidFill>
              </a:rPr>
              <a:t>coseismic</a:t>
            </a:r>
            <a:r>
              <a:rPr lang="en-US" altLang="ja-JP" sz="3200" dirty="0" smtClean="0">
                <a:solidFill>
                  <a:srgbClr val="00CC00"/>
                </a:solidFill>
              </a:rPr>
              <a:t> slip region</a:t>
            </a:r>
            <a:endParaRPr lang="ja-JP" altLang="en-US" sz="3200" dirty="0" smtClean="0">
              <a:solidFill>
                <a:srgbClr val="00CC00"/>
              </a:solidFill>
            </a:endParaRPr>
          </a:p>
        </p:txBody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200" y="1378800"/>
            <a:ext cx="4206875" cy="4757738"/>
          </a:xfrm>
        </p:spPr>
        <p:txBody>
          <a:bodyPr/>
          <a:lstStyle/>
          <a:p>
            <a:pPr eaLnBrk="1" hangingPunct="1"/>
            <a:r>
              <a:rPr lang="en-US" altLang="ja-JP" sz="2800" dirty="0" smtClean="0"/>
              <a:t>Large slip on the east side of the initial rupture point</a:t>
            </a:r>
          </a:p>
          <a:p>
            <a:pPr eaLnBrk="1" hangingPunct="1"/>
            <a:endParaRPr lang="en-US" altLang="ja-JP" sz="2800" dirty="0" smtClean="0"/>
          </a:p>
          <a:p>
            <a:pPr eaLnBrk="1" hangingPunct="1"/>
            <a:r>
              <a:rPr lang="en-US" altLang="ja-JP" sz="2800" dirty="0" smtClean="0"/>
              <a:t>Slip region extends 100 km on the west side of the initial rupture point</a:t>
            </a:r>
          </a:p>
        </p:txBody>
      </p:sp>
      <p:sp>
        <p:nvSpPr>
          <p:cNvPr id="27656" name="テキスト ボックス 16"/>
          <p:cNvSpPr txBox="1">
            <a:spLocks noChangeArrowheads="1"/>
          </p:cNvSpPr>
          <p:nvPr/>
        </p:nvSpPr>
        <p:spPr bwMode="auto">
          <a:xfrm>
            <a:off x="7455367" y="1081648"/>
            <a:ext cx="1407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dirty="0" smtClean="0"/>
              <a:t>(</a:t>
            </a:r>
            <a:r>
              <a:rPr lang="en-US" altLang="ja-JP" dirty="0" err="1" smtClean="0"/>
              <a:t>Yagi</a:t>
            </a:r>
            <a:r>
              <a:rPr lang="en-US" altLang="ja-JP" dirty="0" smtClean="0"/>
              <a:t>, </a:t>
            </a:r>
            <a:r>
              <a:rPr lang="en-US" altLang="ja-JP" dirty="0"/>
              <a:t>2011)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1" descr="C:\Users\mkmatsu\Documents\研究\学会\SSJ\SSJ11\fig\plate.10km.onlypert+yag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" y="425450"/>
            <a:ext cx="468312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5" name="グループ化 2"/>
          <p:cNvGrpSpPr>
            <a:grpSpLocks/>
          </p:cNvGrpSpPr>
          <p:nvPr/>
        </p:nvGrpSpPr>
        <p:grpSpPr bwMode="auto">
          <a:xfrm>
            <a:off x="4556125" y="425450"/>
            <a:ext cx="4683125" cy="6238875"/>
            <a:chOff x="4556125" y="425759"/>
            <a:chExt cx="4683475" cy="6238873"/>
          </a:xfrm>
        </p:grpSpPr>
        <p:sp>
          <p:nvSpPr>
            <p:cNvPr id="28682" name="正方形/長方形 1"/>
            <p:cNvSpPr>
              <a:spLocks noChangeArrowheads="1"/>
            </p:cNvSpPr>
            <p:nvPr/>
          </p:nvSpPr>
          <p:spPr bwMode="auto">
            <a:xfrm>
              <a:off x="4556125" y="636104"/>
              <a:ext cx="4362588" cy="58839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ja-JP" altLang="en-US"/>
            </a:p>
          </p:txBody>
        </p:sp>
        <p:pic>
          <p:nvPicPr>
            <p:cNvPr id="28683" name="Picture 10" descr="C:\Users\mkmatsu\Documents\研究\学会\SSJ\SSJ11\fig\onlyyagi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6125" y="425759"/>
              <a:ext cx="4683475" cy="6238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76" name="フッター プレースホルダー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28677" name="日付プレースホルダー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sp>
        <p:nvSpPr>
          <p:cNvPr id="286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57200"/>
            <a:ext cx="4376737" cy="593725"/>
          </a:xfrm>
        </p:spPr>
        <p:txBody>
          <a:bodyPr/>
          <a:lstStyle/>
          <a:p>
            <a:pPr algn="ctr" eaLnBrk="1" hangingPunct="1"/>
            <a:endParaRPr lang="ja-JP" altLang="en-US" sz="3200" smtClean="0">
              <a:solidFill>
                <a:srgbClr val="00CC00"/>
              </a:solidFill>
            </a:endParaRPr>
          </a:p>
        </p:txBody>
      </p:sp>
      <p:sp>
        <p:nvSpPr>
          <p:cNvPr id="286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3838" y="1223963"/>
            <a:ext cx="3276600" cy="5295900"/>
          </a:xfrm>
        </p:spPr>
        <p:txBody>
          <a:bodyPr/>
          <a:lstStyle/>
          <a:p>
            <a:pPr eaLnBrk="1" hangingPunct="1"/>
            <a:endParaRPr lang="en-US" altLang="ja-JP" sz="2400" smtClean="0"/>
          </a:p>
        </p:txBody>
      </p:sp>
      <p:sp>
        <p:nvSpPr>
          <p:cNvPr id="12" name="テキスト ボックス 16"/>
          <p:cNvSpPr txBox="1">
            <a:spLocks noChangeArrowheads="1"/>
          </p:cNvSpPr>
          <p:nvPr/>
        </p:nvSpPr>
        <p:spPr bwMode="auto">
          <a:xfrm>
            <a:off x="7455367" y="1081648"/>
            <a:ext cx="1407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dirty="0" smtClean="0"/>
              <a:t>(</a:t>
            </a:r>
            <a:r>
              <a:rPr lang="en-US" altLang="ja-JP" dirty="0" err="1" smtClean="0"/>
              <a:t>Yagi</a:t>
            </a:r>
            <a:r>
              <a:rPr lang="en-US" altLang="ja-JP" dirty="0" smtClean="0"/>
              <a:t>, </a:t>
            </a:r>
            <a:r>
              <a:rPr lang="en-US" altLang="ja-JP" dirty="0"/>
              <a:t>2011)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1" descr="C:\Users\mkmatsu\Documents\研究\学会\SSJ\SSJ11\fig\plate.10km.onlypert+yag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" y="425450"/>
            <a:ext cx="468312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フッター プレースホルダー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30724" name="日付プレースホルダー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57200"/>
            <a:ext cx="4376737" cy="593725"/>
          </a:xfrm>
        </p:spPr>
        <p:txBody>
          <a:bodyPr/>
          <a:lstStyle/>
          <a:p>
            <a:pPr algn="ctr" eaLnBrk="1" hangingPunct="1"/>
            <a:endParaRPr lang="ja-JP" altLang="en-US" sz="3200" smtClean="0">
              <a:solidFill>
                <a:srgbClr val="00CC00"/>
              </a:solidFill>
            </a:endParaRPr>
          </a:p>
        </p:txBody>
      </p:sp>
      <p:sp>
        <p:nvSpPr>
          <p:cNvPr id="307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58871" y="917575"/>
            <a:ext cx="4168587" cy="5295900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Western edge         of the slip region consistent with the </a:t>
            </a:r>
            <a:r>
              <a:rPr lang="en-US" altLang="ja-JP" dirty="0" smtClean="0">
                <a:solidFill>
                  <a:srgbClr val="FF0000"/>
                </a:solidFill>
              </a:rPr>
              <a:t>low-</a:t>
            </a:r>
            <a:r>
              <a:rPr lang="en-US" altLang="ja-JP" dirty="0" smtClean="0"/>
              <a:t>velocity zone</a:t>
            </a:r>
          </a:p>
        </p:txBody>
      </p:sp>
      <p:sp>
        <p:nvSpPr>
          <p:cNvPr id="30728" name="テキスト ボックス 16"/>
          <p:cNvSpPr txBox="1">
            <a:spLocks noChangeArrowheads="1"/>
          </p:cNvSpPr>
          <p:nvPr/>
        </p:nvSpPr>
        <p:spPr bwMode="auto">
          <a:xfrm>
            <a:off x="2963863" y="5675313"/>
            <a:ext cx="1423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/>
              <a:t>(</a:t>
            </a:r>
            <a:r>
              <a:rPr lang="ja-JP" altLang="en-US"/>
              <a:t>八木</a:t>
            </a:r>
            <a:r>
              <a:rPr lang="en-US" altLang="ja-JP"/>
              <a:t>, 2011)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C:\Users\mkmatsu\Documents\研究\学会\SSJ\SSJ11\fig\plate.10km.pert+onlyhond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6125" y="-128588"/>
            <a:ext cx="6069013" cy="726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200" y="1378800"/>
            <a:ext cx="4259262" cy="51435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Strong-energy-radiated region on the west side of the initial rupture point</a:t>
            </a:r>
          </a:p>
          <a:p>
            <a:pPr eaLnBrk="1" hangingPunct="1">
              <a:defRPr/>
            </a:pPr>
            <a:endParaRPr lang="en-US" altLang="ja-JP" sz="800" dirty="0" smtClean="0"/>
          </a:p>
          <a:p>
            <a:pPr eaLnBrk="1" hangingPunct="1">
              <a:defRPr/>
            </a:pPr>
            <a:endParaRPr lang="en-US" altLang="ja-JP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ja-JP" dirty="0" smtClean="0"/>
          </a:p>
          <a:p>
            <a:pPr eaLnBrk="1" hangingPunct="1">
              <a:defRPr/>
            </a:pPr>
            <a:endParaRPr lang="en-US" altLang="ja-JP" dirty="0" smtClean="0"/>
          </a:p>
        </p:txBody>
      </p:sp>
      <p:sp>
        <p:nvSpPr>
          <p:cNvPr id="31748" name="フッター プレースホルダー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31749" name="日付プレースホルダー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sp>
        <p:nvSpPr>
          <p:cNvPr id="317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3200"/>
            <a:ext cx="4556125" cy="1188000"/>
          </a:xfrm>
        </p:spPr>
        <p:txBody>
          <a:bodyPr/>
          <a:lstStyle/>
          <a:p>
            <a:pPr algn="ctr" eaLnBrk="1" hangingPunct="1"/>
            <a:r>
              <a:rPr lang="en-US" altLang="ja-JP" sz="3200" dirty="0" smtClean="0">
                <a:solidFill>
                  <a:srgbClr val="00CC00"/>
                </a:solidFill>
              </a:rPr>
              <a:t>Comparison with strong energy emission region</a:t>
            </a:r>
            <a:endParaRPr lang="ja-JP" altLang="en-US" sz="3200" dirty="0" smtClean="0">
              <a:solidFill>
                <a:srgbClr val="00CC00"/>
              </a:solidFill>
            </a:endParaRPr>
          </a:p>
        </p:txBody>
      </p:sp>
      <p:sp>
        <p:nvSpPr>
          <p:cNvPr id="31752" name="テキスト ボックス 5"/>
          <p:cNvSpPr txBox="1">
            <a:spLocks noChangeArrowheads="1"/>
          </p:cNvSpPr>
          <p:nvPr/>
        </p:nvSpPr>
        <p:spPr bwMode="auto">
          <a:xfrm>
            <a:off x="6605588" y="720725"/>
            <a:ext cx="220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/>
              <a:t>(Honda et al., 2011)</a:t>
            </a:r>
            <a:endParaRPr lang="ja-JP" altLang="en-US"/>
          </a:p>
        </p:txBody>
      </p:sp>
      <p:sp>
        <p:nvSpPr>
          <p:cNvPr id="2" name="テキスト ボックス 1"/>
          <p:cNvSpPr txBox="1">
            <a:spLocks noChangeArrowheads="1"/>
          </p:cNvSpPr>
          <p:nvPr/>
        </p:nvSpPr>
        <p:spPr bwMode="auto">
          <a:xfrm>
            <a:off x="87313" y="3749675"/>
            <a:ext cx="440531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2800">
                <a:solidFill>
                  <a:srgbClr val="0080FF"/>
                </a:solidFill>
              </a:rPr>
              <a:t>Consistent</a:t>
            </a:r>
          </a:p>
          <a:p>
            <a:pPr algn="ctr" eaLnBrk="1" hangingPunct="1"/>
            <a:r>
              <a:rPr lang="en-US" altLang="ja-JP" sz="2800">
                <a:solidFill>
                  <a:srgbClr val="0080FF"/>
                </a:solidFill>
              </a:rPr>
              <a:t>with the high-velocity zone</a:t>
            </a:r>
          </a:p>
          <a:p>
            <a:pPr algn="ctr" eaLnBrk="1" hangingPunct="1"/>
            <a:r>
              <a:rPr lang="en-US" altLang="ja-JP" sz="2800">
                <a:solidFill>
                  <a:srgbClr val="0080FF"/>
                </a:solidFill>
              </a:rPr>
              <a:t>between</a:t>
            </a:r>
          </a:p>
          <a:p>
            <a:pPr algn="ctr" eaLnBrk="1" hangingPunct="1"/>
            <a:r>
              <a:rPr lang="en-US" altLang="ja-JP" sz="2800">
                <a:solidFill>
                  <a:srgbClr val="0080FF"/>
                </a:solidFill>
              </a:rPr>
              <a:t>two low-velocity zones</a:t>
            </a:r>
            <a:endParaRPr lang="ja-JP" altLang="en-US" sz="2800">
              <a:solidFill>
                <a:srgbClr val="0080FF"/>
              </a:solidFill>
            </a:endParaRPr>
          </a:p>
        </p:txBody>
      </p:sp>
      <p:sp>
        <p:nvSpPr>
          <p:cNvPr id="3" name="角丸四角形 2"/>
          <p:cNvSpPr>
            <a:spLocks noChangeArrowheads="1"/>
          </p:cNvSpPr>
          <p:nvPr/>
        </p:nvSpPr>
        <p:spPr bwMode="auto">
          <a:xfrm>
            <a:off x="152400" y="3690938"/>
            <a:ext cx="4340225" cy="2062162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/>
          </a:p>
        </p:txBody>
      </p:sp>
      <p:sp>
        <p:nvSpPr>
          <p:cNvPr id="4" name="円/楕円 3"/>
          <p:cNvSpPr>
            <a:spLocks noChangeArrowheads="1"/>
          </p:cNvSpPr>
          <p:nvPr/>
        </p:nvSpPr>
        <p:spPr bwMode="auto">
          <a:xfrm rot="1335205">
            <a:off x="7186613" y="2751138"/>
            <a:ext cx="436562" cy="2259012"/>
          </a:xfrm>
          <a:prstGeom prst="ellipse">
            <a:avLst/>
          </a:prstGeom>
          <a:noFill/>
          <a:ln w="38100" algn="ctr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C:\Users\mkmatsu\Documents\研究\学会\SSJ\SSJ11\fig\plate.10km.pert+onlyhond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6125" y="-128588"/>
            <a:ext cx="6069013" cy="726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200" y="1378800"/>
            <a:ext cx="4259262" cy="5143500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Strong-energy-radiated region extending south-southwestward</a:t>
            </a:r>
          </a:p>
          <a:p>
            <a:pPr eaLnBrk="1" hangingPunct="1"/>
            <a:endParaRPr lang="en-US" altLang="ja-JP" sz="800" dirty="0" smtClean="0"/>
          </a:p>
          <a:p>
            <a:pPr eaLnBrk="1" hangingPunct="1"/>
            <a:r>
              <a:rPr lang="en-US" altLang="ja-JP" dirty="0" smtClean="0"/>
              <a:t>Slightly-strong-energy-radiated region on the east side of the initial rupture point</a:t>
            </a:r>
          </a:p>
        </p:txBody>
      </p:sp>
      <p:sp>
        <p:nvSpPr>
          <p:cNvPr id="32772" name="フッター プレースホルダー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32773" name="日付プレースホルダー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sp>
        <p:nvSpPr>
          <p:cNvPr id="327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088"/>
            <a:ext cx="4556125" cy="1109662"/>
          </a:xfrm>
        </p:spPr>
        <p:txBody>
          <a:bodyPr/>
          <a:lstStyle/>
          <a:p>
            <a:pPr algn="ctr" eaLnBrk="1" hangingPunct="1"/>
            <a:r>
              <a:rPr lang="en-US" altLang="ja-JP" sz="3200" dirty="0" smtClean="0">
                <a:solidFill>
                  <a:srgbClr val="00CC00"/>
                </a:solidFill>
              </a:rPr>
              <a:t>Comparison with strong energy emission region</a:t>
            </a:r>
            <a:endParaRPr lang="ja-JP" altLang="en-US" sz="3200" dirty="0" smtClean="0">
              <a:solidFill>
                <a:srgbClr val="00CC00"/>
              </a:solidFill>
            </a:endParaRPr>
          </a:p>
        </p:txBody>
      </p:sp>
      <p:sp>
        <p:nvSpPr>
          <p:cNvPr id="32776" name="テキスト ボックス 5"/>
          <p:cNvSpPr txBox="1">
            <a:spLocks noChangeArrowheads="1"/>
          </p:cNvSpPr>
          <p:nvPr/>
        </p:nvSpPr>
        <p:spPr bwMode="auto">
          <a:xfrm>
            <a:off x="6605588" y="720725"/>
            <a:ext cx="220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/>
              <a:t>(Honda et al., 2011)</a:t>
            </a:r>
            <a:endParaRPr lang="ja-JP" altLang="en-US"/>
          </a:p>
        </p:txBody>
      </p:sp>
      <p:sp>
        <p:nvSpPr>
          <p:cNvPr id="4" name="円/楕円 3"/>
          <p:cNvSpPr>
            <a:spLocks noChangeArrowheads="1"/>
          </p:cNvSpPr>
          <p:nvPr/>
        </p:nvSpPr>
        <p:spPr bwMode="auto">
          <a:xfrm rot="1335205">
            <a:off x="7186613" y="2751138"/>
            <a:ext cx="436562" cy="2259012"/>
          </a:xfrm>
          <a:prstGeom prst="ellipse">
            <a:avLst/>
          </a:prstGeom>
          <a:noFill/>
          <a:ln w="38100" algn="ctr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mkmatsu\Documents\研究\学会\SSJ\SSJ11\fig\plate.10km.pert+hond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594"/>
          <a:stretch>
            <a:fillRect/>
          </a:stretch>
        </p:blipFill>
        <p:spPr bwMode="auto">
          <a:xfrm>
            <a:off x="19050" y="-115888"/>
            <a:ext cx="6069013" cy="674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6925" y="1176338"/>
            <a:ext cx="3276600" cy="5295900"/>
          </a:xfrm>
        </p:spPr>
        <p:txBody>
          <a:bodyPr/>
          <a:lstStyle/>
          <a:p>
            <a:pPr eaLnBrk="1" hangingPunct="1"/>
            <a:endParaRPr lang="en-US" altLang="ja-JP" sz="2400" smtClean="0"/>
          </a:p>
        </p:txBody>
      </p:sp>
      <p:grpSp>
        <p:nvGrpSpPr>
          <p:cNvPr id="35844" name="グループ化 2"/>
          <p:cNvGrpSpPr>
            <a:grpSpLocks/>
          </p:cNvGrpSpPr>
          <p:nvPr/>
        </p:nvGrpSpPr>
        <p:grpSpPr bwMode="auto">
          <a:xfrm>
            <a:off x="4556125" y="-128588"/>
            <a:ext cx="6069013" cy="7265988"/>
            <a:chOff x="4556124" y="-128558"/>
            <a:chExt cx="6068519" cy="7265928"/>
          </a:xfrm>
        </p:grpSpPr>
        <p:sp>
          <p:nvSpPr>
            <p:cNvPr id="35858" name="正方形/長方形 1"/>
            <p:cNvSpPr>
              <a:spLocks noChangeArrowheads="1"/>
            </p:cNvSpPr>
            <p:nvPr/>
          </p:nvSpPr>
          <p:spPr bwMode="auto">
            <a:xfrm>
              <a:off x="4556124" y="533400"/>
              <a:ext cx="4587876" cy="5962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ja-JP" altLang="en-US"/>
            </a:p>
          </p:txBody>
        </p:sp>
        <p:pic>
          <p:nvPicPr>
            <p:cNvPr id="35859" name="Picture 2" descr="C:\Users\mkmatsu\Documents\研究\学会\SSJ\SSJ11\fig\plate.10km.pert+onlyhonda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6124" y="-128558"/>
              <a:ext cx="6068519" cy="7265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45" name="フッター プレースホルダー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35846" name="日付プレースホルダー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sp>
        <p:nvSpPr>
          <p:cNvPr id="3584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57200"/>
            <a:ext cx="4376737" cy="593725"/>
          </a:xfrm>
        </p:spPr>
        <p:txBody>
          <a:bodyPr/>
          <a:lstStyle/>
          <a:p>
            <a:pPr algn="ctr" eaLnBrk="1" hangingPunct="1"/>
            <a:endParaRPr lang="ja-JP" altLang="en-US" sz="3200" smtClean="0">
              <a:solidFill>
                <a:srgbClr val="00CC00"/>
              </a:solidFill>
            </a:endParaRPr>
          </a:p>
        </p:txBody>
      </p:sp>
      <p:grpSp>
        <p:nvGrpSpPr>
          <p:cNvPr id="35849" name="グループ化 8"/>
          <p:cNvGrpSpPr>
            <a:grpSpLocks/>
          </p:cNvGrpSpPr>
          <p:nvPr/>
        </p:nvGrpSpPr>
        <p:grpSpPr bwMode="auto">
          <a:xfrm>
            <a:off x="1893888" y="2913063"/>
            <a:ext cx="1687512" cy="2792412"/>
            <a:chOff x="1893194" y="2913847"/>
            <a:chExt cx="1688180" cy="2791494"/>
          </a:xfrm>
        </p:grpSpPr>
        <p:sp>
          <p:nvSpPr>
            <p:cNvPr id="5" name="円/楕円 4"/>
            <p:cNvSpPr/>
            <p:nvPr/>
          </p:nvSpPr>
          <p:spPr bwMode="auto">
            <a:xfrm rot="1390482">
              <a:off x="2701551" y="2913847"/>
              <a:ext cx="389092" cy="1940874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ja-JP" altLang="en-US">
                <a:ea typeface="ＭＳ Ｐゴシック" pitchFamily="50" charset="-128"/>
              </a:endParaRPr>
            </a:p>
          </p:txBody>
        </p:sp>
        <p:sp>
          <p:nvSpPr>
            <p:cNvPr id="7" name="円/楕円 6"/>
            <p:cNvSpPr/>
            <p:nvPr/>
          </p:nvSpPr>
          <p:spPr bwMode="auto">
            <a:xfrm>
              <a:off x="1893194" y="5138790"/>
              <a:ext cx="541551" cy="566551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ja-JP" altLang="en-US">
                <a:ea typeface="ＭＳ Ｐゴシック" pitchFamily="50" charset="-128"/>
              </a:endParaRPr>
            </a:p>
          </p:txBody>
        </p:sp>
        <p:sp>
          <p:nvSpPr>
            <p:cNvPr id="16" name="円/楕円 15"/>
            <p:cNvSpPr/>
            <p:nvPr/>
          </p:nvSpPr>
          <p:spPr bwMode="auto">
            <a:xfrm rot="1390482">
              <a:off x="3306628" y="3408984"/>
              <a:ext cx="274746" cy="829989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ja-JP" altLang="en-US">
                <a:ea typeface="ＭＳ Ｐゴシック" pitchFamily="50" charset="-128"/>
              </a:endParaRPr>
            </a:p>
          </p:txBody>
        </p:sp>
      </p:grpSp>
      <p:grpSp>
        <p:nvGrpSpPr>
          <p:cNvPr id="35850" name="グループ化 7"/>
          <p:cNvGrpSpPr>
            <a:grpSpLocks/>
          </p:cNvGrpSpPr>
          <p:nvPr/>
        </p:nvGrpSpPr>
        <p:grpSpPr bwMode="auto">
          <a:xfrm>
            <a:off x="6424613" y="2913063"/>
            <a:ext cx="1687512" cy="2792412"/>
            <a:chOff x="6424411" y="2913846"/>
            <a:chExt cx="1688180" cy="2791494"/>
          </a:xfrm>
        </p:grpSpPr>
        <p:sp>
          <p:nvSpPr>
            <p:cNvPr id="17" name="円/楕円 16"/>
            <p:cNvSpPr/>
            <p:nvPr/>
          </p:nvSpPr>
          <p:spPr bwMode="auto">
            <a:xfrm rot="1390482">
              <a:off x="7232768" y="2913846"/>
              <a:ext cx="389092" cy="1940874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ja-JP" altLang="en-US">
                <a:ea typeface="ＭＳ Ｐゴシック" pitchFamily="50" charset="-128"/>
              </a:endParaRPr>
            </a:p>
          </p:txBody>
        </p:sp>
        <p:sp>
          <p:nvSpPr>
            <p:cNvPr id="18" name="円/楕円 17"/>
            <p:cNvSpPr/>
            <p:nvPr/>
          </p:nvSpPr>
          <p:spPr bwMode="auto">
            <a:xfrm>
              <a:off x="6424411" y="5138789"/>
              <a:ext cx="541551" cy="566551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ja-JP" altLang="en-US">
                <a:ea typeface="ＭＳ Ｐゴシック" pitchFamily="50" charset="-128"/>
              </a:endParaRPr>
            </a:p>
          </p:txBody>
        </p:sp>
        <p:sp>
          <p:nvSpPr>
            <p:cNvPr id="19" name="円/楕円 18"/>
            <p:cNvSpPr/>
            <p:nvPr/>
          </p:nvSpPr>
          <p:spPr bwMode="auto">
            <a:xfrm rot="1390482">
              <a:off x="7837845" y="3408983"/>
              <a:ext cx="274746" cy="829989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ja-JP" altLang="en-US">
                <a:ea typeface="ＭＳ Ｐゴシック" pitchFamily="50" charset="-128"/>
              </a:endParaRPr>
            </a:p>
          </p:txBody>
        </p:sp>
      </p:grpSp>
      <p:sp>
        <p:nvSpPr>
          <p:cNvPr id="35851" name="テキスト ボックス 21"/>
          <p:cNvSpPr txBox="1">
            <a:spLocks noChangeArrowheads="1"/>
          </p:cNvSpPr>
          <p:nvPr/>
        </p:nvSpPr>
        <p:spPr bwMode="auto">
          <a:xfrm>
            <a:off x="6605588" y="720725"/>
            <a:ext cx="220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/>
              <a:t>(Honda et al., 2011)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mkmatsu\Documents\研究\学会\SSJ\SSJ11\fig\plate.10km.pert+hond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594"/>
          <a:stretch>
            <a:fillRect/>
          </a:stretch>
        </p:blipFill>
        <p:spPr bwMode="auto">
          <a:xfrm>
            <a:off x="19050" y="-115888"/>
            <a:ext cx="6069013" cy="674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8" name="正方形/長方形 1"/>
          <p:cNvSpPr>
            <a:spLocks noChangeArrowheads="1"/>
          </p:cNvSpPr>
          <p:nvPr/>
        </p:nvSpPr>
        <p:spPr bwMode="auto">
          <a:xfrm>
            <a:off x="4556125" y="533375"/>
            <a:ext cx="4588249" cy="59626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ja-JP" altLang="en-US"/>
          </a:p>
        </p:txBody>
      </p:sp>
      <p:sp>
        <p:nvSpPr>
          <p:cNvPr id="35845" name="フッター プレースホルダー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35846" name="日付プレースホルダー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sp>
        <p:nvSpPr>
          <p:cNvPr id="3584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57200"/>
            <a:ext cx="4376737" cy="593725"/>
          </a:xfrm>
        </p:spPr>
        <p:txBody>
          <a:bodyPr/>
          <a:lstStyle/>
          <a:p>
            <a:pPr algn="ctr" eaLnBrk="1" hangingPunct="1"/>
            <a:endParaRPr lang="ja-JP" altLang="en-US" sz="3200" smtClean="0">
              <a:solidFill>
                <a:srgbClr val="00CC00"/>
              </a:solidFill>
            </a:endParaRPr>
          </a:p>
        </p:txBody>
      </p:sp>
      <p:grpSp>
        <p:nvGrpSpPr>
          <p:cNvPr id="35849" name="グループ化 8"/>
          <p:cNvGrpSpPr>
            <a:grpSpLocks/>
          </p:cNvGrpSpPr>
          <p:nvPr/>
        </p:nvGrpSpPr>
        <p:grpSpPr bwMode="auto">
          <a:xfrm>
            <a:off x="1893888" y="2913063"/>
            <a:ext cx="1687512" cy="2792412"/>
            <a:chOff x="1893194" y="2913847"/>
            <a:chExt cx="1688180" cy="2791494"/>
          </a:xfrm>
        </p:grpSpPr>
        <p:sp>
          <p:nvSpPr>
            <p:cNvPr id="5" name="円/楕円 4"/>
            <p:cNvSpPr/>
            <p:nvPr/>
          </p:nvSpPr>
          <p:spPr bwMode="auto">
            <a:xfrm rot="1390482">
              <a:off x="2701551" y="2913847"/>
              <a:ext cx="389092" cy="1940874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ja-JP" altLang="en-US">
                <a:ea typeface="ＭＳ Ｐゴシック" pitchFamily="50" charset="-128"/>
              </a:endParaRPr>
            </a:p>
          </p:txBody>
        </p:sp>
        <p:sp>
          <p:nvSpPr>
            <p:cNvPr id="7" name="円/楕円 6"/>
            <p:cNvSpPr/>
            <p:nvPr/>
          </p:nvSpPr>
          <p:spPr bwMode="auto">
            <a:xfrm>
              <a:off x="1893194" y="5138790"/>
              <a:ext cx="541551" cy="566551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ja-JP" altLang="en-US">
                <a:ea typeface="ＭＳ Ｐゴシック" pitchFamily="50" charset="-128"/>
              </a:endParaRPr>
            </a:p>
          </p:txBody>
        </p:sp>
        <p:sp>
          <p:nvSpPr>
            <p:cNvPr id="16" name="円/楕円 15"/>
            <p:cNvSpPr/>
            <p:nvPr/>
          </p:nvSpPr>
          <p:spPr bwMode="auto">
            <a:xfrm rot="1390482">
              <a:off x="3306628" y="3408984"/>
              <a:ext cx="274746" cy="829989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ja-JP" altLang="en-US">
                <a:ea typeface="ＭＳ Ｐゴシック" pitchFamily="50" charset="-128"/>
              </a:endParaRPr>
            </a:p>
          </p:txBody>
        </p:sp>
      </p:grp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15049" y="1461246"/>
            <a:ext cx="4268975" cy="490341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2800" dirty="0"/>
              <a:t>Strong-energy-radiated region on the west side of the initial rupture </a:t>
            </a:r>
            <a:r>
              <a:rPr lang="en-US" altLang="ja-JP" sz="2800" dirty="0" smtClean="0"/>
              <a:t>point</a:t>
            </a:r>
          </a:p>
          <a:p>
            <a:pPr eaLnBrk="1" hangingPunct="1">
              <a:defRPr/>
            </a:pPr>
            <a:endParaRPr lang="en-US" altLang="ja-JP" sz="2800" dirty="0"/>
          </a:p>
          <a:p>
            <a:pPr eaLnBrk="1" hangingPunct="1"/>
            <a:endParaRPr lang="en-US" altLang="ja-JP" sz="2800" dirty="0" smtClean="0"/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4615049" y="3749675"/>
            <a:ext cx="440531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2800" dirty="0">
                <a:solidFill>
                  <a:srgbClr val="0080FF"/>
                </a:solidFill>
              </a:rPr>
              <a:t>Consistent</a:t>
            </a:r>
          </a:p>
          <a:p>
            <a:pPr algn="ctr" eaLnBrk="1" hangingPunct="1"/>
            <a:r>
              <a:rPr lang="en-US" altLang="ja-JP" sz="2800" dirty="0">
                <a:solidFill>
                  <a:srgbClr val="0080FF"/>
                </a:solidFill>
              </a:rPr>
              <a:t>with the high-velocity zone</a:t>
            </a:r>
          </a:p>
          <a:p>
            <a:pPr algn="ctr" eaLnBrk="1" hangingPunct="1"/>
            <a:r>
              <a:rPr lang="en-US" altLang="ja-JP" sz="2800" dirty="0">
                <a:solidFill>
                  <a:srgbClr val="0080FF"/>
                </a:solidFill>
              </a:rPr>
              <a:t>between</a:t>
            </a:r>
          </a:p>
          <a:p>
            <a:pPr algn="ctr" eaLnBrk="1" hangingPunct="1"/>
            <a:r>
              <a:rPr lang="en-US" altLang="ja-JP" sz="2800" dirty="0">
                <a:solidFill>
                  <a:srgbClr val="0080FF"/>
                </a:solidFill>
              </a:rPr>
              <a:t>two low-velocity zones</a:t>
            </a:r>
            <a:endParaRPr lang="ja-JP" altLang="en-US" sz="2800" dirty="0">
              <a:solidFill>
                <a:srgbClr val="0080FF"/>
              </a:solidFill>
            </a:endParaRPr>
          </a:p>
        </p:txBody>
      </p:sp>
      <p:sp>
        <p:nvSpPr>
          <p:cNvPr id="21" name="角丸四角形 20"/>
          <p:cNvSpPr>
            <a:spLocks noChangeArrowheads="1"/>
          </p:cNvSpPr>
          <p:nvPr/>
        </p:nvSpPr>
        <p:spPr bwMode="auto">
          <a:xfrm>
            <a:off x="4680136" y="3690938"/>
            <a:ext cx="4340225" cy="2062162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37796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フッター プレースホルダー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36867" name="日付プレースホルダー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49619"/>
            <a:ext cx="4935537" cy="1782000"/>
          </a:xfrm>
        </p:spPr>
        <p:txBody>
          <a:bodyPr/>
          <a:lstStyle/>
          <a:p>
            <a:pPr algn="ctr" eaLnBrk="1" hangingPunct="1"/>
            <a:r>
              <a:rPr lang="en-US" altLang="ja-JP" sz="3200" dirty="0" smtClean="0">
                <a:solidFill>
                  <a:srgbClr val="00CC00"/>
                </a:solidFill>
              </a:rPr>
              <a:t>Seamount ?</a:t>
            </a:r>
            <a:br>
              <a:rPr lang="en-US" altLang="ja-JP" sz="3200" dirty="0" smtClean="0">
                <a:solidFill>
                  <a:srgbClr val="00CC00"/>
                </a:solidFill>
              </a:rPr>
            </a:br>
            <a:r>
              <a:rPr lang="en-US" altLang="ja-JP" sz="3200" dirty="0" smtClean="0">
                <a:solidFill>
                  <a:srgbClr val="00CC00"/>
                </a:solidFill>
              </a:rPr>
              <a:t>Low-velocity zone near the initial rupture point</a:t>
            </a:r>
            <a:endParaRPr lang="ja-JP" altLang="en-US" sz="3200" dirty="0" smtClean="0">
              <a:solidFill>
                <a:srgbClr val="00CC00"/>
              </a:solidFill>
            </a:endParaRP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3675" y="1890713"/>
            <a:ext cx="5253038" cy="44227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dirty="0" err="1" smtClean="0"/>
              <a:t>Subducted</a:t>
            </a:r>
            <a:r>
              <a:rPr lang="en-US" altLang="ja-JP" dirty="0" smtClean="0"/>
              <a:t> seamount off Ibaraki and Fukushima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ja-JP" sz="2800" dirty="0" smtClean="0"/>
              <a:t>(Yamasaki and Okamura, 1989)</a:t>
            </a:r>
          </a:p>
          <a:p>
            <a:pPr eaLnBrk="1" hangingPunct="1">
              <a:defRPr/>
            </a:pPr>
            <a:endParaRPr lang="en-US" altLang="ja-JP" dirty="0" smtClean="0"/>
          </a:p>
          <a:p>
            <a:pPr eaLnBrk="1" hangingPunct="1">
              <a:defRPr/>
            </a:pPr>
            <a:r>
              <a:rPr lang="en-US" altLang="ja-JP" dirty="0" err="1" smtClean="0"/>
              <a:t>Subducted</a:t>
            </a:r>
            <a:r>
              <a:rPr lang="en-US" altLang="ja-JP" dirty="0" smtClean="0"/>
              <a:t> seamount estimated from the configuration of seafloor</a:t>
            </a:r>
          </a:p>
          <a:p>
            <a:pPr marL="0" indent="0" algn="r" eaLnBrk="1" hangingPunct="1">
              <a:buFont typeface="Wingdings" pitchFamily="2" charset="2"/>
              <a:buNone/>
              <a:defRPr/>
            </a:pPr>
            <a:r>
              <a:rPr lang="en-US" altLang="ja-JP" sz="2800" dirty="0" smtClean="0"/>
              <a:t>(</a:t>
            </a:r>
            <a:r>
              <a:rPr lang="en-US" altLang="ja-JP" sz="2800" dirty="0" err="1" smtClean="0"/>
              <a:t>Hudnut</a:t>
            </a:r>
            <a:r>
              <a:rPr lang="en-US" altLang="ja-JP" sz="2800" dirty="0" smtClean="0"/>
              <a:t>, 2011)</a:t>
            </a:r>
          </a:p>
          <a:p>
            <a:pPr eaLnBrk="1" hangingPunct="1">
              <a:defRPr/>
            </a:pPr>
            <a:endParaRPr lang="en-US" altLang="ja-JP" dirty="0"/>
          </a:p>
          <a:p>
            <a:pPr eaLnBrk="1" hangingPunct="1">
              <a:defRPr/>
            </a:pPr>
            <a:endParaRPr lang="ja-JP" altLang="en-US" dirty="0" smtClean="0"/>
          </a:p>
        </p:txBody>
      </p:sp>
      <p:pic>
        <p:nvPicPr>
          <p:cNvPr id="36870" name="Picture 7" descr="C:\Users\mkmatsu\Documents\研究\学会\SSJ\SSJ11\fig\onlyHudn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51"/>
          <a:stretch>
            <a:fillRect/>
          </a:stretch>
        </p:blipFill>
        <p:spPr bwMode="auto">
          <a:xfrm>
            <a:off x="5473700" y="490538"/>
            <a:ext cx="3571875" cy="598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フッター プレースホルダー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38915" name="日付プレースホルダー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593725"/>
          </a:xfrm>
        </p:spPr>
        <p:txBody>
          <a:bodyPr/>
          <a:lstStyle/>
          <a:p>
            <a:pPr algn="ctr" eaLnBrk="1" hangingPunct="1"/>
            <a:endParaRPr lang="ja-JP" altLang="en-US" sz="3200" smtClean="0">
              <a:solidFill>
                <a:srgbClr val="00CC00"/>
              </a:solidFill>
            </a:endParaRPr>
          </a:p>
        </p:txBody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629150"/>
            <a:ext cx="8229600" cy="16287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ja-JP" sz="2800" smtClean="0"/>
          </a:p>
        </p:txBody>
      </p:sp>
      <p:pic>
        <p:nvPicPr>
          <p:cNvPr id="38918" name="Picture 7" descr="C:\Users\mkmatsu\Documents\研究\学会\SSJ\SSJ11\fig\onlyHudn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51" t="12405" r="23335" b="12219"/>
          <a:stretch>
            <a:fillRect/>
          </a:stretch>
        </p:blipFill>
        <p:spPr bwMode="auto">
          <a:xfrm>
            <a:off x="5473700" y="684213"/>
            <a:ext cx="3382963" cy="588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円/楕円 1"/>
          <p:cNvSpPr/>
          <p:nvPr/>
        </p:nvSpPr>
        <p:spPr bwMode="auto">
          <a:xfrm rot="1036938">
            <a:off x="3206750" y="3271838"/>
            <a:ext cx="246063" cy="175895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10" name="円/楕円 9"/>
          <p:cNvSpPr/>
          <p:nvPr/>
        </p:nvSpPr>
        <p:spPr bwMode="auto">
          <a:xfrm rot="1036938">
            <a:off x="7204075" y="3271838"/>
            <a:ext cx="246063" cy="175895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grpSp>
        <p:nvGrpSpPr>
          <p:cNvPr id="38921" name="グループ化 21"/>
          <p:cNvGrpSpPr>
            <a:grpSpLocks/>
          </p:cNvGrpSpPr>
          <p:nvPr/>
        </p:nvGrpSpPr>
        <p:grpSpPr bwMode="auto">
          <a:xfrm>
            <a:off x="4127500" y="2540000"/>
            <a:ext cx="3897313" cy="2409825"/>
            <a:chOff x="768626" y="2527274"/>
            <a:chExt cx="3896140" cy="2409936"/>
          </a:xfrm>
        </p:grpSpPr>
        <p:cxnSp>
          <p:nvCxnSpPr>
            <p:cNvPr id="38934" name="直線コネクタ 22"/>
            <p:cNvCxnSpPr>
              <a:cxnSpLocks noChangeShapeType="1"/>
            </p:cNvCxnSpPr>
            <p:nvPr/>
          </p:nvCxnSpPr>
          <p:spPr bwMode="auto">
            <a:xfrm flipH="1" flipV="1">
              <a:off x="1351722" y="2527274"/>
              <a:ext cx="3313044" cy="112461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8935" name="直線コネクタ 23"/>
            <p:cNvCxnSpPr>
              <a:cxnSpLocks noChangeShapeType="1"/>
            </p:cNvCxnSpPr>
            <p:nvPr/>
          </p:nvCxnSpPr>
          <p:spPr bwMode="auto">
            <a:xfrm flipH="1" flipV="1">
              <a:off x="971550" y="3224770"/>
              <a:ext cx="3319734" cy="112689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8936" name="直線コネクタ 24"/>
            <p:cNvCxnSpPr>
              <a:cxnSpLocks noChangeShapeType="1"/>
            </p:cNvCxnSpPr>
            <p:nvPr/>
          </p:nvCxnSpPr>
          <p:spPr bwMode="auto">
            <a:xfrm flipH="1" flipV="1">
              <a:off x="768626" y="3812591"/>
              <a:ext cx="3313044" cy="112461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38922" name="テキスト ボックス 29"/>
          <p:cNvSpPr txBox="1">
            <a:spLocks noChangeArrowheads="1"/>
          </p:cNvSpPr>
          <p:nvPr/>
        </p:nvSpPr>
        <p:spPr bwMode="auto">
          <a:xfrm>
            <a:off x="6318250" y="6202363"/>
            <a:ext cx="1706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>
                <a:solidFill>
                  <a:schemeClr val="bg1"/>
                </a:solidFill>
              </a:rPr>
              <a:t>(Hudnut, 2011)</a:t>
            </a:r>
            <a:endParaRPr lang="ja-JP" altLang="en-US">
              <a:solidFill>
                <a:schemeClr val="bg1"/>
              </a:solidFill>
            </a:endParaRPr>
          </a:p>
        </p:txBody>
      </p:sp>
      <p:grpSp>
        <p:nvGrpSpPr>
          <p:cNvPr id="38923" name="グループ化 18"/>
          <p:cNvGrpSpPr>
            <a:grpSpLocks/>
          </p:cNvGrpSpPr>
          <p:nvPr/>
        </p:nvGrpSpPr>
        <p:grpSpPr bwMode="auto">
          <a:xfrm>
            <a:off x="174625" y="398463"/>
            <a:ext cx="4638675" cy="6173787"/>
            <a:chOff x="185538" y="398463"/>
            <a:chExt cx="4638399" cy="6173787"/>
          </a:xfrm>
        </p:grpSpPr>
        <p:sp>
          <p:nvSpPr>
            <p:cNvPr id="38927" name="正方形/長方形 17"/>
            <p:cNvSpPr>
              <a:spLocks noChangeArrowheads="1"/>
            </p:cNvSpPr>
            <p:nvPr/>
          </p:nvSpPr>
          <p:spPr bwMode="auto">
            <a:xfrm>
              <a:off x="768634" y="684333"/>
              <a:ext cx="3942522" cy="58879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ja-JP" altLang="en-US"/>
            </a:p>
          </p:txBody>
        </p:sp>
        <p:grpSp>
          <p:nvGrpSpPr>
            <p:cNvPr id="38928" name="グループ化 16"/>
            <p:cNvGrpSpPr>
              <a:grpSpLocks/>
            </p:cNvGrpSpPr>
            <p:nvPr/>
          </p:nvGrpSpPr>
          <p:grpSpPr bwMode="auto">
            <a:xfrm>
              <a:off x="185538" y="398463"/>
              <a:ext cx="4638399" cy="6173787"/>
              <a:chOff x="185538" y="398463"/>
              <a:chExt cx="4638399" cy="6173787"/>
            </a:xfrm>
          </p:grpSpPr>
          <p:pic>
            <p:nvPicPr>
              <p:cNvPr id="38929" name="Picture 7" descr="C:\Users\mkmatsu\Documents\研究\学会\SSJ\SSJ11\fig\plate.10km.onlypert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b="8321"/>
              <a:stretch>
                <a:fillRect/>
              </a:stretch>
            </p:blipFill>
            <p:spPr bwMode="auto">
              <a:xfrm>
                <a:off x="388462" y="398463"/>
                <a:ext cx="4435475" cy="6173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8930" name="グループ化 15"/>
              <p:cNvGrpSpPr>
                <a:grpSpLocks/>
              </p:cNvGrpSpPr>
              <p:nvPr/>
            </p:nvGrpSpPr>
            <p:grpSpPr bwMode="auto">
              <a:xfrm>
                <a:off x="185538" y="2527274"/>
                <a:ext cx="3896140" cy="2409936"/>
                <a:chOff x="768626" y="2527274"/>
                <a:chExt cx="3896140" cy="2409936"/>
              </a:xfrm>
            </p:grpSpPr>
            <p:cxnSp>
              <p:nvCxnSpPr>
                <p:cNvPr id="38931" name="直線コネクタ 3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1351722" y="2527274"/>
                  <a:ext cx="3313044" cy="1124618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38932" name="直線コネクタ 12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971550" y="3224770"/>
                  <a:ext cx="3319734" cy="1126891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38933" name="直線コネクタ 13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768626" y="3812591"/>
                  <a:ext cx="3313044" cy="1124619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</p:grpSp>
      </p:grpSp>
      <p:sp>
        <p:nvSpPr>
          <p:cNvPr id="26" name="円/楕円 25"/>
          <p:cNvSpPr/>
          <p:nvPr/>
        </p:nvSpPr>
        <p:spPr bwMode="auto">
          <a:xfrm rot="1036938">
            <a:off x="3198813" y="3271838"/>
            <a:ext cx="244475" cy="175895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pic>
        <p:nvPicPr>
          <p:cNvPr id="38925" name="Picture 7" descr="C:\Users\mkmatsu\Documents\研究\学会\SSJ\SSJ11\fig\plate.10km.onlype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65" t="91962" r="28453"/>
          <a:stretch>
            <a:fillRect/>
          </a:stretch>
        </p:blipFill>
        <p:spPr bwMode="auto">
          <a:xfrm>
            <a:off x="2843213" y="5326063"/>
            <a:ext cx="16668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テキスト ボックス 24"/>
          <p:cNvSpPr txBox="1"/>
          <p:nvPr/>
        </p:nvSpPr>
        <p:spPr>
          <a:xfrm>
            <a:off x="226938" y="6079529"/>
            <a:ext cx="2476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Matsubara and </a:t>
            </a:r>
            <a:r>
              <a:rPr kumimoji="1" lang="en-US" altLang="ja-JP" sz="1400" dirty="0" err="1" smtClean="0"/>
              <a:t>Obara</a:t>
            </a:r>
            <a:r>
              <a:rPr kumimoji="1" lang="en-US" altLang="ja-JP" sz="1400" dirty="0" smtClean="0"/>
              <a:t> (2011)</a:t>
            </a:r>
            <a:endParaRPr kumimoji="1" lang="ja-JP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080000"/>
            <a:ext cx="8229600" cy="1371600"/>
          </a:xfrm>
        </p:spPr>
        <p:txBody>
          <a:bodyPr/>
          <a:lstStyle/>
          <a:p>
            <a:pPr algn="ctr"/>
            <a:r>
              <a:rPr lang="en-US" altLang="ja-JP" dirty="0" smtClean="0">
                <a:solidFill>
                  <a:srgbClr val="00CC00"/>
                </a:solidFill>
              </a:rPr>
              <a:t>Seismic observation</a:t>
            </a:r>
            <a:br>
              <a:rPr lang="en-US" altLang="ja-JP" dirty="0" smtClean="0">
                <a:solidFill>
                  <a:srgbClr val="00CC00"/>
                </a:solidFill>
              </a:rPr>
            </a:br>
            <a:r>
              <a:rPr lang="en-US" altLang="ja-JP" dirty="0" smtClean="0">
                <a:solidFill>
                  <a:srgbClr val="00CC00"/>
                </a:solidFill>
              </a:rPr>
              <a:t>(NIED Hi-net)</a:t>
            </a:r>
            <a:endParaRPr kumimoji="1" lang="ja-JP" altLang="en-US" dirty="0"/>
          </a:p>
        </p:txBody>
      </p:sp>
      <p:sp>
        <p:nvSpPr>
          <p:cNvPr id="7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2751015" y="6589058"/>
            <a:ext cx="3626339" cy="249891"/>
          </a:xfrm>
        </p:spPr>
        <p:txBody>
          <a:bodyPr/>
          <a:lstStyle/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/>
          </a:p>
        </p:txBody>
      </p:sp>
      <p:sp>
        <p:nvSpPr>
          <p:cNvPr id="8" name="日付プレースホルダー 3"/>
          <p:cNvSpPr>
            <a:spLocks noGrp="1"/>
          </p:cNvSpPr>
          <p:nvPr>
            <p:ph type="dt" sz="half" idx="12"/>
          </p:nvPr>
        </p:nvSpPr>
        <p:spPr>
          <a:xfrm>
            <a:off x="355600" y="6575471"/>
            <a:ext cx="2133600" cy="260303"/>
          </a:xfrm>
        </p:spPr>
        <p:txBody>
          <a:bodyPr/>
          <a:lstStyle/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102239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フッター プレースホルダー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39939" name="日付プレースホルダー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593725"/>
          </a:xfrm>
        </p:spPr>
        <p:txBody>
          <a:bodyPr/>
          <a:lstStyle/>
          <a:p>
            <a:pPr algn="ctr" eaLnBrk="1" hangingPunct="1"/>
            <a:endParaRPr lang="ja-JP" altLang="en-US" sz="3200" smtClean="0">
              <a:solidFill>
                <a:srgbClr val="00CC00"/>
              </a:solidFill>
            </a:endParaRPr>
          </a:p>
        </p:txBody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629150"/>
            <a:ext cx="8229600" cy="16287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ja-JP" sz="2800" smtClean="0"/>
          </a:p>
        </p:txBody>
      </p:sp>
      <p:sp>
        <p:nvSpPr>
          <p:cNvPr id="39942" name="正方形/長方形 17"/>
          <p:cNvSpPr>
            <a:spLocks noChangeArrowheads="1"/>
          </p:cNvSpPr>
          <p:nvPr/>
        </p:nvSpPr>
        <p:spPr bwMode="auto">
          <a:xfrm>
            <a:off x="5022850" y="696913"/>
            <a:ext cx="3941763" cy="5888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ja-JP" altLang="en-US"/>
          </a:p>
        </p:txBody>
      </p:sp>
      <p:pic>
        <p:nvPicPr>
          <p:cNvPr id="39943" name="Picture 7" descr="C:\Users\mkmatsu\Documents\研究\学会\SSJ\SSJ11\fig\plate.10km.onlype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21"/>
          <a:stretch>
            <a:fillRect/>
          </a:stretch>
        </p:blipFill>
        <p:spPr bwMode="auto">
          <a:xfrm>
            <a:off x="4641850" y="411163"/>
            <a:ext cx="4435475" cy="617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944" name="直線コネクタ 3"/>
          <p:cNvCxnSpPr>
            <a:cxnSpLocks noChangeShapeType="1"/>
          </p:cNvCxnSpPr>
          <p:nvPr/>
        </p:nvCxnSpPr>
        <p:spPr bwMode="auto">
          <a:xfrm flipH="1" flipV="1">
            <a:off x="5022850" y="2540000"/>
            <a:ext cx="3313113" cy="112553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9" name="円/楕円 28"/>
          <p:cNvSpPr/>
          <p:nvPr/>
        </p:nvSpPr>
        <p:spPr bwMode="auto">
          <a:xfrm rot="1036938">
            <a:off x="7434263" y="3284538"/>
            <a:ext cx="246062" cy="175895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pic>
        <p:nvPicPr>
          <p:cNvPr id="39946" name="Picture 7" descr="C:\Users\mkmatsu\Documents\研究\学会\SSJ\SSJ11\fig\plate.10km.onlype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65" t="91962" r="28453"/>
          <a:stretch>
            <a:fillRect/>
          </a:stretch>
        </p:blipFill>
        <p:spPr bwMode="auto">
          <a:xfrm>
            <a:off x="7178675" y="5326063"/>
            <a:ext cx="16668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12" descr="C:\Users\mkmatsu\Documents\研究\学会\SSJ\SSJ11\fig\B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96900"/>
            <a:ext cx="4616450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388303" y="6243840"/>
            <a:ext cx="2476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Matsubara and </a:t>
            </a:r>
            <a:r>
              <a:rPr kumimoji="1" lang="en-US" altLang="ja-JP" sz="1400" dirty="0" err="1" smtClean="0"/>
              <a:t>Obara</a:t>
            </a:r>
            <a:r>
              <a:rPr kumimoji="1" lang="en-US" altLang="ja-JP" sz="1400" dirty="0" smtClean="0"/>
              <a:t> (2011)</a:t>
            </a:r>
            <a:endParaRPr kumimoji="1" lang="ja-JP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フッター プレースホルダー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43011" name="日付プレースホルダー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593725"/>
          </a:xfrm>
        </p:spPr>
        <p:txBody>
          <a:bodyPr/>
          <a:lstStyle/>
          <a:p>
            <a:pPr algn="ctr" eaLnBrk="1" hangingPunct="1"/>
            <a:endParaRPr lang="ja-JP" altLang="en-US" sz="3200" smtClean="0">
              <a:solidFill>
                <a:srgbClr val="00CC00"/>
              </a:solidFill>
            </a:endParaRPr>
          </a:p>
        </p:txBody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629150"/>
            <a:ext cx="8229600" cy="16287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ja-JP" sz="2800" smtClean="0"/>
          </a:p>
        </p:txBody>
      </p:sp>
      <p:pic>
        <p:nvPicPr>
          <p:cNvPr id="43014" name="Picture 7" descr="C:\Users\mkmatsu\Documents\研究\学会\SSJ\SSJ11\fig\onlyHudn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51" t="12405" r="23335" b="12219"/>
          <a:stretch>
            <a:fillRect/>
          </a:stretch>
        </p:blipFill>
        <p:spPr bwMode="auto">
          <a:xfrm>
            <a:off x="5473700" y="684213"/>
            <a:ext cx="3382963" cy="588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円/楕円 1"/>
          <p:cNvSpPr/>
          <p:nvPr/>
        </p:nvSpPr>
        <p:spPr bwMode="auto">
          <a:xfrm rot="1036938">
            <a:off x="3206750" y="3271838"/>
            <a:ext cx="246063" cy="175895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10" name="円/楕円 9"/>
          <p:cNvSpPr/>
          <p:nvPr/>
        </p:nvSpPr>
        <p:spPr bwMode="auto">
          <a:xfrm rot="1036938">
            <a:off x="7204075" y="3271838"/>
            <a:ext cx="246063" cy="175895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cxnSp>
        <p:nvCxnSpPr>
          <p:cNvPr id="43017" name="直線コネクタ 22"/>
          <p:cNvCxnSpPr>
            <a:cxnSpLocks noChangeShapeType="1"/>
          </p:cNvCxnSpPr>
          <p:nvPr/>
        </p:nvCxnSpPr>
        <p:spPr bwMode="auto">
          <a:xfrm flipH="1" flipV="1">
            <a:off x="4710113" y="2540000"/>
            <a:ext cx="3314700" cy="11239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3018" name="直線コネクタ 23"/>
          <p:cNvCxnSpPr>
            <a:cxnSpLocks noChangeShapeType="1"/>
          </p:cNvCxnSpPr>
          <p:nvPr/>
        </p:nvCxnSpPr>
        <p:spPr bwMode="auto">
          <a:xfrm flipH="1" flipV="1">
            <a:off x="4330700" y="3236913"/>
            <a:ext cx="3321050" cy="112712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3019" name="直線コネクタ 24"/>
          <p:cNvCxnSpPr>
            <a:cxnSpLocks noChangeShapeType="1"/>
          </p:cNvCxnSpPr>
          <p:nvPr/>
        </p:nvCxnSpPr>
        <p:spPr bwMode="auto">
          <a:xfrm flipH="1" flipV="1">
            <a:off x="4127500" y="3825875"/>
            <a:ext cx="3314700" cy="11239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3020" name="テキスト ボックス 29"/>
          <p:cNvSpPr txBox="1">
            <a:spLocks noChangeArrowheads="1"/>
          </p:cNvSpPr>
          <p:nvPr/>
        </p:nvSpPr>
        <p:spPr bwMode="auto">
          <a:xfrm>
            <a:off x="6318250" y="6202363"/>
            <a:ext cx="1706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>
                <a:solidFill>
                  <a:schemeClr val="bg1"/>
                </a:solidFill>
              </a:rPr>
              <a:t>(Hudnut, 2011)</a:t>
            </a:r>
            <a:endParaRPr lang="ja-JP" altLang="en-US">
              <a:solidFill>
                <a:schemeClr val="bg1"/>
              </a:solidFill>
            </a:endParaRPr>
          </a:p>
        </p:txBody>
      </p:sp>
      <p:sp>
        <p:nvSpPr>
          <p:cNvPr id="43021" name="正方形/長方形 17"/>
          <p:cNvSpPr>
            <a:spLocks noChangeArrowheads="1"/>
          </p:cNvSpPr>
          <p:nvPr/>
        </p:nvSpPr>
        <p:spPr bwMode="auto">
          <a:xfrm>
            <a:off x="768350" y="684213"/>
            <a:ext cx="3943350" cy="5888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ja-JP" altLang="en-US"/>
          </a:p>
        </p:txBody>
      </p:sp>
      <p:pic>
        <p:nvPicPr>
          <p:cNvPr id="43022" name="Picture 7" descr="C:\Users\mkmatsu\Documents\研究\学会\SSJ\SSJ11\fig\plate.10km.onlype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21"/>
          <a:stretch>
            <a:fillRect/>
          </a:stretch>
        </p:blipFill>
        <p:spPr bwMode="auto">
          <a:xfrm>
            <a:off x="388938" y="398463"/>
            <a:ext cx="4435475" cy="617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023" name="直線コネクタ 3"/>
          <p:cNvCxnSpPr>
            <a:cxnSpLocks noChangeShapeType="1"/>
          </p:cNvCxnSpPr>
          <p:nvPr/>
        </p:nvCxnSpPr>
        <p:spPr bwMode="auto">
          <a:xfrm flipH="1" flipV="1">
            <a:off x="768350" y="2527300"/>
            <a:ext cx="3313113" cy="11239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3024" name="直線コネクタ 12"/>
          <p:cNvCxnSpPr>
            <a:cxnSpLocks noChangeShapeType="1"/>
          </p:cNvCxnSpPr>
          <p:nvPr/>
        </p:nvCxnSpPr>
        <p:spPr bwMode="auto">
          <a:xfrm flipH="1" flipV="1">
            <a:off x="388938" y="3224213"/>
            <a:ext cx="3319462" cy="112712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3025" name="直線コネクタ 13"/>
          <p:cNvCxnSpPr>
            <a:cxnSpLocks noChangeShapeType="1"/>
          </p:cNvCxnSpPr>
          <p:nvPr/>
        </p:nvCxnSpPr>
        <p:spPr bwMode="auto">
          <a:xfrm flipH="1" flipV="1">
            <a:off x="185738" y="3813175"/>
            <a:ext cx="3313112" cy="11239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6" name="円/楕円 25"/>
          <p:cNvSpPr/>
          <p:nvPr/>
        </p:nvSpPr>
        <p:spPr bwMode="auto">
          <a:xfrm rot="1036938">
            <a:off x="3198813" y="3271838"/>
            <a:ext cx="244475" cy="175895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pic>
        <p:nvPicPr>
          <p:cNvPr id="43027" name="Picture 7" descr="C:\Users\mkmatsu\Documents\研究\学会\SSJ\SSJ11\fig\plate.10km.onlype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65" t="91962" r="28453"/>
          <a:stretch>
            <a:fillRect/>
          </a:stretch>
        </p:blipFill>
        <p:spPr bwMode="auto">
          <a:xfrm>
            <a:off x="2843213" y="5326063"/>
            <a:ext cx="16668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388303" y="6243840"/>
            <a:ext cx="2476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Matsubara and </a:t>
            </a:r>
            <a:r>
              <a:rPr kumimoji="1" lang="en-US" altLang="ja-JP" sz="1400" dirty="0" err="1" smtClean="0"/>
              <a:t>Obara</a:t>
            </a:r>
            <a:r>
              <a:rPr kumimoji="1" lang="en-US" altLang="ja-JP" sz="1400" dirty="0" smtClean="0"/>
              <a:t> (2011)</a:t>
            </a:r>
            <a:endParaRPr kumimoji="1" lang="ja-JP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2" descr="C:\Users\mkmatsu\Documents\研究\学会\SSJ\SSJ11\fig\D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96900"/>
            <a:ext cx="4689475" cy="570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フッター プレースホルダー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44036" name="日付プレースホルダー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593725"/>
          </a:xfrm>
        </p:spPr>
        <p:txBody>
          <a:bodyPr/>
          <a:lstStyle/>
          <a:p>
            <a:pPr algn="ctr" eaLnBrk="1" hangingPunct="1"/>
            <a:endParaRPr lang="ja-JP" altLang="en-US" sz="3200" smtClean="0">
              <a:solidFill>
                <a:srgbClr val="00CC00"/>
              </a:solidFill>
            </a:endParaRPr>
          </a:p>
        </p:txBody>
      </p:sp>
      <p:sp>
        <p:nvSpPr>
          <p:cNvPr id="440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629150"/>
            <a:ext cx="8229600" cy="16287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ja-JP" sz="2800" smtClean="0"/>
          </a:p>
        </p:txBody>
      </p:sp>
      <p:sp>
        <p:nvSpPr>
          <p:cNvPr id="44039" name="正方形/長方形 17"/>
          <p:cNvSpPr>
            <a:spLocks noChangeArrowheads="1"/>
          </p:cNvSpPr>
          <p:nvPr/>
        </p:nvSpPr>
        <p:spPr bwMode="auto">
          <a:xfrm>
            <a:off x="5022850" y="696913"/>
            <a:ext cx="3941763" cy="5888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ja-JP" altLang="en-US"/>
          </a:p>
        </p:txBody>
      </p:sp>
      <p:pic>
        <p:nvPicPr>
          <p:cNvPr id="44040" name="Picture 7" descr="C:\Users\mkmatsu\Documents\研究\学会\SSJ\SSJ11\fig\plate.10km.onlype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21"/>
          <a:stretch>
            <a:fillRect/>
          </a:stretch>
        </p:blipFill>
        <p:spPr bwMode="auto">
          <a:xfrm>
            <a:off x="4641850" y="411163"/>
            <a:ext cx="4435475" cy="617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041" name="直線コネクタ 12"/>
          <p:cNvCxnSpPr>
            <a:cxnSpLocks noChangeShapeType="1"/>
          </p:cNvCxnSpPr>
          <p:nvPr/>
        </p:nvCxnSpPr>
        <p:spPr bwMode="auto">
          <a:xfrm flipH="1" flipV="1">
            <a:off x="4641850" y="3238500"/>
            <a:ext cx="3319463" cy="112712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9" name="円/楕円 28"/>
          <p:cNvSpPr/>
          <p:nvPr/>
        </p:nvSpPr>
        <p:spPr bwMode="auto">
          <a:xfrm rot="1036938">
            <a:off x="7434263" y="3284538"/>
            <a:ext cx="246062" cy="175895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8303" y="6243840"/>
            <a:ext cx="2476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Matsubara and </a:t>
            </a:r>
            <a:r>
              <a:rPr kumimoji="1" lang="en-US" altLang="ja-JP" sz="1400" dirty="0" err="1" smtClean="0"/>
              <a:t>Obara</a:t>
            </a:r>
            <a:r>
              <a:rPr kumimoji="1" lang="en-US" altLang="ja-JP" sz="1400" dirty="0" smtClean="0"/>
              <a:t> (2011)</a:t>
            </a:r>
            <a:endParaRPr kumimoji="1" lang="ja-JP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フッター プレースホルダー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45059" name="日付プレースホルダー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593725"/>
          </a:xfrm>
        </p:spPr>
        <p:txBody>
          <a:bodyPr/>
          <a:lstStyle/>
          <a:p>
            <a:pPr algn="ctr" eaLnBrk="1" hangingPunct="1"/>
            <a:endParaRPr lang="ja-JP" altLang="en-US" sz="3200" smtClean="0">
              <a:solidFill>
                <a:srgbClr val="00CC00"/>
              </a:solidFill>
            </a:endParaRPr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738" y="4387850"/>
            <a:ext cx="4525962" cy="20399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ja-JP" sz="2800" smtClean="0"/>
              <a:t>Continuous low-velocity and low-Vp/Vs zone</a:t>
            </a:r>
          </a:p>
          <a:p>
            <a:pPr eaLnBrk="1" hangingPunct="1">
              <a:lnSpc>
                <a:spcPct val="80000"/>
              </a:lnSpc>
            </a:pPr>
            <a:endParaRPr lang="en-US" altLang="ja-JP" sz="2800" smtClean="0"/>
          </a:p>
          <a:p>
            <a:pPr eaLnBrk="1" hangingPunct="1">
              <a:lnSpc>
                <a:spcPct val="80000"/>
              </a:lnSpc>
            </a:pPr>
            <a:r>
              <a:rPr lang="en-US" altLang="ja-JP" sz="2800" smtClean="0"/>
              <a:t>Possibility of existence of subducted seamount</a:t>
            </a:r>
          </a:p>
        </p:txBody>
      </p:sp>
      <p:sp>
        <p:nvSpPr>
          <p:cNvPr id="45062" name="正方形/長方形 17"/>
          <p:cNvSpPr>
            <a:spLocks noChangeArrowheads="1"/>
          </p:cNvSpPr>
          <p:nvPr/>
        </p:nvSpPr>
        <p:spPr bwMode="auto">
          <a:xfrm>
            <a:off x="5022850" y="696913"/>
            <a:ext cx="3941763" cy="5888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ja-JP" altLang="en-US"/>
          </a:p>
        </p:txBody>
      </p:sp>
      <p:pic>
        <p:nvPicPr>
          <p:cNvPr id="45063" name="Picture 7" descr="C:\Users\mkmatsu\Documents\研究\学会\SSJ\SSJ11\fig\plate.10km.onlype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21"/>
          <a:stretch>
            <a:fillRect/>
          </a:stretch>
        </p:blipFill>
        <p:spPr bwMode="auto">
          <a:xfrm>
            <a:off x="4641850" y="411163"/>
            <a:ext cx="4435475" cy="617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064" name="直線コネクタ 13"/>
          <p:cNvCxnSpPr>
            <a:cxnSpLocks noChangeShapeType="1"/>
          </p:cNvCxnSpPr>
          <p:nvPr/>
        </p:nvCxnSpPr>
        <p:spPr bwMode="auto">
          <a:xfrm flipH="1" flipV="1">
            <a:off x="4438650" y="3825875"/>
            <a:ext cx="3313113" cy="112395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9" name="円/楕円 28"/>
          <p:cNvSpPr/>
          <p:nvPr/>
        </p:nvSpPr>
        <p:spPr bwMode="auto">
          <a:xfrm rot="1036938">
            <a:off x="7434263" y="3284538"/>
            <a:ext cx="246062" cy="175895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grpSp>
        <p:nvGrpSpPr>
          <p:cNvPr id="45066" name="グループ化 2"/>
          <p:cNvGrpSpPr>
            <a:grpSpLocks/>
          </p:cNvGrpSpPr>
          <p:nvPr/>
        </p:nvGrpSpPr>
        <p:grpSpPr bwMode="auto">
          <a:xfrm>
            <a:off x="0" y="596900"/>
            <a:ext cx="4699000" cy="3608388"/>
            <a:chOff x="0" y="597600"/>
            <a:chExt cx="4699141" cy="3608352"/>
          </a:xfrm>
        </p:grpSpPr>
        <p:sp>
          <p:nvSpPr>
            <p:cNvPr id="45068" name="正方形/長方形 1"/>
            <p:cNvSpPr>
              <a:spLocks noChangeArrowheads="1"/>
            </p:cNvSpPr>
            <p:nvPr/>
          </p:nvSpPr>
          <p:spPr bwMode="auto">
            <a:xfrm>
              <a:off x="742122" y="1908313"/>
              <a:ext cx="3899728" cy="2014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ja-JP" altLang="en-US"/>
            </a:p>
          </p:txBody>
        </p:sp>
        <p:pic>
          <p:nvPicPr>
            <p:cNvPr id="45069" name="Picture 12" descr="C:\Users\mkmatsu\Documents\研究\学会\SSJ\SSJ11\fig\E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97600"/>
              <a:ext cx="4699141" cy="360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テキスト ボックス 13"/>
          <p:cNvSpPr txBox="1"/>
          <p:nvPr/>
        </p:nvSpPr>
        <p:spPr>
          <a:xfrm>
            <a:off x="6224327" y="793299"/>
            <a:ext cx="2476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Matsubara and </a:t>
            </a:r>
            <a:r>
              <a:rPr kumimoji="1" lang="en-US" altLang="ja-JP" sz="1400" dirty="0" err="1" smtClean="0"/>
              <a:t>Obara</a:t>
            </a:r>
            <a:r>
              <a:rPr kumimoji="1" lang="en-US" altLang="ja-JP" sz="1400" dirty="0" smtClean="0"/>
              <a:t> (2011)</a:t>
            </a:r>
            <a:endParaRPr kumimoji="1" lang="ja-JP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フッター プレースホルダー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46083" name="日付プレースホルダー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593725"/>
          </a:xfrm>
        </p:spPr>
        <p:txBody>
          <a:bodyPr/>
          <a:lstStyle/>
          <a:p>
            <a:pPr algn="ctr" eaLnBrk="1" hangingPunct="1"/>
            <a:endParaRPr lang="ja-JP" altLang="en-US" sz="3200" smtClean="0">
              <a:solidFill>
                <a:srgbClr val="00CC00"/>
              </a:solidFill>
            </a:endParaRPr>
          </a:p>
        </p:txBody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50" y="4227513"/>
            <a:ext cx="4632325" cy="22002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ja-JP" sz="2800" dirty="0" smtClean="0"/>
              <a:t>Low-velocity zone as a fluctuation within the high-velocity zone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2800" dirty="0" smtClean="0"/>
              <a:t>Action as the initial rupture point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2800" dirty="0" smtClean="0"/>
              <a:t>Large slip region</a:t>
            </a:r>
          </a:p>
        </p:txBody>
      </p:sp>
      <p:sp>
        <p:nvSpPr>
          <p:cNvPr id="46086" name="正方形/長方形 17"/>
          <p:cNvSpPr>
            <a:spLocks noChangeArrowheads="1"/>
          </p:cNvSpPr>
          <p:nvPr/>
        </p:nvSpPr>
        <p:spPr bwMode="auto">
          <a:xfrm>
            <a:off x="5022850" y="696913"/>
            <a:ext cx="3941763" cy="5888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ja-JP" altLang="en-US"/>
          </a:p>
        </p:txBody>
      </p:sp>
      <p:pic>
        <p:nvPicPr>
          <p:cNvPr id="46087" name="Picture 7" descr="C:\Users\mkmatsu\Documents\研究\学会\SSJ\SSJ11\fig\plate.10km.onlype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21"/>
          <a:stretch>
            <a:fillRect/>
          </a:stretch>
        </p:blipFill>
        <p:spPr bwMode="auto">
          <a:xfrm>
            <a:off x="4641850" y="411163"/>
            <a:ext cx="4435475" cy="617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088" name="直線コネクタ 13"/>
          <p:cNvCxnSpPr>
            <a:cxnSpLocks noChangeShapeType="1"/>
          </p:cNvCxnSpPr>
          <p:nvPr/>
        </p:nvCxnSpPr>
        <p:spPr bwMode="auto">
          <a:xfrm flipH="1" flipV="1">
            <a:off x="4438650" y="3825875"/>
            <a:ext cx="3313113" cy="112395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9" name="円/楕円 28"/>
          <p:cNvSpPr/>
          <p:nvPr/>
        </p:nvSpPr>
        <p:spPr bwMode="auto">
          <a:xfrm rot="1036938">
            <a:off x="7434263" y="3284538"/>
            <a:ext cx="246062" cy="175895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grpSp>
        <p:nvGrpSpPr>
          <p:cNvPr id="46090" name="グループ化 2"/>
          <p:cNvGrpSpPr>
            <a:grpSpLocks/>
          </p:cNvGrpSpPr>
          <p:nvPr/>
        </p:nvGrpSpPr>
        <p:grpSpPr bwMode="auto">
          <a:xfrm>
            <a:off x="0" y="596900"/>
            <a:ext cx="4699000" cy="3608388"/>
            <a:chOff x="0" y="597600"/>
            <a:chExt cx="4699141" cy="3608352"/>
          </a:xfrm>
        </p:grpSpPr>
        <p:sp>
          <p:nvSpPr>
            <p:cNvPr id="46093" name="正方形/長方形 1"/>
            <p:cNvSpPr>
              <a:spLocks noChangeArrowheads="1"/>
            </p:cNvSpPr>
            <p:nvPr/>
          </p:nvSpPr>
          <p:spPr bwMode="auto">
            <a:xfrm>
              <a:off x="742122" y="1908313"/>
              <a:ext cx="3899728" cy="2014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ja-JP" altLang="en-US"/>
            </a:p>
          </p:txBody>
        </p:sp>
        <p:pic>
          <p:nvPicPr>
            <p:cNvPr id="46094" name="Picture 12" descr="C:\Users\mkmatsu\Documents\研究\学会\SSJ\SSJ11\fig\E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97600"/>
              <a:ext cx="4699141" cy="360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正方形/長方形 13"/>
          <p:cNvSpPr>
            <a:spLocks noChangeArrowheads="1"/>
          </p:cNvSpPr>
          <p:nvPr/>
        </p:nvSpPr>
        <p:spPr bwMode="auto">
          <a:xfrm rot="941828">
            <a:off x="7348538" y="2071688"/>
            <a:ext cx="836612" cy="35147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224327" y="793299"/>
            <a:ext cx="2476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Matsubara and </a:t>
            </a:r>
            <a:r>
              <a:rPr kumimoji="1" lang="en-US" altLang="ja-JP" sz="1400" dirty="0" err="1" smtClean="0"/>
              <a:t>Obara</a:t>
            </a:r>
            <a:r>
              <a:rPr kumimoji="1" lang="en-US" altLang="ja-JP" sz="1400" dirty="0" smtClean="0"/>
              <a:t> (2011)</a:t>
            </a:r>
            <a:endParaRPr kumimoji="1" lang="ja-JP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フッター プレースホルダー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47107" name="日付プレースホルダー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3200"/>
            <a:ext cx="8229600" cy="1188000"/>
          </a:xfrm>
        </p:spPr>
        <p:txBody>
          <a:bodyPr/>
          <a:lstStyle/>
          <a:p>
            <a:pPr algn="ctr" eaLnBrk="1" hangingPunct="1"/>
            <a:r>
              <a:rPr lang="en-US" altLang="ja-JP" sz="3200" dirty="0" smtClean="0">
                <a:solidFill>
                  <a:srgbClr val="00CC00"/>
                </a:solidFill>
              </a:rPr>
              <a:t>Seismic velocity structure within the Pacific plate and </a:t>
            </a:r>
            <a:r>
              <a:rPr lang="en-US" altLang="ja-JP" sz="3200" dirty="0" err="1" smtClean="0">
                <a:solidFill>
                  <a:srgbClr val="00CC00"/>
                </a:solidFill>
              </a:rPr>
              <a:t>coseismic</a:t>
            </a:r>
            <a:r>
              <a:rPr lang="en-US" altLang="ja-JP" sz="3200" dirty="0" smtClean="0">
                <a:solidFill>
                  <a:srgbClr val="00CC00"/>
                </a:solidFill>
              </a:rPr>
              <a:t> slip region</a:t>
            </a:r>
            <a:endParaRPr lang="ja-JP" altLang="en-US" sz="3200" dirty="0" smtClean="0">
              <a:solidFill>
                <a:srgbClr val="00CC00"/>
              </a:solidFill>
            </a:endParaRPr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200" y="1378800"/>
            <a:ext cx="8664575" cy="4122644"/>
          </a:xfrm>
        </p:spPr>
        <p:txBody>
          <a:bodyPr/>
          <a:lstStyle/>
          <a:p>
            <a:pPr eaLnBrk="1" hangingPunct="1"/>
            <a:r>
              <a:rPr lang="en-US" altLang="ja-JP" sz="2800" dirty="0" smtClean="0"/>
              <a:t>Two </a:t>
            </a:r>
            <a:r>
              <a:rPr lang="en-US" altLang="ja-JP" sz="2800" dirty="0" smtClean="0">
                <a:solidFill>
                  <a:srgbClr val="FF0000"/>
                </a:solidFill>
              </a:rPr>
              <a:t>low-</a:t>
            </a:r>
            <a:r>
              <a:rPr lang="en-US" altLang="ja-JP" sz="2800" dirty="0" smtClean="0"/>
              <a:t>V zone off Tohoku region</a:t>
            </a:r>
          </a:p>
          <a:p>
            <a:pPr eaLnBrk="1" hangingPunct="1"/>
            <a:endParaRPr lang="en-US" altLang="ja-JP" sz="1000" dirty="0" smtClean="0"/>
          </a:p>
          <a:p>
            <a:pPr eaLnBrk="1" hangingPunct="1"/>
            <a:r>
              <a:rPr lang="en-US" altLang="ja-JP" sz="2800" dirty="0" smtClean="0"/>
              <a:t>Hypocenter consistent with the boundary of the </a:t>
            </a:r>
            <a:r>
              <a:rPr lang="en-US" altLang="ja-JP" sz="2800" dirty="0" smtClean="0">
                <a:solidFill>
                  <a:srgbClr val="0080FF"/>
                </a:solidFill>
              </a:rPr>
              <a:t>high-</a:t>
            </a:r>
            <a:r>
              <a:rPr lang="en-US" altLang="ja-JP" sz="2800" dirty="0" smtClean="0"/>
              <a:t>/</a:t>
            </a:r>
            <a:r>
              <a:rPr lang="en-US" altLang="ja-JP" sz="2800" dirty="0" smtClean="0">
                <a:solidFill>
                  <a:srgbClr val="FF0000"/>
                </a:solidFill>
              </a:rPr>
              <a:t>low-</a:t>
            </a:r>
            <a:r>
              <a:rPr lang="en-US" altLang="ja-JP" sz="2800" dirty="0" smtClean="0"/>
              <a:t>V zone</a:t>
            </a:r>
          </a:p>
          <a:p>
            <a:pPr eaLnBrk="1" hangingPunct="1"/>
            <a:endParaRPr lang="en-US" altLang="ja-JP" sz="1000" dirty="0" smtClean="0"/>
          </a:p>
          <a:p>
            <a:pPr eaLnBrk="1" hangingPunct="1"/>
            <a:r>
              <a:rPr lang="en-US" altLang="ja-JP" sz="2800" dirty="0" smtClean="0"/>
              <a:t>High-V zone between the low-V zones consistent with the strong-energy-radiated region</a:t>
            </a:r>
          </a:p>
          <a:p>
            <a:pPr eaLnBrk="1" hangingPunct="1"/>
            <a:endParaRPr lang="en-US" altLang="ja-JP" sz="1000" dirty="0" smtClean="0"/>
          </a:p>
          <a:p>
            <a:pPr eaLnBrk="1" hangingPunct="1"/>
            <a:r>
              <a:rPr lang="en-US" altLang="ja-JP" sz="2800" dirty="0" err="1" smtClean="0"/>
              <a:t>Coseismic</a:t>
            </a:r>
            <a:r>
              <a:rPr lang="en-US" altLang="ja-JP" sz="2800" dirty="0" smtClean="0"/>
              <a:t> slip region consistent with high-V zone on the east side of the landward low-V zone</a:t>
            </a:r>
          </a:p>
          <a:p>
            <a:pPr eaLnBrk="1" hangingPunct="1"/>
            <a:endParaRPr lang="en-US" altLang="ja-JP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フッター プレースホルダー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48131" name="日付プレースホルダー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3200"/>
            <a:ext cx="8229600" cy="1188000"/>
          </a:xfrm>
        </p:spPr>
        <p:txBody>
          <a:bodyPr/>
          <a:lstStyle/>
          <a:p>
            <a:pPr algn="ctr" eaLnBrk="1" hangingPunct="1"/>
            <a:r>
              <a:rPr lang="en-US" altLang="ja-JP" sz="3200" dirty="0" smtClean="0">
                <a:solidFill>
                  <a:srgbClr val="00CC00"/>
                </a:solidFill>
              </a:rPr>
              <a:t>Initial rupture within the fluctuated structure to huge </a:t>
            </a:r>
            <a:r>
              <a:rPr lang="en-US" altLang="ja-JP" sz="3200" dirty="0" err="1" smtClean="0">
                <a:solidFill>
                  <a:srgbClr val="00CC00"/>
                </a:solidFill>
              </a:rPr>
              <a:t>coseismic</a:t>
            </a:r>
            <a:r>
              <a:rPr lang="en-US" altLang="ja-JP" sz="3200" dirty="0" smtClean="0">
                <a:solidFill>
                  <a:srgbClr val="00CC00"/>
                </a:solidFill>
              </a:rPr>
              <a:t> slip</a:t>
            </a:r>
            <a:endParaRPr lang="ja-JP" altLang="ja-JP" sz="3200" dirty="0" smtClean="0"/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325" y="1378800"/>
            <a:ext cx="7763435" cy="4681538"/>
          </a:xfrm>
        </p:spPr>
        <p:txBody>
          <a:bodyPr/>
          <a:lstStyle/>
          <a:p>
            <a:pPr eaLnBrk="1" hangingPunct="1"/>
            <a:r>
              <a:rPr lang="en-US" altLang="ja-JP" sz="2800" dirty="0" smtClean="0">
                <a:solidFill>
                  <a:srgbClr val="FF0000"/>
                </a:solidFill>
              </a:rPr>
              <a:t>Low-</a:t>
            </a:r>
            <a:r>
              <a:rPr lang="en-US" altLang="ja-JP" sz="2800" dirty="0" smtClean="0"/>
              <a:t>V and </a:t>
            </a:r>
            <a:r>
              <a:rPr lang="en-US" altLang="ja-JP" sz="2800" dirty="0" smtClean="0">
                <a:solidFill>
                  <a:srgbClr val="0080FF"/>
                </a:solidFill>
              </a:rPr>
              <a:t>low-</a:t>
            </a:r>
            <a:r>
              <a:rPr lang="en-US" altLang="ja-JP" sz="2800" dirty="0" err="1" smtClean="0"/>
              <a:t>Vp</a:t>
            </a:r>
            <a:r>
              <a:rPr lang="en-US" altLang="ja-JP" sz="2800" dirty="0" smtClean="0"/>
              <a:t>/</a:t>
            </a:r>
            <a:r>
              <a:rPr lang="en-US" altLang="ja-JP" sz="2800" dirty="0" err="1" smtClean="0"/>
              <a:t>Vs</a:t>
            </a:r>
            <a:r>
              <a:rPr lang="en-US" altLang="ja-JP" sz="2800" dirty="0" smtClean="0"/>
              <a:t> zone as the fluctuation within the </a:t>
            </a:r>
            <a:r>
              <a:rPr lang="en-US" altLang="ja-JP" sz="2800" dirty="0" smtClean="0">
                <a:solidFill>
                  <a:srgbClr val="0080FF"/>
                </a:solidFill>
              </a:rPr>
              <a:t>high-</a:t>
            </a:r>
            <a:r>
              <a:rPr lang="en-US" altLang="ja-JP" sz="2800" dirty="0" smtClean="0"/>
              <a:t>V zone</a:t>
            </a:r>
          </a:p>
          <a:p>
            <a:pPr eaLnBrk="1" hangingPunct="1"/>
            <a:endParaRPr lang="en-US" altLang="ja-JP" sz="2800" dirty="0" smtClean="0"/>
          </a:p>
          <a:p>
            <a:pPr eaLnBrk="1" hangingPunct="1"/>
            <a:r>
              <a:rPr lang="en-US" altLang="ja-JP" sz="2800" dirty="0" err="1" smtClean="0"/>
              <a:t>Subducted</a:t>
            </a:r>
            <a:r>
              <a:rPr lang="en-US" altLang="ja-JP" sz="2800" dirty="0" smtClean="0"/>
              <a:t> seamount as a fluctuation within the heterogeneous structure acting as a initial rupture point</a:t>
            </a:r>
          </a:p>
          <a:p>
            <a:pPr eaLnBrk="1" hangingPunct="1"/>
            <a:endParaRPr lang="en-US" altLang="ja-JP" sz="2800" dirty="0" smtClean="0"/>
          </a:p>
          <a:p>
            <a:pPr eaLnBrk="1" hangingPunct="1"/>
            <a:r>
              <a:rPr lang="en-US" altLang="ja-JP" sz="2800" dirty="0" smtClean="0"/>
              <a:t>Rupture over whole </a:t>
            </a:r>
            <a:r>
              <a:rPr lang="en-US" altLang="ja-JP" sz="2800" dirty="0" smtClean="0">
                <a:solidFill>
                  <a:srgbClr val="0080FF"/>
                </a:solidFill>
              </a:rPr>
              <a:t>high-</a:t>
            </a:r>
            <a:r>
              <a:rPr lang="en-US" altLang="ja-JP" sz="2800" dirty="0" smtClean="0"/>
              <a:t>V zone (asperity) lead to huge earthquake?</a:t>
            </a:r>
            <a:endParaRPr lang="ja-JP" altLang="ja-JP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タイトル 1"/>
          <p:cNvSpPr>
            <a:spLocks noGrp="1"/>
          </p:cNvSpPr>
          <p:nvPr>
            <p:ph type="title"/>
          </p:nvPr>
        </p:nvSpPr>
        <p:spPr>
          <a:xfrm>
            <a:off x="833703" y="738000"/>
            <a:ext cx="7459289" cy="877888"/>
          </a:xfrm>
        </p:spPr>
        <p:txBody>
          <a:bodyPr/>
          <a:lstStyle/>
          <a:p>
            <a:pPr algn="ctr"/>
            <a:r>
              <a:rPr lang="en-US" altLang="ja-JP" dirty="0" smtClean="0">
                <a:solidFill>
                  <a:srgbClr val="00CC00"/>
                </a:solidFill>
              </a:rPr>
              <a:t>Determination of hypocenter</a:t>
            </a:r>
            <a:endParaRPr lang="ja-JP" altLang="en-US" dirty="0" smtClean="0"/>
          </a:p>
        </p:txBody>
      </p:sp>
      <p:sp>
        <p:nvSpPr>
          <p:cNvPr id="49155" name="フッター プレースホルダー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49156" name="日付プレースホルダー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kmatsu\Documents\研究\3D\発表スライド\APEC\波形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5503" y="1880255"/>
            <a:ext cx="4005653" cy="131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178" name="タイトル 1"/>
          <p:cNvSpPr>
            <a:spLocks noGrp="1"/>
          </p:cNvSpPr>
          <p:nvPr>
            <p:ph type="title"/>
          </p:nvPr>
        </p:nvSpPr>
        <p:spPr>
          <a:xfrm>
            <a:off x="457200" y="403200"/>
            <a:ext cx="8229600" cy="594000"/>
          </a:xfrm>
        </p:spPr>
        <p:txBody>
          <a:bodyPr/>
          <a:lstStyle/>
          <a:p>
            <a:r>
              <a:rPr lang="en-US" altLang="ja-JP" sz="3200" dirty="0" smtClean="0">
                <a:solidFill>
                  <a:srgbClr val="00CC00"/>
                </a:solidFill>
              </a:rPr>
              <a:t>Seismic wave (Body wave)</a:t>
            </a:r>
            <a:endParaRPr lang="ja-JP" altLang="en-US" sz="3200" dirty="0" smtClean="0"/>
          </a:p>
        </p:txBody>
      </p:sp>
      <p:sp>
        <p:nvSpPr>
          <p:cNvPr id="5017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2000" y="900000"/>
            <a:ext cx="8229600" cy="4606925"/>
          </a:xfrm>
        </p:spPr>
        <p:txBody>
          <a:bodyPr/>
          <a:lstStyle/>
          <a:p>
            <a:r>
              <a:rPr lang="en-US" altLang="ja-JP" sz="2800" dirty="0" smtClean="0"/>
              <a:t>P-wave</a:t>
            </a:r>
          </a:p>
          <a:p>
            <a:pPr lvl="1"/>
            <a:r>
              <a:rPr lang="en-US" altLang="ja-JP" dirty="0" smtClean="0"/>
              <a:t>Primary</a:t>
            </a:r>
          </a:p>
          <a:p>
            <a:pPr lvl="1"/>
            <a:r>
              <a:rPr lang="en-US" altLang="ja-JP" dirty="0" smtClean="0"/>
              <a:t>Compressional</a:t>
            </a:r>
          </a:p>
          <a:p>
            <a:pPr lvl="1"/>
            <a:endParaRPr lang="en-US" altLang="ja-JP" dirty="0" smtClean="0"/>
          </a:p>
          <a:p>
            <a:r>
              <a:rPr lang="en-US" altLang="ja-JP" sz="2800" dirty="0" smtClean="0"/>
              <a:t>S-wave</a:t>
            </a:r>
          </a:p>
          <a:p>
            <a:pPr lvl="1"/>
            <a:r>
              <a:rPr lang="en-US" altLang="ja-JP" dirty="0" smtClean="0"/>
              <a:t>Secondary</a:t>
            </a:r>
          </a:p>
          <a:p>
            <a:pPr lvl="1"/>
            <a:r>
              <a:rPr lang="en-US" altLang="ja-JP" dirty="0" smtClean="0"/>
              <a:t>Transverse</a:t>
            </a:r>
          </a:p>
        </p:txBody>
      </p:sp>
      <p:sp>
        <p:nvSpPr>
          <p:cNvPr id="50180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50181" name="日付プレースホルダー 4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cxnSp>
        <p:nvCxnSpPr>
          <p:cNvPr id="50183" name="直線矢印コネクタ 6"/>
          <p:cNvCxnSpPr>
            <a:cxnSpLocks noChangeShapeType="1"/>
          </p:cNvCxnSpPr>
          <p:nvPr/>
        </p:nvCxnSpPr>
        <p:spPr bwMode="auto">
          <a:xfrm>
            <a:off x="2052918" y="1147482"/>
            <a:ext cx="2544643" cy="1286799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184" name="直線矢印コネクタ 8"/>
          <p:cNvCxnSpPr>
            <a:cxnSpLocks noChangeShapeType="1"/>
          </p:cNvCxnSpPr>
          <p:nvPr/>
        </p:nvCxnSpPr>
        <p:spPr bwMode="auto">
          <a:xfrm flipV="1">
            <a:off x="2052918" y="2662500"/>
            <a:ext cx="5089287" cy="59168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kmatsu\Documents\研究\3D\発表スライド\APEC\波形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1492" y="4413250"/>
            <a:ext cx="4005653" cy="131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タイトル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94000"/>
          </a:xfrm>
        </p:spPr>
        <p:txBody>
          <a:bodyPr/>
          <a:lstStyle/>
          <a:p>
            <a:pPr algn="ctr"/>
            <a:r>
              <a:rPr lang="en-US" altLang="ja-JP" sz="3200" dirty="0" smtClean="0">
                <a:solidFill>
                  <a:srgbClr val="00CC00"/>
                </a:solidFill>
              </a:rPr>
              <a:t>Traditional method to determine hypocenter</a:t>
            </a:r>
            <a:endParaRPr lang="ja-JP" altLang="en-US" sz="3200" dirty="0" smtClean="0"/>
          </a:p>
        </p:txBody>
      </p:sp>
      <p:sp>
        <p:nvSpPr>
          <p:cNvPr id="5120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900000"/>
            <a:ext cx="8229600" cy="4719638"/>
          </a:xfrm>
        </p:spPr>
        <p:txBody>
          <a:bodyPr/>
          <a:lstStyle/>
          <a:p>
            <a:r>
              <a:rPr lang="en-US" altLang="ja-JP" sz="2800" dirty="0" smtClean="0"/>
              <a:t>No GPS satellite</a:t>
            </a:r>
          </a:p>
          <a:p>
            <a:endParaRPr lang="en-US" altLang="ja-JP" sz="1000" dirty="0" smtClean="0"/>
          </a:p>
          <a:p>
            <a:r>
              <a:rPr lang="en-US" altLang="ja-JP" sz="2800" dirty="0" smtClean="0"/>
              <a:t>Difficulty in detection of accurate exact time.</a:t>
            </a:r>
          </a:p>
          <a:p>
            <a:endParaRPr lang="en-US" altLang="ja-JP" sz="1000" dirty="0" smtClean="0"/>
          </a:p>
          <a:p>
            <a:r>
              <a:rPr lang="en-US" altLang="ja-JP" sz="2800" dirty="0" smtClean="0"/>
              <a:t>Relatively easy to measure time between the arrival times of P- and S-waves</a:t>
            </a:r>
          </a:p>
          <a:p>
            <a:endParaRPr lang="en-US" altLang="ja-JP" sz="1000" dirty="0" smtClean="0"/>
          </a:p>
          <a:p>
            <a:r>
              <a:rPr lang="en-US" altLang="ja-JP" sz="2800" dirty="0" smtClean="0"/>
              <a:t>Use of differential time between the arrival times of P- and S-waves (S-P time)</a:t>
            </a:r>
          </a:p>
          <a:p>
            <a:endParaRPr lang="ja-JP" altLang="en-US" sz="2800" dirty="0" smtClean="0"/>
          </a:p>
        </p:txBody>
      </p:sp>
      <p:sp>
        <p:nvSpPr>
          <p:cNvPr id="51205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51206" name="日付プレースホルダー 4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cxnSp>
        <p:nvCxnSpPr>
          <p:cNvPr id="51207" name="直線コネクタ 2"/>
          <p:cNvCxnSpPr>
            <a:cxnSpLocks noChangeShapeType="1"/>
          </p:cNvCxnSpPr>
          <p:nvPr/>
        </p:nvCxnSpPr>
        <p:spPr bwMode="auto">
          <a:xfrm>
            <a:off x="4992688" y="4413250"/>
            <a:ext cx="0" cy="1717675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08" name="直線コネクタ 11"/>
          <p:cNvCxnSpPr>
            <a:cxnSpLocks noChangeShapeType="1"/>
          </p:cNvCxnSpPr>
          <p:nvPr/>
        </p:nvCxnSpPr>
        <p:spPr bwMode="auto">
          <a:xfrm>
            <a:off x="7479966" y="4413250"/>
            <a:ext cx="0" cy="1717675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09" name="直線コネクタ 9"/>
          <p:cNvCxnSpPr>
            <a:cxnSpLocks noChangeShapeType="1"/>
          </p:cNvCxnSpPr>
          <p:nvPr/>
        </p:nvCxnSpPr>
        <p:spPr bwMode="auto">
          <a:xfrm>
            <a:off x="4992688" y="5929313"/>
            <a:ext cx="2487278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210" name="テキスト ボックス 3"/>
          <p:cNvSpPr txBox="1">
            <a:spLocks noChangeArrowheads="1"/>
          </p:cNvSpPr>
          <p:nvPr/>
        </p:nvSpPr>
        <p:spPr bwMode="auto">
          <a:xfrm>
            <a:off x="5641122" y="5697538"/>
            <a:ext cx="135890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2400" dirty="0"/>
              <a:t>S-P time</a:t>
            </a:r>
          </a:p>
          <a:p>
            <a:pPr algn="ctr" eaLnBrk="1" hangingPunct="1"/>
            <a:r>
              <a:rPr lang="en-US" altLang="ja-JP" sz="2400" dirty="0"/>
              <a:t>[sec]</a:t>
            </a:r>
            <a:endParaRPr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i-n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50"/>
          <a:stretch>
            <a:fillRect/>
          </a:stretch>
        </p:blipFill>
        <p:spPr bwMode="auto">
          <a:xfrm>
            <a:off x="66675" y="0"/>
            <a:ext cx="9029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4450" y="565150"/>
            <a:ext cx="64087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800">
                <a:solidFill>
                  <a:srgbClr val="FF9933"/>
                </a:solidFill>
                <a:latin typeface="HGP創英角ﾎﾟｯﾌﾟ体" pitchFamily="50" charset="-128"/>
                <a:ea typeface="HGP創英角ﾎﾟｯﾌﾟ体" pitchFamily="50" charset="-128"/>
              </a:rPr>
              <a:t>Hi-net</a:t>
            </a:r>
            <a:r>
              <a:rPr lang="en-US" altLang="ja-JP">
                <a:solidFill>
                  <a:srgbClr val="FF9933"/>
                </a:solidFill>
                <a:latin typeface="HGP創英角ﾎﾟｯﾌﾟ体" pitchFamily="50" charset="-128"/>
                <a:ea typeface="HGP創英角ﾎﾟｯﾌﾟ体" pitchFamily="50" charset="-128"/>
              </a:rPr>
              <a:t> </a:t>
            </a:r>
            <a:r>
              <a:rPr lang="en-US" altLang="ja-JP" sz="2000">
                <a:solidFill>
                  <a:srgbClr val="FF9933"/>
                </a:solidFill>
                <a:latin typeface="HGP創英角ﾎﾟｯﾌﾟ体" pitchFamily="50" charset="-128"/>
                <a:ea typeface="HGP創英角ﾎﾟｯﾌﾟ体" pitchFamily="50" charset="-128"/>
              </a:rPr>
              <a:t>(High-sensitivity seismograph Network)</a:t>
            </a:r>
          </a:p>
        </p:txBody>
      </p:sp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8" y="188913"/>
            <a:ext cx="205898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 descr="15_zenkei_aft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6888" y="4211638"/>
            <a:ext cx="3529012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9213" y="222250"/>
            <a:ext cx="1704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6" descr="fig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50" y="1628775"/>
            <a:ext cx="3887788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725" y="6569075"/>
            <a:ext cx="1238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" y="6280150"/>
            <a:ext cx="1238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付プレースホルダー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タイトル 1"/>
          <p:cNvSpPr>
            <a:spLocks noGrp="1"/>
          </p:cNvSpPr>
          <p:nvPr>
            <p:ph type="title"/>
          </p:nvPr>
        </p:nvSpPr>
        <p:spPr>
          <a:xfrm>
            <a:off x="457200" y="403200"/>
            <a:ext cx="8229600" cy="1188000"/>
          </a:xfrm>
        </p:spPr>
        <p:txBody>
          <a:bodyPr/>
          <a:lstStyle/>
          <a:p>
            <a:pPr algn="ctr"/>
            <a:r>
              <a:rPr lang="en-US" altLang="ja-JP" sz="3200" dirty="0" smtClean="0">
                <a:solidFill>
                  <a:srgbClr val="00CC00"/>
                </a:solidFill>
              </a:rPr>
              <a:t>Empirical method to estimate</a:t>
            </a:r>
            <a:br>
              <a:rPr lang="en-US" altLang="ja-JP" sz="3200" dirty="0" smtClean="0">
                <a:solidFill>
                  <a:srgbClr val="00CC00"/>
                </a:solidFill>
              </a:rPr>
            </a:br>
            <a:r>
              <a:rPr lang="en-US" altLang="ja-JP" sz="3200" dirty="0" smtClean="0">
                <a:solidFill>
                  <a:srgbClr val="00CC00"/>
                </a:solidFill>
              </a:rPr>
              <a:t>the distance to hypocenter</a:t>
            </a:r>
            <a:endParaRPr lang="ja-JP" altLang="en-US" sz="3200" dirty="0" smtClean="0"/>
          </a:p>
        </p:txBody>
      </p:sp>
      <p:sp>
        <p:nvSpPr>
          <p:cNvPr id="5222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378800"/>
            <a:ext cx="8464550" cy="4959350"/>
          </a:xfrm>
        </p:spPr>
        <p:txBody>
          <a:bodyPr/>
          <a:lstStyle/>
          <a:p>
            <a:r>
              <a:rPr lang="en-US" altLang="ja-JP" sz="2800" dirty="0" smtClean="0"/>
              <a:t>Typical crustal seismic velocity</a:t>
            </a:r>
          </a:p>
          <a:p>
            <a:pPr lvl="1"/>
            <a:r>
              <a:rPr lang="en-US" altLang="ja-JP" dirty="0" smtClean="0"/>
              <a:t>P-wave: 6.0 km/s</a:t>
            </a:r>
          </a:p>
          <a:p>
            <a:pPr lvl="1"/>
            <a:r>
              <a:rPr lang="en-US" altLang="ja-JP" dirty="0" smtClean="0"/>
              <a:t>S-wave: 3.5 km/s</a:t>
            </a:r>
          </a:p>
          <a:p>
            <a:r>
              <a:rPr lang="en-US" altLang="ja-JP" sz="2800" dirty="0" smtClean="0"/>
              <a:t>In the case of 8 km </a:t>
            </a:r>
            <a:r>
              <a:rPr lang="en-US" altLang="ja-JP" sz="2800" dirty="0" err="1" smtClean="0"/>
              <a:t>hypocentral</a:t>
            </a:r>
            <a:r>
              <a:rPr lang="en-US" altLang="ja-JP" sz="2800" dirty="0" smtClean="0"/>
              <a:t> distance:</a:t>
            </a:r>
          </a:p>
          <a:p>
            <a:pPr lvl="1"/>
            <a:r>
              <a:rPr lang="en-US" altLang="ja-JP" dirty="0" smtClean="0"/>
              <a:t>P-wave arrives in 1.33 s.</a:t>
            </a:r>
          </a:p>
          <a:p>
            <a:pPr lvl="1"/>
            <a:r>
              <a:rPr lang="en-US" altLang="ja-JP" dirty="0" smtClean="0"/>
              <a:t>S-wave arrives in 2.28 s.</a:t>
            </a:r>
          </a:p>
          <a:p>
            <a:pPr lvl="1"/>
            <a:r>
              <a:rPr lang="en-US" altLang="ja-JP" dirty="0" smtClean="0"/>
              <a:t>S-P time </a:t>
            </a:r>
            <a:r>
              <a:rPr lang="ja-JP" altLang="en-US" dirty="0" smtClean="0"/>
              <a:t>→</a:t>
            </a:r>
            <a:r>
              <a:rPr lang="en-US" altLang="ja-JP" dirty="0" smtClean="0"/>
              <a:t> about 0.95 s = 2.28 - 1.33.</a:t>
            </a:r>
          </a:p>
          <a:p>
            <a:r>
              <a:rPr lang="en-US" altLang="ja-JP" sz="2800" dirty="0" smtClean="0"/>
              <a:t>Distance between hypocenter and seismic station is approximately 8x[S-P time(s)] km.</a:t>
            </a:r>
          </a:p>
          <a:p>
            <a:endParaRPr lang="ja-JP" altLang="en-US" sz="2800" dirty="0" smtClean="0"/>
          </a:p>
        </p:txBody>
      </p:sp>
      <p:sp>
        <p:nvSpPr>
          <p:cNvPr id="52228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52229" name="日付プレースホルダー 4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タイトル 1"/>
          <p:cNvSpPr>
            <a:spLocks noGrp="1"/>
          </p:cNvSpPr>
          <p:nvPr>
            <p:ph type="title"/>
          </p:nvPr>
        </p:nvSpPr>
        <p:spPr>
          <a:xfrm>
            <a:off x="457200" y="403200"/>
            <a:ext cx="8229600" cy="1188000"/>
          </a:xfrm>
        </p:spPr>
        <p:txBody>
          <a:bodyPr/>
          <a:lstStyle/>
          <a:p>
            <a:pPr algn="ctr"/>
            <a:r>
              <a:rPr lang="en-US" altLang="ja-JP" sz="3200" dirty="0" smtClean="0">
                <a:solidFill>
                  <a:srgbClr val="00CC00"/>
                </a:solidFill>
              </a:rPr>
              <a:t>Empirical method to estimate</a:t>
            </a:r>
            <a:br>
              <a:rPr lang="en-US" altLang="ja-JP" sz="3200" dirty="0" smtClean="0">
                <a:solidFill>
                  <a:srgbClr val="00CC00"/>
                </a:solidFill>
              </a:rPr>
            </a:br>
            <a:r>
              <a:rPr lang="en-US" altLang="ja-JP" sz="3200" dirty="0" smtClean="0">
                <a:solidFill>
                  <a:srgbClr val="00CC00"/>
                </a:solidFill>
              </a:rPr>
              <a:t>the distance to hypocenter</a:t>
            </a:r>
            <a:endParaRPr lang="ja-JP" altLang="en-US" sz="3200" dirty="0" smtClean="0"/>
          </a:p>
        </p:txBody>
      </p:sp>
      <p:sp>
        <p:nvSpPr>
          <p:cNvPr id="5325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1690" y="1378800"/>
            <a:ext cx="8464550" cy="4075112"/>
          </a:xfrm>
        </p:spPr>
        <p:txBody>
          <a:bodyPr/>
          <a:lstStyle/>
          <a:p>
            <a:r>
              <a:rPr lang="en-US" altLang="ja-JP" sz="2800" dirty="0" smtClean="0"/>
              <a:t>Distance between hypocenter and seismic station is approximately 8x[S-P time(s)] km.</a:t>
            </a:r>
          </a:p>
          <a:p>
            <a:endParaRPr lang="en-US" altLang="ja-JP" sz="2800" dirty="0" smtClean="0"/>
          </a:p>
          <a:p>
            <a:r>
              <a:rPr lang="en-US" altLang="ja-JP" sz="2800" dirty="0" smtClean="0"/>
              <a:t>Measure S-P time at least three stations or more.</a:t>
            </a:r>
          </a:p>
          <a:p>
            <a:endParaRPr lang="en-US" altLang="ja-JP" sz="2800" dirty="0" smtClean="0"/>
          </a:p>
          <a:p>
            <a:r>
              <a:rPr lang="en-US" altLang="ja-JP" sz="2800" dirty="0" smtClean="0"/>
              <a:t>Estimation of hypocenter with compasses.</a:t>
            </a:r>
            <a:endParaRPr lang="ja-JP" altLang="en-US" sz="2800" dirty="0" smtClean="0"/>
          </a:p>
        </p:txBody>
      </p:sp>
      <p:sp>
        <p:nvSpPr>
          <p:cNvPr id="53252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53253" name="日付プレースホルダー 4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pic>
        <p:nvPicPr>
          <p:cNvPr id="53254" name="Picture 7" descr="C:\Users\mkmatsu\Documents\研究\3D\発表スライド\APEC\compasses0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5813" y="3935573"/>
            <a:ext cx="1776412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8" descr="C:\Users\mkmatsu\Documents\研究\3D\発表スライド\APEC\credit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3638" y="5505610"/>
            <a:ext cx="142875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タイトル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94000"/>
          </a:xfrm>
        </p:spPr>
        <p:txBody>
          <a:bodyPr/>
          <a:lstStyle/>
          <a:p>
            <a:r>
              <a:rPr lang="en-US" altLang="ja-JP" sz="3200" dirty="0" smtClean="0">
                <a:solidFill>
                  <a:srgbClr val="00CC00"/>
                </a:solidFill>
              </a:rPr>
              <a:t>Traditional method to determine hypocenter</a:t>
            </a:r>
            <a:endParaRPr lang="ja-JP" altLang="en-US" sz="3200" dirty="0" smtClean="0"/>
          </a:p>
        </p:txBody>
      </p:sp>
      <p:sp>
        <p:nvSpPr>
          <p:cNvPr id="54276" name="フッター プレースホルダー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54277" name="日付プレースホルダー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pic>
        <p:nvPicPr>
          <p:cNvPr id="54274" name="Picture 6" descr="C:\Users\mkmatsu\Documents\研究\3D\発表スライド\APEC\震央決定円の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1893" y="967805"/>
            <a:ext cx="5595937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テキスト ボックス 3"/>
          <p:cNvSpPr txBox="1">
            <a:spLocks noChangeArrowheads="1"/>
          </p:cNvSpPr>
          <p:nvPr/>
        </p:nvSpPr>
        <p:spPr bwMode="auto">
          <a:xfrm>
            <a:off x="3839068" y="1623443"/>
            <a:ext cx="1416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/>
              <a:t>Station A</a:t>
            </a:r>
            <a:endParaRPr lang="ja-JP" altLang="en-US" sz="2400"/>
          </a:p>
        </p:txBody>
      </p:sp>
      <p:sp>
        <p:nvSpPr>
          <p:cNvPr id="54280" name="テキスト ボックス 10"/>
          <p:cNvSpPr txBox="1">
            <a:spLocks noChangeArrowheads="1"/>
          </p:cNvSpPr>
          <p:nvPr/>
        </p:nvSpPr>
        <p:spPr bwMode="auto">
          <a:xfrm>
            <a:off x="2059480" y="3833243"/>
            <a:ext cx="1433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/>
              <a:t>Station B</a:t>
            </a:r>
            <a:endParaRPr lang="ja-JP" altLang="en-US" sz="2400"/>
          </a:p>
        </p:txBody>
      </p:sp>
      <p:sp>
        <p:nvSpPr>
          <p:cNvPr id="54281" name="テキスト ボックス 11"/>
          <p:cNvSpPr txBox="1">
            <a:spLocks noChangeArrowheads="1"/>
          </p:cNvSpPr>
          <p:nvPr/>
        </p:nvSpPr>
        <p:spPr bwMode="auto">
          <a:xfrm>
            <a:off x="4547093" y="4209480"/>
            <a:ext cx="1450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/>
              <a:t>Station C</a:t>
            </a:r>
            <a:endParaRPr lang="ja-JP" altLang="en-US" sz="2400"/>
          </a:p>
        </p:txBody>
      </p:sp>
      <p:sp>
        <p:nvSpPr>
          <p:cNvPr id="54282" name="テキスト ボックス 12"/>
          <p:cNvSpPr txBox="1">
            <a:spLocks noChangeArrowheads="1"/>
          </p:cNvSpPr>
          <p:nvPr/>
        </p:nvSpPr>
        <p:spPr bwMode="auto">
          <a:xfrm>
            <a:off x="6113955" y="1952055"/>
            <a:ext cx="198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>
                <a:solidFill>
                  <a:srgbClr val="FF0000"/>
                </a:solidFill>
              </a:rPr>
              <a:t>Epicenter (E)</a:t>
            </a:r>
            <a:endParaRPr lang="ja-JP" altLang="en-US" sz="240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正方形/長方形 2"/>
              <p:cNvSpPr/>
              <p:nvPr/>
            </p:nvSpPr>
            <p:spPr>
              <a:xfrm>
                <a:off x="1360722" y="5692964"/>
                <a:ext cx="53816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Radius</m:t>
                      </m:r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=8×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[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S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P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time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at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each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station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]</m:t>
                      </m:r>
                    </m:oMath>
                  </m:oMathPara>
                </a14:m>
                <a:endParaRPr lang="ja-JP" altLang="en-US" sz="2400" dirty="0"/>
              </a:p>
            </p:txBody>
          </p:sp>
        </mc:Choice>
        <mc:Fallback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0722" y="5692964"/>
                <a:ext cx="5381601" cy="461665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 descr="C:\Users\mkmatsu\Documents\研究\3D\発表スライド\APEC\震央決定円の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5825" y="1079500"/>
            <a:ext cx="30607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タイトル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94000"/>
          </a:xfrm>
        </p:spPr>
        <p:txBody>
          <a:bodyPr/>
          <a:lstStyle/>
          <a:p>
            <a:r>
              <a:rPr lang="en-US" altLang="ja-JP" sz="3200" dirty="0" smtClean="0">
                <a:solidFill>
                  <a:srgbClr val="00CC00"/>
                </a:solidFill>
              </a:rPr>
              <a:t>Traditional method to determine hypocenter</a:t>
            </a:r>
            <a:endParaRPr lang="ja-JP" altLang="en-US" sz="3200" dirty="0" smtClean="0"/>
          </a:p>
        </p:txBody>
      </p:sp>
      <p:sp>
        <p:nvSpPr>
          <p:cNvPr id="55300" name="フッター プレースホルダー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55301" name="日付プレースホルダー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sp>
        <p:nvSpPr>
          <p:cNvPr id="55304" name="テキスト ボックス 3"/>
          <p:cNvSpPr txBox="1">
            <a:spLocks noChangeArrowheads="1"/>
          </p:cNvSpPr>
          <p:nvPr/>
        </p:nvSpPr>
        <p:spPr bwMode="auto">
          <a:xfrm>
            <a:off x="5975350" y="126365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Station A</a:t>
            </a:r>
            <a:endParaRPr lang="ja-JP" altLang="en-US"/>
          </a:p>
        </p:txBody>
      </p:sp>
      <p:sp>
        <p:nvSpPr>
          <p:cNvPr id="55305" name="テキスト ボックス 10"/>
          <p:cNvSpPr txBox="1">
            <a:spLocks noChangeArrowheads="1"/>
          </p:cNvSpPr>
          <p:nvPr/>
        </p:nvSpPr>
        <p:spPr bwMode="auto">
          <a:xfrm>
            <a:off x="4892675" y="2593975"/>
            <a:ext cx="1120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Station B</a:t>
            </a:r>
            <a:endParaRPr lang="ja-JP" altLang="en-US"/>
          </a:p>
        </p:txBody>
      </p:sp>
      <p:sp>
        <p:nvSpPr>
          <p:cNvPr id="55306" name="テキスト ボックス 11"/>
          <p:cNvSpPr txBox="1">
            <a:spLocks noChangeArrowheads="1"/>
          </p:cNvSpPr>
          <p:nvPr/>
        </p:nvSpPr>
        <p:spPr bwMode="auto">
          <a:xfrm>
            <a:off x="6503988" y="2800350"/>
            <a:ext cx="1135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Station C</a:t>
            </a:r>
            <a:endParaRPr lang="ja-JP" altLang="en-US"/>
          </a:p>
        </p:txBody>
      </p:sp>
      <p:sp>
        <p:nvSpPr>
          <p:cNvPr id="55307" name="テキスト ボックス 12"/>
          <p:cNvSpPr txBox="1">
            <a:spLocks noChangeArrowheads="1"/>
          </p:cNvSpPr>
          <p:nvPr/>
        </p:nvSpPr>
        <p:spPr bwMode="auto">
          <a:xfrm>
            <a:off x="7248525" y="1460500"/>
            <a:ext cx="153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</a:rPr>
              <a:t>Epicenter (E)</a:t>
            </a:r>
            <a:endParaRPr lang="ja-JP" altLang="en-US">
              <a:solidFill>
                <a:srgbClr val="FF0000"/>
              </a:solidFill>
            </a:endParaRPr>
          </a:p>
        </p:txBody>
      </p:sp>
      <p:pic>
        <p:nvPicPr>
          <p:cNvPr id="55308" name="Picture 2" descr="C:\Users\mkmatsu\Documents\研究\3D\発表スライド\APEC\深さ決定図の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563" y="3321050"/>
            <a:ext cx="4513262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9" name="テキスト ボックス 13"/>
          <p:cNvSpPr txBox="1">
            <a:spLocks noChangeArrowheads="1"/>
          </p:cNvSpPr>
          <p:nvPr/>
        </p:nvSpPr>
        <p:spPr bwMode="auto">
          <a:xfrm>
            <a:off x="4695825" y="4637088"/>
            <a:ext cx="1520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 dirty="0">
                <a:solidFill>
                  <a:srgbClr val="0080FF"/>
                </a:solidFill>
              </a:rPr>
              <a:t>Depth (D)</a:t>
            </a:r>
            <a:endParaRPr lang="ja-JP" altLang="en-US" sz="2400" dirty="0">
              <a:solidFill>
                <a:srgbClr val="0080FF"/>
              </a:solidFill>
            </a:endParaRPr>
          </a:p>
        </p:txBody>
      </p:sp>
      <p:sp>
        <p:nvSpPr>
          <p:cNvPr id="55310" name="テキスト ボックス 14"/>
          <p:cNvSpPr txBox="1">
            <a:spLocks noChangeArrowheads="1"/>
          </p:cNvSpPr>
          <p:nvPr/>
        </p:nvSpPr>
        <p:spPr bwMode="auto">
          <a:xfrm>
            <a:off x="3614738" y="5729288"/>
            <a:ext cx="1760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/>
              <a:t>Hypocenter</a:t>
            </a:r>
            <a:endParaRPr lang="ja-JP" altLang="en-US" sz="2400"/>
          </a:p>
        </p:txBody>
      </p:sp>
      <p:sp>
        <p:nvSpPr>
          <p:cNvPr id="16" name="テキスト ボックス 1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948542" y="4850945"/>
            <a:ext cx="608628" cy="461665"/>
          </a:xfrm>
          <a:prstGeom prst="rect">
            <a:avLst/>
          </a:prstGeom>
          <a:blipFill rotWithShape="1">
            <a:blip r:embed="rId4" cstate="print"/>
            <a:stretch>
              <a:fillRect b="-5333"/>
            </a:stretch>
          </a:blipFill>
        </p:spPr>
        <p:txBody>
          <a:bodyPr/>
          <a:lstStyle/>
          <a:p>
            <a:r>
              <a:rPr lang="ja-JP" altLang="en-US">
                <a:noFill/>
              </a:rPr>
              <a:t> </a:t>
            </a:r>
          </a:p>
        </p:txBody>
      </p:sp>
      <p:sp>
        <p:nvSpPr>
          <p:cNvPr id="55313" name="テキスト ボックス 16"/>
          <p:cNvSpPr txBox="1">
            <a:spLocks noChangeArrowheads="1"/>
          </p:cNvSpPr>
          <p:nvPr/>
        </p:nvSpPr>
        <p:spPr bwMode="auto">
          <a:xfrm>
            <a:off x="750888" y="3729038"/>
            <a:ext cx="1416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/>
              <a:t>Station A</a:t>
            </a:r>
            <a:endParaRPr lang="ja-JP" altLang="en-US" sz="2400"/>
          </a:p>
        </p:txBody>
      </p:sp>
      <p:sp>
        <p:nvSpPr>
          <p:cNvPr id="55314" name="テキスト ボックス 17"/>
          <p:cNvSpPr txBox="1">
            <a:spLocks noChangeArrowheads="1"/>
          </p:cNvSpPr>
          <p:nvPr/>
        </p:nvSpPr>
        <p:spPr bwMode="auto">
          <a:xfrm>
            <a:off x="2439988" y="3440113"/>
            <a:ext cx="1981200" cy="461962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 dirty="0">
                <a:solidFill>
                  <a:srgbClr val="FF0000"/>
                </a:solidFill>
              </a:rPr>
              <a:t>Epicenter (E)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55315" name="正方形/長方形 4"/>
          <p:cNvSpPr>
            <a:spLocks noChangeArrowheads="1"/>
          </p:cNvSpPr>
          <p:nvPr/>
        </p:nvSpPr>
        <p:spPr bwMode="auto">
          <a:xfrm>
            <a:off x="5765800" y="5641975"/>
            <a:ext cx="3146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ja-JP" sz="2400">
                <a:solidFill>
                  <a:srgbClr val="00CC00"/>
                </a:solidFill>
              </a:rPr>
              <a:t>Pythagorean theorem</a:t>
            </a:r>
            <a:endParaRPr lang="ja-JP" altLang="en-US" sz="2400">
              <a:solidFill>
                <a:srgbClr val="00CC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0" name="正方形/長方形 19"/>
              <p:cNvSpPr/>
              <p:nvPr/>
            </p:nvSpPr>
            <p:spPr>
              <a:xfrm>
                <a:off x="5030736" y="3590687"/>
                <a:ext cx="40815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ja-JP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Radius</m:t>
                      </m:r>
                      <m:r>
                        <a:rPr lang="en-US" altLang="ja-JP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=8×</m:t>
                      </m:r>
                      <m:r>
                        <m:rPr>
                          <m:nor/>
                        </m:rPr>
                        <a:rPr lang="en-US" altLang="ja-JP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[</m:t>
                      </m:r>
                      <m:r>
                        <m:rPr>
                          <m:nor/>
                        </m:rPr>
                        <a:rPr lang="en-US" altLang="ja-JP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S</m:t>
                      </m:r>
                      <m:r>
                        <m:rPr>
                          <m:nor/>
                        </m:rPr>
                        <a:rPr lang="en-US" altLang="ja-JP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r>
                        <m:rPr>
                          <m:nor/>
                        </m:rPr>
                        <a:rPr lang="en-US" altLang="ja-JP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P</m:t>
                      </m:r>
                      <m:r>
                        <m:rPr>
                          <m:nor/>
                        </m:rPr>
                        <a:rPr lang="en-US" altLang="ja-JP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ja-JP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time</m:t>
                      </m:r>
                      <m:r>
                        <m:rPr>
                          <m:nor/>
                        </m:rPr>
                        <a:rPr lang="en-US" altLang="ja-JP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ja-JP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at</m:t>
                      </m:r>
                      <m:r>
                        <m:rPr>
                          <m:nor/>
                        </m:rPr>
                        <a:rPr lang="en-US" altLang="ja-JP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ja-JP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each</m:t>
                      </m:r>
                      <m:r>
                        <m:rPr>
                          <m:nor/>
                        </m:rPr>
                        <a:rPr lang="en-US" altLang="ja-JP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ja-JP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station</m:t>
                      </m:r>
                      <m:r>
                        <m:rPr>
                          <m:nor/>
                        </m:rPr>
                        <a:rPr lang="en-US" altLang="ja-JP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]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>
          <p:sp>
            <p:nvSpPr>
              <p:cNvPr id="20" name="正方形/長方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736" y="3590687"/>
                <a:ext cx="4081566" cy="369332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1" name="正方形/長方形 20"/>
              <p:cNvSpPr/>
              <p:nvPr/>
            </p:nvSpPr>
            <p:spPr>
              <a:xfrm>
                <a:off x="313879" y="6125829"/>
                <a:ext cx="44237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=8×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[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S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P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time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at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Station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A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]</m:t>
                      </m:r>
                    </m:oMath>
                  </m:oMathPara>
                </a14:m>
                <a:endParaRPr lang="ja-JP" altLang="en-US" sz="2400" dirty="0"/>
              </a:p>
            </p:txBody>
          </p:sp>
        </mc:Choice>
        <mc:Fallback>
          <p:sp>
            <p:nvSpPr>
              <p:cNvPr id="21" name="正方形/長方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79" y="6125829"/>
                <a:ext cx="4423775" cy="461665"/>
              </a:xfrm>
              <a:prstGeom prst="rect">
                <a:avLst/>
              </a:prstGeom>
              <a:blipFill rotWithShape="1">
                <a:blip r:embed="rId6" cstate="print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2" name="正方形/長方形 21"/>
              <p:cNvSpPr/>
              <p:nvPr/>
            </p:nvSpPr>
            <p:spPr>
              <a:xfrm>
                <a:off x="6192025" y="4677107"/>
                <a:ext cx="2357312" cy="84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𝐷</m:t>
                      </m:r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 altLang="ja-JP" sz="2400" b="0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AE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ja-JP" altLang="en-US" sz="2400" dirty="0"/>
              </a:p>
            </p:txBody>
          </p:sp>
        </mc:Choice>
        <mc:Fallback>
          <p:sp>
            <p:nvSpPr>
              <p:cNvPr id="22" name="正方形/長方形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025" y="4677107"/>
                <a:ext cx="2357312" cy="843885"/>
              </a:xfrm>
              <a:prstGeom prst="rect">
                <a:avLst/>
              </a:prstGeom>
              <a:blipFill rotWithShape="1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タイトル 1"/>
          <p:cNvSpPr>
            <a:spLocks noGrp="1"/>
          </p:cNvSpPr>
          <p:nvPr>
            <p:ph type="title"/>
          </p:nvPr>
        </p:nvSpPr>
        <p:spPr>
          <a:xfrm>
            <a:off x="457200" y="1080000"/>
            <a:ext cx="8229600" cy="1371600"/>
          </a:xfrm>
        </p:spPr>
        <p:txBody>
          <a:bodyPr/>
          <a:lstStyle/>
          <a:p>
            <a:pPr algn="ctr"/>
            <a:r>
              <a:rPr lang="en-US" altLang="ja-JP" dirty="0" smtClean="0">
                <a:solidFill>
                  <a:srgbClr val="00CC00"/>
                </a:solidFill>
              </a:rPr>
              <a:t>Calculation of ray path,   seismic velocity, and </a:t>
            </a:r>
            <a:r>
              <a:rPr lang="en-US" altLang="ja-JP" dirty="0" err="1" smtClean="0">
                <a:solidFill>
                  <a:srgbClr val="00CC00"/>
                </a:solidFill>
              </a:rPr>
              <a:t>traveltime</a:t>
            </a:r>
            <a:endParaRPr lang="ja-JP" altLang="en-US" dirty="0" smtClean="0">
              <a:solidFill>
                <a:srgbClr val="00CC00"/>
              </a:solidFill>
            </a:endParaRPr>
          </a:p>
        </p:txBody>
      </p:sp>
      <p:sp>
        <p:nvSpPr>
          <p:cNvPr id="56323" name="フッター プレースホルダー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56324" name="日付プレースホルダー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50324"/>
            <a:ext cx="8229600" cy="4817076"/>
          </a:xfrm>
        </p:spPr>
        <p:txBody>
          <a:bodyPr/>
          <a:lstStyle/>
          <a:p>
            <a:r>
              <a:rPr kumimoji="1" lang="en-US" altLang="ja-JP" sz="2800" dirty="0" smtClean="0"/>
              <a:t>Fermat’s Principle</a:t>
            </a:r>
          </a:p>
          <a:p>
            <a:pPr lvl="1"/>
            <a:r>
              <a:rPr lang="en-US" altLang="ja-JP" dirty="0"/>
              <a:t>Light follows the path of least time</a:t>
            </a:r>
            <a:r>
              <a:rPr lang="en-US" altLang="ja-JP" dirty="0" smtClean="0"/>
              <a:t>.</a:t>
            </a:r>
          </a:p>
          <a:p>
            <a:pPr lvl="1"/>
            <a:r>
              <a:rPr kumimoji="1" lang="en-US" altLang="ja-JP" dirty="0" smtClean="0"/>
              <a:t>Seismic wave also does.</a:t>
            </a:r>
          </a:p>
          <a:p>
            <a:r>
              <a:rPr lang="en-US" altLang="ja-JP" sz="2800" dirty="0" smtClean="0"/>
              <a:t>To rescue someone in the water, you would run along the beach until you are almost closest point on the shore, rather than swimming directly to the person.</a:t>
            </a:r>
            <a:endParaRPr kumimoji="1" lang="ja-JP" altLang="en-US" sz="2800" dirty="0"/>
          </a:p>
        </p:txBody>
      </p:sp>
      <p:sp>
        <p:nvSpPr>
          <p:cNvPr id="42" name="正方形/長方形 41"/>
          <p:cNvSpPr/>
          <p:nvPr/>
        </p:nvSpPr>
        <p:spPr bwMode="auto">
          <a:xfrm>
            <a:off x="3571103" y="4003589"/>
            <a:ext cx="5041556" cy="987170"/>
          </a:xfrm>
          <a:prstGeom prst="rect">
            <a:avLst/>
          </a:prstGeom>
          <a:solidFill>
            <a:srgbClr val="FFCC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94000"/>
          </a:xfrm>
        </p:spPr>
        <p:txBody>
          <a:bodyPr/>
          <a:lstStyle/>
          <a:p>
            <a:pPr algn="ctr"/>
            <a:r>
              <a:rPr kumimoji="1" lang="en-US" altLang="ja-JP" sz="3200" dirty="0" smtClean="0">
                <a:solidFill>
                  <a:srgbClr val="00CC00"/>
                </a:solidFill>
              </a:rPr>
              <a:t>Ray path</a:t>
            </a:r>
            <a:endParaRPr kumimoji="1" lang="ja-JP" altLang="en-US" sz="3200" dirty="0">
              <a:solidFill>
                <a:srgbClr val="00CC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  <p:sp>
        <p:nvSpPr>
          <p:cNvPr id="6" name="正方形/長方形 5"/>
          <p:cNvSpPr/>
          <p:nvPr/>
        </p:nvSpPr>
        <p:spPr bwMode="auto">
          <a:xfrm>
            <a:off x="3571103" y="4990759"/>
            <a:ext cx="5041556" cy="1471825"/>
          </a:xfrm>
          <a:prstGeom prst="rect">
            <a:avLst/>
          </a:prstGeom>
          <a:solidFill>
            <a:srgbClr val="C9F5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8" name="直線コネクタ 7"/>
          <p:cNvCxnSpPr/>
          <p:nvPr/>
        </p:nvCxnSpPr>
        <p:spPr bwMode="auto">
          <a:xfrm>
            <a:off x="3571103" y="4990759"/>
            <a:ext cx="504155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テキスト ボックス 8"/>
          <p:cNvSpPr txBox="1"/>
          <p:nvPr/>
        </p:nvSpPr>
        <p:spPr>
          <a:xfrm>
            <a:off x="7560276" y="412784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Beach</a:t>
            </a:r>
            <a:endParaRPr kumimoji="1" lang="ja-JP" altLang="en-US" dirty="0"/>
          </a:p>
        </p:txBody>
      </p:sp>
      <p:grpSp>
        <p:nvGrpSpPr>
          <p:cNvPr id="24" name="グループ化 23"/>
          <p:cNvGrpSpPr/>
          <p:nvPr/>
        </p:nvGrpSpPr>
        <p:grpSpPr>
          <a:xfrm>
            <a:off x="3713205" y="4423719"/>
            <a:ext cx="376880" cy="567040"/>
            <a:chOff x="3713205" y="4423719"/>
            <a:chExt cx="376880" cy="567040"/>
          </a:xfrm>
        </p:grpSpPr>
        <p:sp>
          <p:nvSpPr>
            <p:cNvPr id="11" name="円/楕円 10"/>
            <p:cNvSpPr/>
            <p:nvPr/>
          </p:nvSpPr>
          <p:spPr bwMode="auto">
            <a:xfrm>
              <a:off x="3774990" y="4423719"/>
              <a:ext cx="234778" cy="185351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14" name="直線コネクタ 13"/>
            <p:cNvCxnSpPr/>
            <p:nvPr/>
          </p:nvCxnSpPr>
          <p:spPr bwMode="auto">
            <a:xfrm>
              <a:off x="3713205" y="4707237"/>
              <a:ext cx="37688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直線コネクタ 15"/>
            <p:cNvCxnSpPr/>
            <p:nvPr/>
          </p:nvCxnSpPr>
          <p:spPr bwMode="auto">
            <a:xfrm>
              <a:off x="3892379" y="4707237"/>
              <a:ext cx="175053" cy="28352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直線コネクタ 18"/>
            <p:cNvCxnSpPr/>
            <p:nvPr/>
          </p:nvCxnSpPr>
          <p:spPr bwMode="auto">
            <a:xfrm flipH="1">
              <a:off x="3753361" y="4698996"/>
              <a:ext cx="143134" cy="28352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直線コネクタ 20"/>
            <p:cNvCxnSpPr>
              <a:stCxn id="11" idx="4"/>
            </p:cNvCxnSpPr>
            <p:nvPr/>
          </p:nvCxnSpPr>
          <p:spPr bwMode="auto">
            <a:xfrm>
              <a:off x="3892379" y="4609070"/>
              <a:ext cx="0" cy="8992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" name="グループ化 24"/>
          <p:cNvGrpSpPr/>
          <p:nvPr/>
        </p:nvGrpSpPr>
        <p:grpSpPr>
          <a:xfrm>
            <a:off x="7560276" y="5903436"/>
            <a:ext cx="376880" cy="567040"/>
            <a:chOff x="3713205" y="4423719"/>
            <a:chExt cx="376880" cy="567040"/>
          </a:xfrm>
        </p:grpSpPr>
        <p:sp>
          <p:nvSpPr>
            <p:cNvPr id="26" name="円/楕円 25"/>
            <p:cNvSpPr/>
            <p:nvPr/>
          </p:nvSpPr>
          <p:spPr bwMode="auto">
            <a:xfrm>
              <a:off x="3774990" y="4423719"/>
              <a:ext cx="234778" cy="185351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27" name="直線コネクタ 26"/>
            <p:cNvCxnSpPr/>
            <p:nvPr/>
          </p:nvCxnSpPr>
          <p:spPr bwMode="auto">
            <a:xfrm>
              <a:off x="3713205" y="4707237"/>
              <a:ext cx="37688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直線コネクタ 27"/>
            <p:cNvCxnSpPr/>
            <p:nvPr/>
          </p:nvCxnSpPr>
          <p:spPr bwMode="auto">
            <a:xfrm>
              <a:off x="3892379" y="4707237"/>
              <a:ext cx="175053" cy="28352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直線コネクタ 28"/>
            <p:cNvCxnSpPr/>
            <p:nvPr/>
          </p:nvCxnSpPr>
          <p:spPr bwMode="auto">
            <a:xfrm flipH="1">
              <a:off x="3753361" y="4698996"/>
              <a:ext cx="143134" cy="28352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直線コネクタ 29"/>
            <p:cNvCxnSpPr>
              <a:stCxn id="26" idx="4"/>
            </p:cNvCxnSpPr>
            <p:nvPr/>
          </p:nvCxnSpPr>
          <p:spPr bwMode="auto">
            <a:xfrm>
              <a:off x="3892379" y="4609070"/>
              <a:ext cx="0" cy="8992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36" name="直線矢印コネクタ 35"/>
          <p:cNvCxnSpPr/>
          <p:nvPr/>
        </p:nvCxnSpPr>
        <p:spPr bwMode="auto">
          <a:xfrm>
            <a:off x="3901645" y="4990759"/>
            <a:ext cx="3658631" cy="114299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直線矢印コネクタ 36"/>
          <p:cNvCxnSpPr/>
          <p:nvPr/>
        </p:nvCxnSpPr>
        <p:spPr bwMode="auto">
          <a:xfrm>
            <a:off x="7315200" y="4982518"/>
            <a:ext cx="397476" cy="110626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直線矢印コネクタ 38"/>
          <p:cNvCxnSpPr/>
          <p:nvPr/>
        </p:nvCxnSpPr>
        <p:spPr bwMode="auto">
          <a:xfrm>
            <a:off x="4090085" y="4945447"/>
            <a:ext cx="322511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テキスト ボックス 40"/>
          <p:cNvSpPr txBox="1"/>
          <p:nvPr/>
        </p:nvSpPr>
        <p:spPr>
          <a:xfrm>
            <a:off x="5004486" y="449717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Running: Faster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759004" y="5994047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Sea</a:t>
            </a:r>
            <a:endParaRPr kumimoji="1"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 rot="1060846">
            <a:off x="4476494" y="5542005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Swimming: Slower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828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タイトル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594000"/>
          </a:xfrm>
        </p:spPr>
        <p:txBody>
          <a:bodyPr/>
          <a:lstStyle/>
          <a:p>
            <a:pPr algn="ctr"/>
            <a:r>
              <a:rPr lang="en-US" altLang="ja-JP" sz="3200" dirty="0">
                <a:solidFill>
                  <a:srgbClr val="00CC00"/>
                </a:solidFill>
              </a:rPr>
              <a:t>The deeper zone, the higher velocity, generally</a:t>
            </a:r>
            <a:endParaRPr lang="ja-JP" altLang="en-US" sz="3200" dirty="0" smtClean="0"/>
          </a:p>
        </p:txBody>
      </p:sp>
      <p:sp>
        <p:nvSpPr>
          <p:cNvPr id="1536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250" y="900000"/>
            <a:ext cx="8810625" cy="5047130"/>
          </a:xfrm>
        </p:spPr>
        <p:txBody>
          <a:bodyPr/>
          <a:lstStyle/>
          <a:p>
            <a:r>
              <a:rPr lang="en-US" altLang="ja-JP" sz="2800" dirty="0" smtClean="0"/>
              <a:t>Deeper zone is compressed by loading above that and becomes harder than the shallower zone.</a:t>
            </a:r>
          </a:p>
          <a:p>
            <a:endParaRPr lang="en-US" altLang="ja-JP" sz="1000" dirty="0" smtClean="0"/>
          </a:p>
          <a:p>
            <a:r>
              <a:rPr lang="en-US" altLang="ja-JP" sz="2800" dirty="0" smtClean="0"/>
              <a:t>Soft material: </a:t>
            </a:r>
            <a:r>
              <a:rPr lang="en-US" altLang="ja-JP" sz="2800" dirty="0" smtClean="0">
                <a:solidFill>
                  <a:srgbClr val="FF0000"/>
                </a:solidFill>
              </a:rPr>
              <a:t>low</a:t>
            </a:r>
            <a:r>
              <a:rPr lang="en-US" altLang="ja-JP" sz="2800" dirty="0" smtClean="0"/>
              <a:t> velocity 		</a:t>
            </a:r>
            <a:r>
              <a:rPr lang="ja-JP" altLang="en-US" sz="2800" dirty="0" smtClean="0"/>
              <a:t>→ </a:t>
            </a:r>
            <a:r>
              <a:rPr lang="en-US" altLang="ja-JP" sz="2800" dirty="0" smtClean="0"/>
              <a:t>slow</a:t>
            </a:r>
          </a:p>
          <a:p>
            <a:r>
              <a:rPr lang="en-US" altLang="ja-JP" sz="2800" dirty="0" smtClean="0"/>
              <a:t>Hard material: </a:t>
            </a:r>
            <a:r>
              <a:rPr lang="en-US" altLang="ja-JP" sz="2800" dirty="0" smtClean="0">
                <a:solidFill>
                  <a:srgbClr val="0080FF"/>
                </a:solidFill>
              </a:rPr>
              <a:t>high</a:t>
            </a:r>
            <a:r>
              <a:rPr lang="en-US" altLang="ja-JP" sz="2800" dirty="0" smtClean="0"/>
              <a:t> velocity	</a:t>
            </a:r>
            <a:r>
              <a:rPr lang="ja-JP" altLang="en-US" sz="2800" dirty="0" smtClean="0"/>
              <a:t>→ </a:t>
            </a:r>
            <a:r>
              <a:rPr lang="en-US" altLang="ja-JP" sz="2800" dirty="0" smtClean="0"/>
              <a:t>fast</a:t>
            </a:r>
          </a:p>
          <a:p>
            <a:endParaRPr lang="en-US" altLang="ja-JP" sz="1000" dirty="0" smtClean="0"/>
          </a:p>
          <a:p>
            <a:r>
              <a:rPr lang="en-US" altLang="ja-JP" sz="2800" dirty="0" smtClean="0"/>
              <a:t>The deeper zone, the faster seismic velocity</a:t>
            </a:r>
          </a:p>
          <a:p>
            <a:endParaRPr lang="en-US" altLang="ja-JP" sz="1000" dirty="0" smtClean="0"/>
          </a:p>
          <a:p>
            <a:r>
              <a:rPr lang="en-US" altLang="ja-JP" sz="2800" dirty="0" smtClean="0"/>
              <a:t>Ray passes through deeper high-velocity zone to reach as fast as possible.</a:t>
            </a:r>
          </a:p>
          <a:p>
            <a:endParaRPr lang="en-US" altLang="ja-JP" sz="1000" dirty="0" smtClean="0"/>
          </a:p>
          <a:p>
            <a:r>
              <a:rPr lang="en-US" altLang="ja-JP" sz="2800" dirty="0" smtClean="0">
                <a:solidFill>
                  <a:srgbClr val="0080FF"/>
                </a:solidFill>
              </a:rPr>
              <a:t>Sometimes, there is </a:t>
            </a:r>
            <a:r>
              <a:rPr lang="en-US" altLang="ja-JP" sz="2800" dirty="0" smtClean="0">
                <a:solidFill>
                  <a:srgbClr val="FF0000"/>
                </a:solidFill>
              </a:rPr>
              <a:t>low-</a:t>
            </a:r>
            <a:r>
              <a:rPr lang="en-US" altLang="ja-JP" sz="2800" dirty="0" smtClean="0">
                <a:solidFill>
                  <a:srgbClr val="0080FF"/>
                </a:solidFill>
              </a:rPr>
              <a:t>velocity zone in the deeper zone owing to the geological material</a:t>
            </a:r>
            <a:endParaRPr lang="ja-JP" altLang="en-US" sz="2800" dirty="0" smtClean="0">
              <a:solidFill>
                <a:srgbClr val="0080FF"/>
              </a:solidFill>
            </a:endParaRPr>
          </a:p>
        </p:txBody>
      </p:sp>
      <p:sp>
        <p:nvSpPr>
          <p:cNvPr id="15364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15365" name="日付プレースホルダー 4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タイトル 1"/>
          <p:cNvSpPr>
            <a:spLocks noGrp="1"/>
          </p:cNvSpPr>
          <p:nvPr>
            <p:ph type="title"/>
          </p:nvPr>
        </p:nvSpPr>
        <p:spPr>
          <a:xfrm>
            <a:off x="457200" y="403410"/>
            <a:ext cx="8229600" cy="1188000"/>
          </a:xfrm>
        </p:spPr>
        <p:txBody>
          <a:bodyPr/>
          <a:lstStyle/>
          <a:p>
            <a:pPr algn="ctr"/>
            <a:r>
              <a:rPr lang="en-US" altLang="ja-JP" sz="3200" dirty="0" smtClean="0">
                <a:solidFill>
                  <a:srgbClr val="00CC00"/>
                </a:solidFill>
              </a:rPr>
              <a:t>Example of ray path</a:t>
            </a:r>
            <a:br>
              <a:rPr lang="en-US" altLang="ja-JP" sz="3200" dirty="0" smtClean="0">
                <a:solidFill>
                  <a:srgbClr val="00CC00"/>
                </a:solidFill>
              </a:rPr>
            </a:br>
            <a:r>
              <a:rPr lang="en-US" altLang="ja-JP" sz="3200" dirty="0" smtClean="0">
                <a:solidFill>
                  <a:srgbClr val="00CC00"/>
                </a:solidFill>
              </a:rPr>
              <a:t>in homogeneous layer structure</a:t>
            </a:r>
            <a:endParaRPr lang="ja-JP" altLang="en-US" sz="3200" dirty="0" smtClean="0">
              <a:solidFill>
                <a:srgbClr val="00CC00"/>
              </a:solidFill>
            </a:endParaRPr>
          </a:p>
        </p:txBody>
      </p:sp>
      <p:sp>
        <p:nvSpPr>
          <p:cNvPr id="1638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0655" y="4553973"/>
            <a:ext cx="8453718" cy="1169987"/>
          </a:xfrm>
        </p:spPr>
        <p:txBody>
          <a:bodyPr/>
          <a:lstStyle/>
          <a:p>
            <a:r>
              <a:rPr lang="en-US" altLang="ja-JP" dirty="0" smtClean="0"/>
              <a:t>Ray shoots out upward if the seismic station exists near the hypocenter.</a:t>
            </a:r>
          </a:p>
          <a:p>
            <a:endParaRPr lang="en-US" altLang="ja-JP" dirty="0" smtClean="0"/>
          </a:p>
        </p:txBody>
      </p:sp>
      <p:sp>
        <p:nvSpPr>
          <p:cNvPr id="16388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16389" name="日付プレースホルダー 4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pic>
        <p:nvPicPr>
          <p:cNvPr id="16390" name="Picture 6" descr="C:\Users\mkmatsu\Documents\研究\3D\発表スライド\APEC\成層構造波線.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9088" y="1914243"/>
            <a:ext cx="2484437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テキスト ボックス 1"/>
          <p:cNvSpPr txBox="1">
            <a:spLocks noChangeArrowheads="1"/>
          </p:cNvSpPr>
          <p:nvPr/>
        </p:nvSpPr>
        <p:spPr bwMode="auto">
          <a:xfrm>
            <a:off x="4670425" y="1535955"/>
            <a:ext cx="903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/>
              <a:t>Station</a:t>
            </a:r>
            <a:endParaRPr lang="ja-JP" altLang="en-US" dirty="0"/>
          </a:p>
        </p:txBody>
      </p:sp>
      <p:sp>
        <p:nvSpPr>
          <p:cNvPr id="16392" name="テキスト ボックス 7"/>
          <p:cNvSpPr txBox="1">
            <a:spLocks noChangeArrowheads="1"/>
          </p:cNvSpPr>
          <p:nvPr/>
        </p:nvSpPr>
        <p:spPr bwMode="auto">
          <a:xfrm>
            <a:off x="1831975" y="2311118"/>
            <a:ext cx="1363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Hypocenter</a:t>
            </a:r>
            <a:endParaRPr lang="ja-JP" altLang="en-US"/>
          </a:p>
        </p:txBody>
      </p:sp>
      <p:sp>
        <p:nvSpPr>
          <p:cNvPr id="16393" name="テキスト ボックス 2"/>
          <p:cNvSpPr txBox="1">
            <a:spLocks noChangeArrowheads="1"/>
          </p:cNvSpPr>
          <p:nvPr/>
        </p:nvSpPr>
        <p:spPr bwMode="auto">
          <a:xfrm>
            <a:off x="3246438" y="2126968"/>
            <a:ext cx="941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800000"/>
                </a:solidFill>
              </a:rPr>
              <a:t>Fastest</a:t>
            </a:r>
            <a:endParaRPr lang="ja-JP" altLang="en-US">
              <a:solidFill>
                <a:srgbClr val="800000"/>
              </a:solidFill>
            </a:endParaRPr>
          </a:p>
        </p:txBody>
      </p:sp>
      <p:sp>
        <p:nvSpPr>
          <p:cNvPr id="16394" name="テキスト ボックス 9"/>
          <p:cNvSpPr txBox="1">
            <a:spLocks noChangeArrowheads="1"/>
          </p:cNvSpPr>
          <p:nvPr/>
        </p:nvSpPr>
        <p:spPr bwMode="auto">
          <a:xfrm>
            <a:off x="5121275" y="2646080"/>
            <a:ext cx="208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Low-velocity layer</a:t>
            </a:r>
            <a:endParaRPr lang="ja-JP" altLang="en-US"/>
          </a:p>
        </p:txBody>
      </p:sp>
      <p:sp>
        <p:nvSpPr>
          <p:cNvPr id="16395" name="テキスト ボックス 10"/>
          <p:cNvSpPr txBox="1">
            <a:spLocks noChangeArrowheads="1"/>
          </p:cNvSpPr>
          <p:nvPr/>
        </p:nvSpPr>
        <p:spPr bwMode="auto">
          <a:xfrm>
            <a:off x="5121275" y="3471580"/>
            <a:ext cx="2070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High-velocity layer</a:t>
            </a:r>
            <a:endParaRPr lang="ja-JP" altLang="en-US"/>
          </a:p>
        </p:txBody>
      </p:sp>
      <p:sp>
        <p:nvSpPr>
          <p:cNvPr id="16396" name="テキスト ボックス 11"/>
          <p:cNvSpPr txBox="1">
            <a:spLocks noChangeArrowheads="1"/>
          </p:cNvSpPr>
          <p:nvPr/>
        </p:nvSpPr>
        <p:spPr bwMode="auto">
          <a:xfrm>
            <a:off x="5121275" y="4163730"/>
            <a:ext cx="2647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Very-high-velocity layer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タイトル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94000"/>
          </a:xfrm>
        </p:spPr>
        <p:txBody>
          <a:bodyPr/>
          <a:lstStyle/>
          <a:p>
            <a:pPr algn="ctr"/>
            <a:r>
              <a:rPr lang="en-US" altLang="ja-JP" sz="3200" dirty="0" smtClean="0">
                <a:solidFill>
                  <a:srgbClr val="00CC00"/>
                </a:solidFill>
              </a:rPr>
              <a:t>Example of ray path</a:t>
            </a:r>
            <a:endParaRPr lang="ja-JP" altLang="en-US" sz="3200" dirty="0" smtClean="0">
              <a:solidFill>
                <a:srgbClr val="00CC00"/>
              </a:solidFill>
            </a:endParaRPr>
          </a:p>
        </p:txBody>
      </p:sp>
      <p:sp>
        <p:nvSpPr>
          <p:cNvPr id="1741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0655" y="4554560"/>
            <a:ext cx="8452800" cy="1743075"/>
          </a:xfrm>
        </p:spPr>
        <p:txBody>
          <a:bodyPr/>
          <a:lstStyle/>
          <a:p>
            <a:r>
              <a:rPr lang="en-US" altLang="ja-JP" dirty="0" smtClean="0"/>
              <a:t>Ray shoots out downward if the station is far from the hypocenter since the deeper layer has high-velocity.</a:t>
            </a:r>
            <a:endParaRPr lang="ja-JP" altLang="en-US" dirty="0" smtClean="0"/>
          </a:p>
        </p:txBody>
      </p:sp>
      <p:sp>
        <p:nvSpPr>
          <p:cNvPr id="17412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17413" name="日付プレースホルダー 4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pic>
        <p:nvPicPr>
          <p:cNvPr id="17414" name="Picture 2" descr="C:\Users\mkmatsu\Documents\研究\3D\発表スライド\APEC\成層構造波線.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0240" y="1914623"/>
            <a:ext cx="3117850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テキスト ボックス 8"/>
          <p:cNvSpPr txBox="1">
            <a:spLocks noChangeArrowheads="1"/>
          </p:cNvSpPr>
          <p:nvPr/>
        </p:nvSpPr>
        <p:spPr bwMode="auto">
          <a:xfrm>
            <a:off x="3142403" y="2711548"/>
            <a:ext cx="941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</a:rPr>
              <a:t>Fastest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14" name="テキスト ボックス 1"/>
          <p:cNvSpPr txBox="1">
            <a:spLocks noChangeArrowheads="1"/>
          </p:cNvSpPr>
          <p:nvPr/>
        </p:nvSpPr>
        <p:spPr bwMode="auto">
          <a:xfrm>
            <a:off x="4670425" y="1535955"/>
            <a:ext cx="903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/>
              <a:t>Station</a:t>
            </a:r>
            <a:endParaRPr lang="ja-JP" altLang="en-US" dirty="0"/>
          </a:p>
        </p:txBody>
      </p:sp>
      <p:sp>
        <p:nvSpPr>
          <p:cNvPr id="15" name="テキスト ボックス 7"/>
          <p:cNvSpPr txBox="1">
            <a:spLocks noChangeArrowheads="1"/>
          </p:cNvSpPr>
          <p:nvPr/>
        </p:nvSpPr>
        <p:spPr bwMode="auto">
          <a:xfrm>
            <a:off x="1831975" y="2311118"/>
            <a:ext cx="1363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Hypocenter</a:t>
            </a:r>
            <a:endParaRPr lang="ja-JP" altLang="en-US"/>
          </a:p>
        </p:txBody>
      </p:sp>
      <p:sp>
        <p:nvSpPr>
          <p:cNvPr id="17" name="テキスト ボックス 9"/>
          <p:cNvSpPr txBox="1">
            <a:spLocks noChangeArrowheads="1"/>
          </p:cNvSpPr>
          <p:nvPr/>
        </p:nvSpPr>
        <p:spPr bwMode="auto">
          <a:xfrm>
            <a:off x="5121275" y="2646080"/>
            <a:ext cx="208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Low-velocity layer</a:t>
            </a:r>
            <a:endParaRPr lang="ja-JP" altLang="en-US"/>
          </a:p>
        </p:txBody>
      </p:sp>
      <p:sp>
        <p:nvSpPr>
          <p:cNvPr id="18" name="テキスト ボックス 10"/>
          <p:cNvSpPr txBox="1">
            <a:spLocks noChangeArrowheads="1"/>
          </p:cNvSpPr>
          <p:nvPr/>
        </p:nvSpPr>
        <p:spPr bwMode="auto">
          <a:xfrm>
            <a:off x="5121275" y="3471580"/>
            <a:ext cx="2070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High-velocity layer</a:t>
            </a:r>
            <a:endParaRPr lang="ja-JP" altLang="en-US"/>
          </a:p>
        </p:txBody>
      </p:sp>
      <p:sp>
        <p:nvSpPr>
          <p:cNvPr id="19" name="テキスト ボックス 11"/>
          <p:cNvSpPr txBox="1">
            <a:spLocks noChangeArrowheads="1"/>
          </p:cNvSpPr>
          <p:nvPr/>
        </p:nvSpPr>
        <p:spPr bwMode="auto">
          <a:xfrm>
            <a:off x="5121275" y="4163730"/>
            <a:ext cx="2647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Very-high-velocity layer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kmatsu\Documents\研究\3D\発表スライド\APEC\成層構造波線.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4950" y="1921070"/>
            <a:ext cx="6224588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タイトル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94000"/>
          </a:xfrm>
        </p:spPr>
        <p:txBody>
          <a:bodyPr/>
          <a:lstStyle/>
          <a:p>
            <a:pPr algn="ctr"/>
            <a:r>
              <a:rPr lang="en-US" altLang="ja-JP" sz="3200" dirty="0" smtClean="0">
                <a:solidFill>
                  <a:srgbClr val="00CC00"/>
                </a:solidFill>
              </a:rPr>
              <a:t>Example of ray path</a:t>
            </a:r>
            <a:endParaRPr lang="ja-JP" altLang="en-US" sz="3200" dirty="0" smtClean="0">
              <a:solidFill>
                <a:srgbClr val="00CC00"/>
              </a:solidFill>
            </a:endParaRPr>
          </a:p>
        </p:txBody>
      </p:sp>
      <p:sp>
        <p:nvSpPr>
          <p:cNvPr id="1843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2000" y="4554560"/>
            <a:ext cx="8452800" cy="2043113"/>
          </a:xfrm>
        </p:spPr>
        <p:txBody>
          <a:bodyPr/>
          <a:lstStyle/>
          <a:p>
            <a:r>
              <a:rPr lang="en-US" altLang="ja-JP" dirty="0" smtClean="0"/>
              <a:t>Ray shoots out downward and pass though deeper layer if the station is far away from the hypocenter since the deeper layers have high-velocities.</a:t>
            </a:r>
            <a:endParaRPr lang="ja-JP" altLang="en-US" dirty="0" smtClean="0"/>
          </a:p>
        </p:txBody>
      </p:sp>
      <p:sp>
        <p:nvSpPr>
          <p:cNvPr id="18437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18438" name="日付プレースホルダー 4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sp>
        <p:nvSpPr>
          <p:cNvPr id="18439" name="テキスト ボックス 6"/>
          <p:cNvSpPr txBox="1">
            <a:spLocks noChangeArrowheads="1"/>
          </p:cNvSpPr>
          <p:nvPr/>
        </p:nvSpPr>
        <p:spPr bwMode="auto">
          <a:xfrm>
            <a:off x="6235700" y="1551183"/>
            <a:ext cx="903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/>
              <a:t>Station</a:t>
            </a:r>
            <a:endParaRPr lang="ja-JP" altLang="en-US" dirty="0"/>
          </a:p>
        </p:txBody>
      </p:sp>
      <p:sp>
        <p:nvSpPr>
          <p:cNvPr id="18440" name="テキスト ボックス 7"/>
          <p:cNvSpPr txBox="1">
            <a:spLocks noChangeArrowheads="1"/>
          </p:cNvSpPr>
          <p:nvPr/>
        </p:nvSpPr>
        <p:spPr bwMode="auto">
          <a:xfrm>
            <a:off x="139700" y="2421133"/>
            <a:ext cx="1365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Hypocenter</a:t>
            </a:r>
            <a:endParaRPr lang="ja-JP" altLang="en-US"/>
          </a:p>
        </p:txBody>
      </p:sp>
      <p:sp>
        <p:nvSpPr>
          <p:cNvPr id="18441" name="テキスト ボックス 8"/>
          <p:cNvSpPr txBox="1">
            <a:spLocks noChangeArrowheads="1"/>
          </p:cNvSpPr>
          <p:nvPr/>
        </p:nvSpPr>
        <p:spPr bwMode="auto">
          <a:xfrm>
            <a:off x="3509963" y="3714945"/>
            <a:ext cx="941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00FF"/>
                </a:solidFill>
              </a:rPr>
              <a:t>Fastest</a:t>
            </a:r>
            <a:endParaRPr lang="ja-JP" altLang="en-US">
              <a:solidFill>
                <a:srgbClr val="0000FF"/>
              </a:solidFill>
            </a:endParaRPr>
          </a:p>
        </p:txBody>
      </p:sp>
      <p:sp>
        <p:nvSpPr>
          <p:cNvPr id="18442" name="テキスト ボックス 9"/>
          <p:cNvSpPr txBox="1">
            <a:spLocks noChangeArrowheads="1"/>
          </p:cNvSpPr>
          <p:nvPr/>
        </p:nvSpPr>
        <p:spPr bwMode="auto">
          <a:xfrm>
            <a:off x="6619875" y="2645993"/>
            <a:ext cx="2081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/>
              <a:t>Low-velocity layer</a:t>
            </a:r>
            <a:endParaRPr lang="ja-JP" altLang="en-US" dirty="0"/>
          </a:p>
        </p:txBody>
      </p:sp>
      <p:sp>
        <p:nvSpPr>
          <p:cNvPr id="18443" name="テキスト ボックス 10"/>
          <p:cNvSpPr txBox="1">
            <a:spLocks noChangeArrowheads="1"/>
          </p:cNvSpPr>
          <p:nvPr/>
        </p:nvSpPr>
        <p:spPr bwMode="auto">
          <a:xfrm>
            <a:off x="6619875" y="3471493"/>
            <a:ext cx="2068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High-velocity layer</a:t>
            </a:r>
            <a:endParaRPr lang="ja-JP" altLang="en-US"/>
          </a:p>
        </p:txBody>
      </p:sp>
      <p:sp>
        <p:nvSpPr>
          <p:cNvPr id="18444" name="テキスト ボックス 11"/>
          <p:cNvSpPr txBox="1">
            <a:spLocks noChangeArrowheads="1"/>
          </p:cNvSpPr>
          <p:nvPr/>
        </p:nvSpPr>
        <p:spPr bwMode="auto">
          <a:xfrm>
            <a:off x="6619875" y="4165230"/>
            <a:ext cx="26463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Very-high-velocity layer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タイトル 1"/>
          <p:cNvSpPr>
            <a:spLocks noGrp="1"/>
          </p:cNvSpPr>
          <p:nvPr>
            <p:ph type="title"/>
          </p:nvPr>
        </p:nvSpPr>
        <p:spPr>
          <a:xfrm>
            <a:off x="457200" y="363538"/>
            <a:ext cx="8229600" cy="593725"/>
          </a:xfrm>
        </p:spPr>
        <p:txBody>
          <a:bodyPr/>
          <a:lstStyle/>
          <a:p>
            <a:pPr algn="ctr"/>
            <a:r>
              <a:rPr lang="en-US" altLang="ja-JP" sz="3200" dirty="0" smtClean="0">
                <a:solidFill>
                  <a:srgbClr val="00CC00"/>
                </a:solidFill>
              </a:rPr>
              <a:t>Seismic stations before and after 1995 event</a:t>
            </a:r>
            <a:endParaRPr lang="ja-JP" altLang="en-US" sz="3200" dirty="0" smtClean="0">
              <a:solidFill>
                <a:srgbClr val="00CC00"/>
              </a:solidFill>
            </a:endParaRPr>
          </a:p>
        </p:txBody>
      </p:sp>
      <p:sp>
        <p:nvSpPr>
          <p:cNvPr id="6147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82750"/>
            <a:ext cx="8229600" cy="3886200"/>
          </a:xfrm>
        </p:spPr>
        <p:txBody>
          <a:bodyPr/>
          <a:lstStyle/>
          <a:p>
            <a:endParaRPr lang="ja-JP" altLang="en-US" smtClean="0"/>
          </a:p>
        </p:txBody>
      </p:sp>
      <p:sp>
        <p:nvSpPr>
          <p:cNvPr id="6148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3033713" y="6097588"/>
            <a:ext cx="3084512" cy="457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kumimoji="0" lang="en-US" altLang="ja-JP" b="0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b="0" smtClean="0">
              <a:solidFill>
                <a:schemeClr val="bg1"/>
              </a:solidFill>
            </a:endParaRPr>
          </a:p>
        </p:txBody>
      </p:sp>
      <p:sp>
        <p:nvSpPr>
          <p:cNvPr id="6149" name="日付プレースホルダ 4"/>
          <p:cNvSpPr>
            <a:spLocks noGrp="1"/>
          </p:cNvSpPr>
          <p:nvPr>
            <p:ph type="dt" sz="quarter" idx="12"/>
          </p:nvPr>
        </p:nvSpPr>
        <p:spPr>
          <a:xfrm>
            <a:off x="457200" y="6094413"/>
            <a:ext cx="2133600" cy="4762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sp>
        <p:nvSpPr>
          <p:cNvPr id="6150" name="AutoShape 24"/>
          <p:cNvSpPr>
            <a:spLocks noChangeArrowheads="1"/>
          </p:cNvSpPr>
          <p:nvPr/>
        </p:nvSpPr>
        <p:spPr bwMode="auto">
          <a:xfrm>
            <a:off x="5076825" y="4138613"/>
            <a:ext cx="2590800" cy="865187"/>
          </a:xfrm>
          <a:prstGeom prst="wedgeRoundRectCallout">
            <a:avLst>
              <a:gd name="adj1" fmla="val -65565"/>
              <a:gd name="adj2" fmla="val -81194"/>
              <a:gd name="adj3" fmla="val 16667"/>
            </a:avLst>
          </a:prstGeom>
          <a:solidFill>
            <a:srgbClr val="CCFFCC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ja-JP" sz="2400" i="1">
                <a:solidFill>
                  <a:schemeClr val="bg2"/>
                </a:solidFill>
              </a:rPr>
              <a:t>Inhomogeneous distribution</a:t>
            </a:r>
          </a:p>
        </p:txBody>
      </p:sp>
      <p:sp>
        <p:nvSpPr>
          <p:cNvPr id="6151" name="AutoShape 18"/>
          <p:cNvSpPr>
            <a:spLocks noChangeArrowheads="1"/>
          </p:cNvSpPr>
          <p:nvPr/>
        </p:nvSpPr>
        <p:spPr bwMode="auto">
          <a:xfrm>
            <a:off x="4787900" y="2051050"/>
            <a:ext cx="4103688" cy="1130300"/>
          </a:xfrm>
          <a:prstGeom prst="foldedCorner">
            <a:avLst>
              <a:gd name="adj" fmla="val 12500"/>
            </a:avLst>
          </a:prstGeom>
          <a:solidFill>
            <a:srgbClr val="CCFFFF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000" i="1">
                <a:solidFill>
                  <a:schemeClr val="bg2"/>
                </a:solidFill>
              </a:rPr>
              <a:t>All the data are concentrated to </a:t>
            </a:r>
            <a:r>
              <a:rPr lang="en-US" altLang="ja-JP" sz="2000" b="1" i="1">
                <a:solidFill>
                  <a:schemeClr val="bg2"/>
                </a:solidFill>
              </a:rPr>
              <a:t>JMA </a:t>
            </a:r>
            <a:r>
              <a:rPr lang="en-US" altLang="ja-JP" sz="2000" i="1">
                <a:solidFill>
                  <a:schemeClr val="bg2"/>
                </a:solidFill>
              </a:rPr>
              <a:t>and a unified processing was started on October 1997</a:t>
            </a:r>
          </a:p>
        </p:txBody>
      </p:sp>
      <p:sp>
        <p:nvSpPr>
          <p:cNvPr id="6152" name="Text Box 4"/>
          <p:cNvSpPr txBox="1">
            <a:spLocks noChangeArrowheads="1"/>
          </p:cNvSpPr>
          <p:nvPr/>
        </p:nvSpPr>
        <p:spPr bwMode="auto">
          <a:xfrm>
            <a:off x="179388" y="801688"/>
            <a:ext cx="43926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2800" b="1">
                <a:solidFill>
                  <a:schemeClr val="tx2"/>
                </a:solidFill>
              </a:rPr>
              <a:t>- before Kobe Eq. -</a:t>
            </a:r>
          </a:p>
        </p:txBody>
      </p:sp>
      <p:sp>
        <p:nvSpPr>
          <p:cNvPr id="6153" name="Text Box 5"/>
          <p:cNvSpPr txBox="1">
            <a:spLocks noChangeArrowheads="1"/>
          </p:cNvSpPr>
          <p:nvPr/>
        </p:nvSpPr>
        <p:spPr bwMode="auto">
          <a:xfrm>
            <a:off x="4572000" y="801688"/>
            <a:ext cx="4572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2800" b="1">
                <a:solidFill>
                  <a:schemeClr val="tx2"/>
                </a:solidFill>
              </a:rPr>
              <a:t>- after Kobe Eq. -</a:t>
            </a:r>
          </a:p>
        </p:txBody>
      </p:sp>
      <p:grpSp>
        <p:nvGrpSpPr>
          <p:cNvPr id="6154" name="グループ化 16"/>
          <p:cNvGrpSpPr>
            <a:grpSpLocks/>
          </p:cNvGrpSpPr>
          <p:nvPr/>
        </p:nvGrpSpPr>
        <p:grpSpPr bwMode="auto">
          <a:xfrm>
            <a:off x="0" y="1258888"/>
            <a:ext cx="4552950" cy="5300662"/>
            <a:chOff x="0" y="1557338"/>
            <a:chExt cx="4552950" cy="5300662"/>
          </a:xfrm>
        </p:grpSpPr>
        <p:pic>
          <p:nvPicPr>
            <p:cNvPr id="6163" name="Picture 20" descr="HI9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57338"/>
              <a:ext cx="4552950" cy="5300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4" name="AutoShape 22"/>
            <p:cNvSpPr>
              <a:spLocks noChangeArrowheads="1"/>
            </p:cNvSpPr>
            <p:nvPr/>
          </p:nvSpPr>
          <p:spPr bwMode="auto">
            <a:xfrm>
              <a:off x="309563" y="2420938"/>
              <a:ext cx="2066925" cy="1971675"/>
            </a:xfrm>
            <a:prstGeom prst="roundRect">
              <a:avLst>
                <a:gd name="adj" fmla="val 16667"/>
              </a:avLst>
            </a:prstGeom>
            <a:solidFill>
              <a:srgbClr val="FFFF99">
                <a:alpha val="70195"/>
              </a:srgbClr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ja-JP" sz="2000" b="1" i="1">
                  <a:solidFill>
                    <a:schemeClr val="bg2"/>
                  </a:solidFill>
                </a:rPr>
                <a:t>JMA</a:t>
              </a:r>
              <a:r>
                <a:rPr lang="en-US" altLang="ja-JP" sz="2000" i="1">
                  <a:solidFill>
                    <a:schemeClr val="bg2"/>
                  </a:solidFill>
                </a:rPr>
                <a:t>: 188 stns.</a:t>
              </a:r>
              <a:br>
                <a:rPr lang="en-US" altLang="ja-JP" sz="2000" i="1">
                  <a:solidFill>
                    <a:schemeClr val="bg2"/>
                  </a:solidFill>
                </a:rPr>
              </a:br>
              <a:r>
                <a:rPr lang="en-US" altLang="ja-JP" sz="2000" b="1" i="1">
                  <a:solidFill>
                    <a:schemeClr val="bg2"/>
                  </a:solidFill>
                </a:rPr>
                <a:t>UNIV</a:t>
              </a:r>
              <a:r>
                <a:rPr lang="en-US" altLang="ja-JP" sz="2000" i="1">
                  <a:solidFill>
                    <a:schemeClr val="bg2"/>
                  </a:solidFill>
                </a:rPr>
                <a:t>: 274 stns.</a:t>
              </a:r>
              <a:br>
                <a:rPr lang="en-US" altLang="ja-JP" sz="2000" i="1">
                  <a:solidFill>
                    <a:schemeClr val="bg2"/>
                  </a:solidFill>
                </a:rPr>
              </a:br>
              <a:r>
                <a:rPr lang="en-US" altLang="ja-JP" sz="2000" b="1" i="1" u="sng">
                  <a:solidFill>
                    <a:schemeClr val="bg2"/>
                  </a:solidFill>
                </a:rPr>
                <a:t>NIED</a:t>
              </a:r>
              <a:r>
                <a:rPr lang="en-US" altLang="ja-JP" sz="2000" i="1" u="sng">
                  <a:solidFill>
                    <a:schemeClr val="bg2"/>
                  </a:solidFill>
                </a:rPr>
                <a:t>: 89 stns</a:t>
              </a:r>
              <a:r>
                <a:rPr lang="en-US" altLang="ja-JP" sz="2000" i="1">
                  <a:solidFill>
                    <a:schemeClr val="bg2"/>
                  </a:solidFill>
                </a:rPr>
                <a:t>.</a:t>
              </a:r>
              <a:br>
                <a:rPr lang="en-US" altLang="ja-JP" sz="2000" i="1">
                  <a:solidFill>
                    <a:schemeClr val="bg2"/>
                  </a:solidFill>
                </a:rPr>
              </a:br>
              <a:r>
                <a:rPr lang="en-US" altLang="ja-JP" sz="2000" i="1">
                  <a:solidFill>
                    <a:schemeClr val="bg2"/>
                  </a:solidFill>
                </a:rPr>
                <a:t>Total: 551 stns.</a:t>
              </a:r>
            </a:p>
            <a:p>
              <a:pPr algn="ctr"/>
              <a:r>
                <a:rPr lang="en-US" altLang="ja-JP" sz="2000" i="1">
                  <a:solidFill>
                    <a:schemeClr val="bg2"/>
                  </a:solidFill>
                </a:rPr>
                <a:t>(as of Jan 1995)</a:t>
              </a:r>
            </a:p>
          </p:txBody>
        </p:sp>
      </p:grpSp>
      <p:grpSp>
        <p:nvGrpSpPr>
          <p:cNvPr id="6155" name="グループ化 15"/>
          <p:cNvGrpSpPr>
            <a:grpSpLocks/>
          </p:cNvGrpSpPr>
          <p:nvPr/>
        </p:nvGrpSpPr>
        <p:grpSpPr bwMode="auto">
          <a:xfrm>
            <a:off x="4591050" y="1258888"/>
            <a:ext cx="4552950" cy="5300662"/>
            <a:chOff x="4591050" y="1557338"/>
            <a:chExt cx="4552950" cy="5300662"/>
          </a:xfrm>
        </p:grpSpPr>
        <p:pic>
          <p:nvPicPr>
            <p:cNvPr id="6160" name="Picture 19" descr="HI0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1050" y="1557338"/>
              <a:ext cx="4552950" cy="5300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1" name="Rectangle 25"/>
            <p:cNvSpPr>
              <a:spLocks noChangeArrowheads="1"/>
            </p:cNvSpPr>
            <p:nvPr/>
          </p:nvSpPr>
          <p:spPr bwMode="auto">
            <a:xfrm>
              <a:off x="4643438" y="1844675"/>
              <a:ext cx="1081088" cy="215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endParaRPr lang="ja-JP" altLang="en-US"/>
            </a:p>
          </p:txBody>
        </p:sp>
        <p:sp>
          <p:nvSpPr>
            <p:cNvPr id="6162" name="AutoShape 23"/>
            <p:cNvSpPr>
              <a:spLocks noChangeArrowheads="1"/>
            </p:cNvSpPr>
            <p:nvPr/>
          </p:nvSpPr>
          <p:spPr bwMode="auto">
            <a:xfrm>
              <a:off x="5048929" y="2324219"/>
              <a:ext cx="2206856" cy="1123712"/>
            </a:xfrm>
            <a:prstGeom prst="roundRect">
              <a:avLst>
                <a:gd name="adj" fmla="val 16667"/>
              </a:avLst>
            </a:prstGeom>
            <a:solidFill>
              <a:srgbClr val="FFFF99">
                <a:alpha val="70195"/>
              </a:srgbClr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ja-JP" sz="2000" b="1" i="1">
                  <a:solidFill>
                    <a:schemeClr val="bg2"/>
                  </a:solidFill>
                </a:rPr>
                <a:t>NIED</a:t>
              </a:r>
              <a:r>
                <a:rPr lang="en-US" altLang="ja-JP" sz="2000" i="1">
                  <a:solidFill>
                    <a:schemeClr val="bg2"/>
                  </a:solidFill>
                </a:rPr>
                <a:t/>
              </a:r>
              <a:br>
                <a:rPr lang="en-US" altLang="ja-JP" sz="2000" i="1">
                  <a:solidFill>
                    <a:schemeClr val="bg2"/>
                  </a:solidFill>
                </a:rPr>
              </a:br>
              <a:r>
                <a:rPr lang="en-US" altLang="ja-JP" sz="2000" i="1">
                  <a:solidFill>
                    <a:schemeClr val="bg2"/>
                  </a:solidFill>
                </a:rPr>
                <a:t>Hi-net:782 stns.</a:t>
              </a:r>
              <a:br>
                <a:rPr lang="en-US" altLang="ja-JP" sz="2000" i="1">
                  <a:solidFill>
                    <a:schemeClr val="bg2"/>
                  </a:solidFill>
                </a:rPr>
              </a:br>
              <a:r>
                <a:rPr lang="en-US" altLang="ja-JP" sz="2000" i="1">
                  <a:solidFill>
                    <a:schemeClr val="bg2"/>
                  </a:solidFill>
                </a:rPr>
                <a:t> (as of Jan 2010)</a:t>
              </a:r>
            </a:p>
          </p:txBody>
        </p:sp>
      </p:grpSp>
      <p:sp>
        <p:nvSpPr>
          <p:cNvPr id="21" name="フッター プレースホルダー 2"/>
          <p:cNvSpPr txBox="1">
            <a:spLocks/>
          </p:cNvSpPr>
          <p:nvPr/>
        </p:nvSpPr>
        <p:spPr bwMode="auto">
          <a:xfrm>
            <a:off x="2751015" y="6589058"/>
            <a:ext cx="3626339" cy="2498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0" sz="1200" b="1" kern="1200">
                <a:solidFill>
                  <a:schemeClr val="bg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/>
          </a:p>
        </p:txBody>
      </p:sp>
      <p:sp>
        <p:nvSpPr>
          <p:cNvPr id="22" name="日付プレースホルダー 3"/>
          <p:cNvSpPr txBox="1">
            <a:spLocks/>
          </p:cNvSpPr>
          <p:nvPr/>
        </p:nvSpPr>
        <p:spPr bwMode="auto">
          <a:xfrm>
            <a:off x="355600" y="6575471"/>
            <a:ext cx="2133600" cy="26030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0" sz="1200" b="1" kern="1200">
                <a:solidFill>
                  <a:schemeClr val="bg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タイトル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594000"/>
          </a:xfrm>
        </p:spPr>
        <p:txBody>
          <a:bodyPr/>
          <a:lstStyle/>
          <a:p>
            <a:pPr algn="ctr"/>
            <a:r>
              <a:rPr lang="en-US" altLang="ja-JP" sz="3000" dirty="0">
                <a:solidFill>
                  <a:srgbClr val="00CC00"/>
                </a:solidFill>
              </a:rPr>
              <a:t>At what distance does the head wave arrive earlier?</a:t>
            </a:r>
            <a:endParaRPr lang="ja-JP" altLang="en-US" sz="3000" dirty="0" smtClean="0"/>
          </a:p>
        </p:txBody>
      </p:sp>
      <p:sp>
        <p:nvSpPr>
          <p:cNvPr id="5837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22600"/>
            <a:ext cx="8229600" cy="3886200"/>
          </a:xfrm>
        </p:spPr>
        <p:txBody>
          <a:bodyPr/>
          <a:lstStyle/>
          <a:p>
            <a:endParaRPr lang="ja-JP" altLang="en-US" smtClean="0"/>
          </a:p>
        </p:txBody>
      </p:sp>
      <p:sp>
        <p:nvSpPr>
          <p:cNvPr id="58372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58373" name="日付プレースホルダー 4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pic>
        <p:nvPicPr>
          <p:cNvPr id="58374" name="Picture 2" descr="C:\Users\mkmatsu\Documents\研究\3D\発表スライド\APEC\成層構造波線.2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030588"/>
            <a:ext cx="311785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3" descr="C:\Users\mkmatsu\Documents\研究\3D\発表スライド\APEC\成層構造波線.1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5713" y="2030588"/>
            <a:ext cx="2484437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6" name="テキスト ボックス 13"/>
          <p:cNvSpPr txBox="1">
            <a:spLocks noChangeArrowheads="1"/>
          </p:cNvSpPr>
          <p:nvPr/>
        </p:nvSpPr>
        <p:spPr bwMode="auto">
          <a:xfrm>
            <a:off x="2836863" y="1660700"/>
            <a:ext cx="903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Station</a:t>
            </a:r>
            <a:endParaRPr lang="ja-JP" altLang="en-US"/>
          </a:p>
        </p:txBody>
      </p:sp>
      <p:sp>
        <p:nvSpPr>
          <p:cNvPr id="58377" name="テキスト ボックス 14"/>
          <p:cNvSpPr txBox="1">
            <a:spLocks noChangeArrowheads="1"/>
          </p:cNvSpPr>
          <p:nvPr/>
        </p:nvSpPr>
        <p:spPr bwMode="auto">
          <a:xfrm>
            <a:off x="522288" y="2460800"/>
            <a:ext cx="1365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Hypocenter</a:t>
            </a:r>
            <a:endParaRPr lang="ja-JP" altLang="en-US"/>
          </a:p>
        </p:txBody>
      </p:sp>
      <p:sp>
        <p:nvSpPr>
          <p:cNvPr id="58378" name="テキスト ボックス 15"/>
          <p:cNvSpPr txBox="1">
            <a:spLocks noChangeArrowheads="1"/>
          </p:cNvSpPr>
          <p:nvPr/>
        </p:nvSpPr>
        <p:spPr bwMode="auto">
          <a:xfrm>
            <a:off x="3025775" y="2819575"/>
            <a:ext cx="1427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5 km/s layer</a:t>
            </a:r>
            <a:endParaRPr lang="ja-JP" altLang="en-US"/>
          </a:p>
        </p:txBody>
      </p:sp>
      <p:sp>
        <p:nvSpPr>
          <p:cNvPr id="58379" name="テキスト ボックス 16"/>
          <p:cNvSpPr txBox="1">
            <a:spLocks noChangeArrowheads="1"/>
          </p:cNvSpPr>
          <p:nvPr/>
        </p:nvSpPr>
        <p:spPr bwMode="auto">
          <a:xfrm>
            <a:off x="3287713" y="3338688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6 km/s layer</a:t>
            </a:r>
            <a:endParaRPr lang="ja-JP" altLang="en-US"/>
          </a:p>
        </p:txBody>
      </p:sp>
      <p:sp>
        <p:nvSpPr>
          <p:cNvPr id="58380" name="テキスト ボックス 17"/>
          <p:cNvSpPr txBox="1">
            <a:spLocks noChangeArrowheads="1"/>
          </p:cNvSpPr>
          <p:nvPr/>
        </p:nvSpPr>
        <p:spPr bwMode="auto">
          <a:xfrm>
            <a:off x="6915150" y="1660700"/>
            <a:ext cx="903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Station</a:t>
            </a:r>
            <a:endParaRPr lang="ja-JP" altLang="en-US"/>
          </a:p>
        </p:txBody>
      </p:sp>
      <p:sp>
        <p:nvSpPr>
          <p:cNvPr id="58381" name="テキスト ボックス 18"/>
          <p:cNvSpPr txBox="1">
            <a:spLocks noChangeArrowheads="1"/>
          </p:cNvSpPr>
          <p:nvPr/>
        </p:nvSpPr>
        <p:spPr bwMode="auto">
          <a:xfrm>
            <a:off x="4037013" y="2460800"/>
            <a:ext cx="1363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Hypocenter</a:t>
            </a:r>
            <a:endParaRPr lang="ja-JP" altLang="en-US"/>
          </a:p>
        </p:txBody>
      </p:sp>
      <p:cxnSp>
        <p:nvCxnSpPr>
          <p:cNvPr id="58382" name="直線コネクタ 19"/>
          <p:cNvCxnSpPr>
            <a:cxnSpLocks noChangeShapeType="1"/>
          </p:cNvCxnSpPr>
          <p:nvPr/>
        </p:nvCxnSpPr>
        <p:spPr bwMode="auto">
          <a:xfrm>
            <a:off x="1506538" y="1233663"/>
            <a:ext cx="0" cy="16621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383" name="直線コネクタ 20"/>
          <p:cNvCxnSpPr>
            <a:cxnSpLocks noChangeShapeType="1"/>
          </p:cNvCxnSpPr>
          <p:nvPr/>
        </p:nvCxnSpPr>
        <p:spPr bwMode="auto">
          <a:xfrm>
            <a:off x="3370263" y="1233663"/>
            <a:ext cx="0" cy="511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384" name="直線コネクタ 21"/>
          <p:cNvCxnSpPr>
            <a:cxnSpLocks noChangeShapeType="1"/>
          </p:cNvCxnSpPr>
          <p:nvPr/>
        </p:nvCxnSpPr>
        <p:spPr bwMode="auto">
          <a:xfrm>
            <a:off x="5118100" y="1233663"/>
            <a:ext cx="0" cy="16621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385" name="直線コネクタ 22"/>
          <p:cNvCxnSpPr>
            <a:cxnSpLocks noChangeShapeType="1"/>
          </p:cNvCxnSpPr>
          <p:nvPr/>
        </p:nvCxnSpPr>
        <p:spPr bwMode="auto">
          <a:xfrm>
            <a:off x="7494588" y="1233663"/>
            <a:ext cx="0" cy="511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386" name="直線コネクタ 23"/>
          <p:cNvCxnSpPr>
            <a:cxnSpLocks noChangeShapeType="1"/>
          </p:cNvCxnSpPr>
          <p:nvPr/>
        </p:nvCxnSpPr>
        <p:spPr bwMode="auto">
          <a:xfrm>
            <a:off x="1506538" y="1386063"/>
            <a:ext cx="1863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387" name="直線コネクタ 24"/>
          <p:cNvCxnSpPr>
            <a:cxnSpLocks noChangeShapeType="1"/>
          </p:cNvCxnSpPr>
          <p:nvPr/>
        </p:nvCxnSpPr>
        <p:spPr bwMode="auto">
          <a:xfrm>
            <a:off x="5118100" y="1386063"/>
            <a:ext cx="237648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388" name="テキスト ボックス 25"/>
          <p:cNvSpPr txBox="1">
            <a:spLocks noChangeArrowheads="1"/>
          </p:cNvSpPr>
          <p:nvPr/>
        </p:nvSpPr>
        <p:spPr bwMode="auto">
          <a:xfrm>
            <a:off x="5875338" y="3889550"/>
            <a:ext cx="25828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D: Hypocenter distance</a:t>
            </a:r>
            <a:endParaRPr lang="ja-JP" altLang="en-US"/>
          </a:p>
        </p:txBody>
      </p:sp>
      <p:sp>
        <p:nvSpPr>
          <p:cNvPr id="58389" name="テキスト ボックス 26"/>
          <p:cNvSpPr txBox="1">
            <a:spLocks noChangeArrowheads="1"/>
          </p:cNvSpPr>
          <p:nvPr/>
        </p:nvSpPr>
        <p:spPr bwMode="auto">
          <a:xfrm>
            <a:off x="1858963" y="1017763"/>
            <a:ext cx="11144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/>
              <a:t>D &lt; </a:t>
            </a:r>
            <a:r>
              <a:rPr lang="en-US" altLang="ja-JP" dirty="0" smtClean="0"/>
              <a:t>? </a:t>
            </a:r>
            <a:r>
              <a:rPr lang="en-US" altLang="ja-JP" dirty="0"/>
              <a:t>km</a:t>
            </a:r>
            <a:endParaRPr lang="ja-JP" altLang="en-US" dirty="0"/>
          </a:p>
        </p:txBody>
      </p:sp>
      <p:sp>
        <p:nvSpPr>
          <p:cNvPr id="58390" name="テキスト ボックス 27"/>
          <p:cNvSpPr txBox="1">
            <a:spLocks noChangeArrowheads="1"/>
          </p:cNvSpPr>
          <p:nvPr/>
        </p:nvSpPr>
        <p:spPr bwMode="auto">
          <a:xfrm>
            <a:off x="5672138" y="1016175"/>
            <a:ext cx="11144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/>
              <a:t>D &gt; </a:t>
            </a:r>
            <a:r>
              <a:rPr lang="en-US" altLang="ja-JP" dirty="0" smtClean="0"/>
              <a:t>? </a:t>
            </a:r>
            <a:r>
              <a:rPr lang="en-US" altLang="ja-JP" dirty="0"/>
              <a:t>km</a:t>
            </a:r>
            <a:endParaRPr lang="ja-JP" altLang="en-US" dirty="0"/>
          </a:p>
        </p:txBody>
      </p:sp>
      <p:sp>
        <p:nvSpPr>
          <p:cNvPr id="58391" name="円/楕円 30"/>
          <p:cNvSpPr>
            <a:spLocks noChangeArrowheads="1"/>
          </p:cNvSpPr>
          <p:nvPr/>
        </p:nvSpPr>
        <p:spPr bwMode="auto">
          <a:xfrm>
            <a:off x="1585913" y="3043413"/>
            <a:ext cx="304800" cy="361950"/>
          </a:xfrm>
          <a:prstGeom prst="ellipse">
            <a:avLst/>
          </a:prstGeom>
          <a:noFill/>
          <a:ln w="381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/>
          </a:p>
        </p:txBody>
      </p:sp>
      <p:sp>
        <p:nvSpPr>
          <p:cNvPr id="58392" name="テキスト ボックス 31"/>
          <p:cNvSpPr txBox="1">
            <a:spLocks noChangeArrowheads="1"/>
          </p:cNvSpPr>
          <p:nvPr/>
        </p:nvSpPr>
        <p:spPr bwMode="auto">
          <a:xfrm>
            <a:off x="950913" y="3443463"/>
            <a:ext cx="1271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CC00"/>
                </a:solidFill>
              </a:rPr>
              <a:t>Snell’s law</a:t>
            </a:r>
            <a:endParaRPr lang="ja-JP" altLang="en-US">
              <a:solidFill>
                <a:srgbClr val="00CC00"/>
              </a:solidFill>
            </a:endParaRPr>
          </a:p>
        </p:txBody>
      </p:sp>
      <p:sp>
        <p:nvSpPr>
          <p:cNvPr id="58393" name="円/楕円 32"/>
          <p:cNvSpPr>
            <a:spLocks noChangeArrowheads="1"/>
          </p:cNvSpPr>
          <p:nvPr/>
        </p:nvSpPr>
        <p:spPr bwMode="auto">
          <a:xfrm>
            <a:off x="5249863" y="3043413"/>
            <a:ext cx="303212" cy="361950"/>
          </a:xfrm>
          <a:prstGeom prst="ellipse">
            <a:avLst/>
          </a:prstGeom>
          <a:noFill/>
          <a:ln w="381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/>
          </a:p>
        </p:txBody>
      </p:sp>
      <p:sp>
        <p:nvSpPr>
          <p:cNvPr id="58394" name="円/楕円 33"/>
          <p:cNvSpPr>
            <a:spLocks noChangeArrowheads="1"/>
          </p:cNvSpPr>
          <p:nvPr/>
        </p:nvSpPr>
        <p:spPr bwMode="auto">
          <a:xfrm>
            <a:off x="2463800" y="3043413"/>
            <a:ext cx="304800" cy="361950"/>
          </a:xfrm>
          <a:prstGeom prst="ellipse">
            <a:avLst/>
          </a:prstGeom>
          <a:noFill/>
          <a:ln w="381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/>
          </a:p>
        </p:txBody>
      </p:sp>
      <p:sp>
        <p:nvSpPr>
          <p:cNvPr id="58395" name="円/楕円 34"/>
          <p:cNvSpPr>
            <a:spLocks noChangeArrowheads="1"/>
          </p:cNvSpPr>
          <p:nvPr/>
        </p:nvSpPr>
        <p:spPr bwMode="auto">
          <a:xfrm>
            <a:off x="6611938" y="3043413"/>
            <a:ext cx="303212" cy="361950"/>
          </a:xfrm>
          <a:prstGeom prst="ellipse">
            <a:avLst/>
          </a:prstGeom>
          <a:noFill/>
          <a:ln w="381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/>
          </a:p>
        </p:txBody>
      </p:sp>
      <p:sp>
        <p:nvSpPr>
          <p:cNvPr id="58403" name="テキスト ボックス 36"/>
          <p:cNvSpPr txBox="1">
            <a:spLocks noChangeArrowheads="1"/>
          </p:cNvSpPr>
          <p:nvPr/>
        </p:nvSpPr>
        <p:spPr bwMode="auto">
          <a:xfrm>
            <a:off x="6418263" y="3338688"/>
            <a:ext cx="1787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</a:rPr>
              <a:t>Refracted wave</a:t>
            </a:r>
          </a:p>
          <a:p>
            <a:pPr eaLnBrk="1" hangingPunct="1"/>
            <a:r>
              <a:rPr lang="en-US" altLang="ja-JP">
                <a:solidFill>
                  <a:srgbClr val="FF0000"/>
                </a:solidFill>
              </a:rPr>
              <a:t>Head wave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58404" name="テキスト ボックス 44"/>
          <p:cNvSpPr txBox="1">
            <a:spLocks noChangeArrowheads="1"/>
          </p:cNvSpPr>
          <p:nvPr/>
        </p:nvSpPr>
        <p:spPr bwMode="auto">
          <a:xfrm>
            <a:off x="5240338" y="2213150"/>
            <a:ext cx="1389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800000"/>
                </a:solidFill>
              </a:rPr>
              <a:t>Direct wave</a:t>
            </a:r>
            <a:endParaRPr lang="ja-JP" altLang="en-US">
              <a:solidFill>
                <a:srgbClr val="800000"/>
              </a:solidFill>
            </a:endParaRPr>
          </a:p>
        </p:txBody>
      </p:sp>
      <p:sp>
        <p:nvSpPr>
          <p:cNvPr id="58405" name="テキスト ボックス 37"/>
          <p:cNvSpPr txBox="1">
            <a:spLocks noChangeArrowheads="1"/>
          </p:cNvSpPr>
          <p:nvPr/>
        </p:nvSpPr>
        <p:spPr bwMode="auto">
          <a:xfrm>
            <a:off x="1639888" y="2225850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800000"/>
                </a:solidFill>
              </a:rPr>
              <a:t>Faster</a:t>
            </a:r>
            <a:endParaRPr lang="ja-JP" altLang="en-US">
              <a:solidFill>
                <a:srgbClr val="800000"/>
              </a:solidFill>
            </a:endParaRPr>
          </a:p>
        </p:txBody>
      </p:sp>
      <p:sp>
        <p:nvSpPr>
          <p:cNvPr id="58406" name="テキスト ボックス 38"/>
          <p:cNvSpPr txBox="1">
            <a:spLocks noChangeArrowheads="1"/>
          </p:cNvSpPr>
          <p:nvPr/>
        </p:nvSpPr>
        <p:spPr bwMode="auto">
          <a:xfrm>
            <a:off x="5672138" y="2921175"/>
            <a:ext cx="839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</a:rPr>
              <a:t>Faster</a:t>
            </a:r>
            <a:endParaRPr lang="ja-JP" altLang="en-US">
              <a:solidFill>
                <a:srgbClr val="FF0000"/>
              </a:solidFill>
            </a:endParaRPr>
          </a:p>
        </p:txBody>
      </p:sp>
      <p:pic>
        <p:nvPicPr>
          <p:cNvPr id="39" name="Picture 2" descr="C:\Users\mkmatsu\Documents\研究\3D\発表スライド\APEC\スネルの法則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8313" y="4073700"/>
            <a:ext cx="212407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角丸四角形 35"/>
          <p:cNvSpPr>
            <a:spLocks noChangeArrowheads="1"/>
          </p:cNvSpPr>
          <p:nvPr/>
        </p:nvSpPr>
        <p:spPr bwMode="auto">
          <a:xfrm>
            <a:off x="1506538" y="3813350"/>
            <a:ext cx="2843212" cy="220345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1" name="正方形/長方形 40"/>
              <p:cNvSpPr/>
              <p:nvPr/>
            </p:nvSpPr>
            <p:spPr>
              <a:xfrm>
                <a:off x="1433513" y="4245662"/>
                <a:ext cx="56881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ja-JP" altLang="en-US" sz="2400" dirty="0"/>
              </a:p>
            </p:txBody>
          </p:sp>
        </mc:Choice>
        <mc:Fallback>
          <p:sp>
            <p:nvSpPr>
              <p:cNvPr id="41" name="正方形/長方形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513" y="4245662"/>
                <a:ext cx="568810" cy="461665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43" name="正方形/長方形 42"/>
              <p:cNvSpPr/>
              <p:nvPr/>
            </p:nvSpPr>
            <p:spPr>
              <a:xfrm>
                <a:off x="1426396" y="5086441"/>
                <a:ext cx="5759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ja-JP" altLang="en-US" sz="2400" dirty="0"/>
              </a:p>
            </p:txBody>
          </p:sp>
        </mc:Choice>
        <mc:Fallback>
          <p:sp>
            <p:nvSpPr>
              <p:cNvPr id="43" name="正方形/長方形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396" y="5086441"/>
                <a:ext cx="575927" cy="461665"/>
              </a:xfrm>
              <a:prstGeom prst="rect">
                <a:avLst/>
              </a:prstGeom>
              <a:blipFill rotWithShape="1">
                <a:blip r:embed="rId6" cstate="print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44" name="正方形/長方形 43"/>
              <p:cNvSpPr/>
              <p:nvPr/>
            </p:nvSpPr>
            <p:spPr>
              <a:xfrm>
                <a:off x="1890713" y="3997500"/>
                <a:ext cx="3771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ja-JP" altLang="en-US" sz="2400" dirty="0"/>
              </a:p>
            </p:txBody>
          </p:sp>
        </mc:Choice>
        <mc:Fallback>
          <p:sp>
            <p:nvSpPr>
              <p:cNvPr id="44" name="正方形/長方形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713" y="3997500"/>
                <a:ext cx="377155" cy="461665"/>
              </a:xfrm>
              <a:prstGeom prst="rect">
                <a:avLst/>
              </a:prstGeom>
              <a:blipFill rotWithShape="1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45" name="正方形/長方形 44"/>
              <p:cNvSpPr/>
              <p:nvPr/>
            </p:nvSpPr>
            <p:spPr>
              <a:xfrm>
                <a:off x="2423455" y="4969760"/>
                <a:ext cx="38549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𝑗</m:t>
                      </m:r>
                    </m:oMath>
                  </m:oMathPara>
                </a14:m>
                <a:endParaRPr lang="ja-JP" altLang="en-US" sz="2400" dirty="0"/>
              </a:p>
            </p:txBody>
          </p:sp>
        </mc:Choice>
        <mc:Fallback>
          <p:sp>
            <p:nvSpPr>
              <p:cNvPr id="45" name="正方形/長方形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455" y="4969760"/>
                <a:ext cx="385490" cy="461665"/>
              </a:xfrm>
              <a:prstGeom prst="rect">
                <a:avLst/>
              </a:prstGeom>
              <a:blipFill rotWithShape="1">
                <a:blip r:embed="rId8" cstate="print"/>
                <a:stretch>
                  <a:fillRect l="-1587" b="-184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46" name="正方形/長方形 45"/>
              <p:cNvSpPr/>
              <p:nvPr/>
            </p:nvSpPr>
            <p:spPr>
              <a:xfrm>
                <a:off x="2442697" y="3889550"/>
                <a:ext cx="1532791" cy="8460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e>
                          </m:func>
                        </m:den>
                      </m:f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ja-JP" altLang="en-US" sz="2400" dirty="0"/>
              </a:p>
            </p:txBody>
          </p:sp>
        </mc:Choice>
        <mc:Fallback>
          <p:sp>
            <p:nvSpPr>
              <p:cNvPr id="46" name="正方形/長方形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2697" y="3889550"/>
                <a:ext cx="1532791" cy="846001"/>
              </a:xfrm>
              <a:prstGeom prst="rect">
                <a:avLst/>
              </a:prstGeom>
              <a:blipFill rotWithShape="1"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 descr="C:\Users\mkmatsu\Documents\研究\3D\発表スライド\APEC\成層構造波線.1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9628" y="2809875"/>
            <a:ext cx="6862763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テキスト ボックス 14"/>
          <p:cNvSpPr txBox="1">
            <a:spLocks noChangeArrowheads="1"/>
          </p:cNvSpPr>
          <p:nvPr/>
        </p:nvSpPr>
        <p:spPr bwMode="auto">
          <a:xfrm>
            <a:off x="970491" y="4506913"/>
            <a:ext cx="1365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/>
              <a:t>Hypocenter</a:t>
            </a:r>
            <a:endParaRPr lang="ja-JP" altLang="en-US" dirty="0"/>
          </a:p>
        </p:txBody>
      </p:sp>
      <p:sp>
        <p:nvSpPr>
          <p:cNvPr id="59400" name="テキスト ボックス 15"/>
          <p:cNvSpPr txBox="1">
            <a:spLocks noChangeArrowheads="1"/>
          </p:cNvSpPr>
          <p:nvPr/>
        </p:nvSpPr>
        <p:spPr bwMode="auto">
          <a:xfrm>
            <a:off x="826028" y="5589588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00FF"/>
                </a:solidFill>
              </a:rPr>
              <a:t>5 km/s layer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59401" name="テキスト ボックス 16"/>
          <p:cNvSpPr txBox="1">
            <a:spLocks noChangeArrowheads="1"/>
          </p:cNvSpPr>
          <p:nvPr/>
        </p:nvSpPr>
        <p:spPr bwMode="auto">
          <a:xfrm>
            <a:off x="826028" y="620236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00FF"/>
                </a:solidFill>
              </a:rPr>
              <a:t>6 km/s layer</a:t>
            </a:r>
            <a:endParaRPr lang="ja-JP" altLang="en-US">
              <a:solidFill>
                <a:srgbClr val="0000FF"/>
              </a:solidFill>
            </a:endParaRPr>
          </a:p>
        </p:txBody>
      </p:sp>
      <p:sp>
        <p:nvSpPr>
          <p:cNvPr id="59402" name="テキスト ボックス 17"/>
          <p:cNvSpPr txBox="1">
            <a:spLocks noChangeArrowheads="1"/>
          </p:cNvSpPr>
          <p:nvPr/>
        </p:nvSpPr>
        <p:spPr bwMode="auto">
          <a:xfrm>
            <a:off x="7087922" y="2702510"/>
            <a:ext cx="902811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 smtClean="0"/>
              <a:t>Station</a:t>
            </a:r>
          </a:p>
          <a:p>
            <a:pPr eaLnBrk="1" hangingPunct="1"/>
            <a:endParaRPr lang="ja-JP" altLang="en-US" dirty="0"/>
          </a:p>
        </p:txBody>
      </p:sp>
      <p:cxnSp>
        <p:nvCxnSpPr>
          <p:cNvPr id="59403" name="直線コネクタ 6"/>
          <p:cNvCxnSpPr>
            <a:cxnSpLocks noChangeShapeType="1"/>
          </p:cNvCxnSpPr>
          <p:nvPr/>
        </p:nvCxnSpPr>
        <p:spPr bwMode="auto">
          <a:xfrm>
            <a:off x="2508778" y="5194300"/>
            <a:ext cx="63817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404" name="直線コネクタ 8"/>
          <p:cNvCxnSpPr>
            <a:cxnSpLocks noChangeShapeType="1"/>
          </p:cNvCxnSpPr>
          <p:nvPr/>
        </p:nvCxnSpPr>
        <p:spPr bwMode="auto">
          <a:xfrm flipH="1">
            <a:off x="3115203" y="5194300"/>
            <a:ext cx="22225" cy="13779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405" name="テキスト ボックス 39"/>
          <p:cNvSpPr txBox="1">
            <a:spLocks noChangeArrowheads="1"/>
          </p:cNvSpPr>
          <p:nvPr/>
        </p:nvSpPr>
        <p:spPr bwMode="auto">
          <a:xfrm>
            <a:off x="2262716" y="5586413"/>
            <a:ext cx="357187" cy="461962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/>
              <a:t>6</a:t>
            </a:r>
            <a:endParaRPr lang="ja-JP" altLang="en-US" sz="2400"/>
          </a:p>
        </p:txBody>
      </p:sp>
      <p:sp>
        <p:nvSpPr>
          <p:cNvPr id="59406" name="テキスト ボックス 47"/>
          <p:cNvSpPr txBox="1">
            <a:spLocks noChangeArrowheads="1"/>
          </p:cNvSpPr>
          <p:nvPr/>
        </p:nvSpPr>
        <p:spPr bwMode="auto">
          <a:xfrm>
            <a:off x="2681816" y="4691063"/>
            <a:ext cx="357187" cy="461962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/>
              <a:t>5</a:t>
            </a:r>
            <a:endParaRPr lang="ja-JP" altLang="en-US" sz="2400"/>
          </a:p>
        </p:txBody>
      </p:sp>
      <p:sp>
        <p:nvSpPr>
          <p:cNvPr id="59408" name="テキスト ボックス 51"/>
          <p:cNvSpPr txBox="1">
            <a:spLocks noChangeArrowheads="1"/>
          </p:cNvSpPr>
          <p:nvPr/>
        </p:nvSpPr>
        <p:spPr bwMode="auto">
          <a:xfrm>
            <a:off x="6602941" y="4722813"/>
            <a:ext cx="528637" cy="46037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/>
              <a:t>18</a:t>
            </a:r>
            <a:endParaRPr lang="ja-JP" altLang="en-US" sz="2400"/>
          </a:p>
        </p:txBody>
      </p:sp>
      <p:sp>
        <p:nvSpPr>
          <p:cNvPr id="59409" name="テキスト ボックス 52"/>
          <p:cNvSpPr txBox="1">
            <a:spLocks noChangeArrowheads="1"/>
          </p:cNvSpPr>
          <p:nvPr/>
        </p:nvSpPr>
        <p:spPr bwMode="auto">
          <a:xfrm>
            <a:off x="6055253" y="2824163"/>
            <a:ext cx="527050" cy="461962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/>
              <a:t>15</a:t>
            </a:r>
            <a:endParaRPr lang="ja-JP" altLang="en-US" sz="2400"/>
          </a:p>
        </p:txBody>
      </p:sp>
      <p:cxnSp>
        <p:nvCxnSpPr>
          <p:cNvPr id="59411" name="直線コネクタ 55"/>
          <p:cNvCxnSpPr>
            <a:cxnSpLocks noChangeShapeType="1"/>
          </p:cNvCxnSpPr>
          <p:nvPr/>
        </p:nvCxnSpPr>
        <p:spPr bwMode="auto">
          <a:xfrm flipH="1">
            <a:off x="5413903" y="3378200"/>
            <a:ext cx="22225" cy="27606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412" name="直線コネクタ 59"/>
          <p:cNvCxnSpPr>
            <a:cxnSpLocks noChangeShapeType="1"/>
          </p:cNvCxnSpPr>
          <p:nvPr/>
        </p:nvCxnSpPr>
        <p:spPr bwMode="auto">
          <a:xfrm>
            <a:off x="3126316" y="5194300"/>
            <a:ext cx="441325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413" name="直線コネクタ 61"/>
          <p:cNvCxnSpPr>
            <a:cxnSpLocks noChangeShapeType="1"/>
          </p:cNvCxnSpPr>
          <p:nvPr/>
        </p:nvCxnSpPr>
        <p:spPr bwMode="auto">
          <a:xfrm flipH="1">
            <a:off x="7528453" y="3344863"/>
            <a:ext cx="11113" cy="1862137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8787" name="円弧 118786"/>
          <p:cNvSpPr/>
          <p:nvPr/>
        </p:nvSpPr>
        <p:spPr bwMode="auto">
          <a:xfrm>
            <a:off x="5245628" y="3365500"/>
            <a:ext cx="385763" cy="2238375"/>
          </a:xfrm>
          <a:prstGeom prst="arc">
            <a:avLst/>
          </a:prstGeom>
          <a:noFill/>
          <a:ln w="254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73" name="円弧 72"/>
          <p:cNvSpPr/>
          <p:nvPr/>
        </p:nvSpPr>
        <p:spPr bwMode="auto">
          <a:xfrm>
            <a:off x="5230986" y="4994235"/>
            <a:ext cx="385557" cy="2238673"/>
          </a:xfrm>
          <a:prstGeom prst="arc">
            <a:avLst/>
          </a:prstGeom>
          <a:noFill/>
          <a:ln w="254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10800000" lon="0" rev="0"/>
            </a:camera>
            <a:lightRig rig="threePt" dir="t"/>
          </a:scene3d>
          <a:extLst/>
        </p:spPr>
        <p:txBody>
          <a:bodyPr/>
          <a:lstStyle/>
          <a:p>
            <a:pPr algn="ctr"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cxnSp>
        <p:nvCxnSpPr>
          <p:cNvPr id="59416" name="直線コネクタ 118791"/>
          <p:cNvCxnSpPr>
            <a:cxnSpLocks noChangeShapeType="1"/>
          </p:cNvCxnSpPr>
          <p:nvPr/>
        </p:nvCxnSpPr>
        <p:spPr bwMode="auto">
          <a:xfrm flipH="1">
            <a:off x="7017278" y="3365500"/>
            <a:ext cx="522288" cy="1381125"/>
          </a:xfrm>
          <a:prstGeom prst="line">
            <a:avLst/>
          </a:prstGeom>
          <a:noFill/>
          <a:ln w="25400" algn="ctr">
            <a:solidFill>
              <a:srgbClr val="008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417" name="直線コネクタ 118793"/>
          <p:cNvCxnSpPr>
            <a:cxnSpLocks noChangeShapeType="1"/>
          </p:cNvCxnSpPr>
          <p:nvPr/>
        </p:nvCxnSpPr>
        <p:spPr bwMode="auto">
          <a:xfrm flipV="1">
            <a:off x="5439303" y="5153025"/>
            <a:ext cx="1311275" cy="973138"/>
          </a:xfrm>
          <a:prstGeom prst="line">
            <a:avLst/>
          </a:prstGeom>
          <a:noFill/>
          <a:ln w="25400" algn="ctr">
            <a:solidFill>
              <a:srgbClr val="008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418" name="直線コネクタ 118795"/>
          <p:cNvCxnSpPr>
            <a:cxnSpLocks noChangeShapeType="1"/>
          </p:cNvCxnSpPr>
          <p:nvPr/>
        </p:nvCxnSpPr>
        <p:spPr bwMode="auto">
          <a:xfrm flipV="1">
            <a:off x="5425016" y="3068638"/>
            <a:ext cx="630237" cy="288925"/>
          </a:xfrm>
          <a:prstGeom prst="line">
            <a:avLst/>
          </a:prstGeom>
          <a:noFill/>
          <a:ln w="25400" algn="ctr">
            <a:solidFill>
              <a:srgbClr val="008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419" name="直線コネクタ 118797"/>
          <p:cNvCxnSpPr>
            <a:cxnSpLocks noChangeShapeType="1"/>
          </p:cNvCxnSpPr>
          <p:nvPr/>
        </p:nvCxnSpPr>
        <p:spPr bwMode="auto">
          <a:xfrm flipH="1" flipV="1">
            <a:off x="6602941" y="3055938"/>
            <a:ext cx="925512" cy="288925"/>
          </a:xfrm>
          <a:prstGeom prst="line">
            <a:avLst/>
          </a:prstGeom>
          <a:noFill/>
          <a:ln w="25400" algn="ctr">
            <a:solidFill>
              <a:srgbClr val="008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421" name="直線コネクタ 118799"/>
          <p:cNvCxnSpPr>
            <a:cxnSpLocks noChangeShapeType="1"/>
          </p:cNvCxnSpPr>
          <p:nvPr/>
        </p:nvCxnSpPr>
        <p:spPr bwMode="auto">
          <a:xfrm>
            <a:off x="7539566" y="3365500"/>
            <a:ext cx="201612" cy="457200"/>
          </a:xfrm>
          <a:prstGeom prst="line">
            <a:avLst/>
          </a:prstGeom>
          <a:noFill/>
          <a:ln w="25400" algn="ctr">
            <a:solidFill>
              <a:srgbClr val="008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422" name="直線コネクタ 118801"/>
          <p:cNvCxnSpPr>
            <a:cxnSpLocks noChangeShapeType="1"/>
          </p:cNvCxnSpPr>
          <p:nvPr/>
        </p:nvCxnSpPr>
        <p:spPr bwMode="auto">
          <a:xfrm flipV="1">
            <a:off x="7528453" y="4506913"/>
            <a:ext cx="365125" cy="700087"/>
          </a:xfrm>
          <a:prstGeom prst="line">
            <a:avLst/>
          </a:prstGeom>
          <a:noFill/>
          <a:ln w="25400" algn="ctr">
            <a:solidFill>
              <a:srgbClr val="008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1" name="テキスト ボックス 9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03431" y="6152407"/>
            <a:ext cx="418704" cy="461665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</p:spPr>
        <p:txBody>
          <a:bodyPr/>
          <a:lstStyle/>
          <a:p>
            <a:r>
              <a:rPr lang="ja-JP" altLang="en-US">
                <a:noFill/>
              </a:rPr>
              <a:t> </a:t>
            </a:r>
          </a:p>
        </p:txBody>
      </p:sp>
      <p:cxnSp>
        <p:nvCxnSpPr>
          <p:cNvPr id="59424" name="直線コネクタ 118803"/>
          <p:cNvCxnSpPr>
            <a:cxnSpLocks noChangeShapeType="1"/>
          </p:cNvCxnSpPr>
          <p:nvPr/>
        </p:nvCxnSpPr>
        <p:spPr bwMode="auto">
          <a:xfrm>
            <a:off x="3126316" y="6202363"/>
            <a:ext cx="752475" cy="185737"/>
          </a:xfrm>
          <a:prstGeom prst="line">
            <a:avLst/>
          </a:prstGeom>
          <a:noFill/>
          <a:ln w="25400" algn="ctr">
            <a:solidFill>
              <a:srgbClr val="008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425" name="直線コネクタ 118805"/>
          <p:cNvCxnSpPr>
            <a:cxnSpLocks noChangeShapeType="1"/>
          </p:cNvCxnSpPr>
          <p:nvPr/>
        </p:nvCxnSpPr>
        <p:spPr bwMode="auto">
          <a:xfrm flipH="1">
            <a:off x="4321703" y="6202363"/>
            <a:ext cx="1092200" cy="185737"/>
          </a:xfrm>
          <a:prstGeom prst="line">
            <a:avLst/>
          </a:prstGeom>
          <a:noFill/>
          <a:ln w="25400" algn="ctr">
            <a:solidFill>
              <a:srgbClr val="008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6" name="正方形/長方形 35"/>
              <p:cNvSpPr/>
              <p:nvPr/>
            </p:nvSpPr>
            <p:spPr>
              <a:xfrm>
                <a:off x="3170736" y="5445025"/>
                <a:ext cx="811569" cy="5052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11</m:t>
                          </m:r>
                        </m:e>
                      </m:rad>
                    </m:oMath>
                  </m:oMathPara>
                </a14:m>
                <a:endParaRPr lang="ja-JP" altLang="en-US" sz="2400" dirty="0"/>
              </a:p>
            </p:txBody>
          </p:sp>
        </mc:Choice>
        <mc:Fallback>
          <p:sp>
            <p:nvSpPr>
              <p:cNvPr id="36" name="正方形/長方形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0736" y="5445025"/>
                <a:ext cx="811569" cy="505203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37" name="正方形/長方形 36"/>
              <p:cNvSpPr/>
              <p:nvPr/>
            </p:nvSpPr>
            <p:spPr>
              <a:xfrm>
                <a:off x="5320196" y="4472330"/>
                <a:ext cx="981487" cy="5052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3</m:t>
                      </m:r>
                      <m:rad>
                        <m:radPr>
                          <m:degHide m:val="on"/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11</m:t>
                          </m:r>
                        </m:e>
                      </m:rad>
                    </m:oMath>
                  </m:oMathPara>
                </a14:m>
                <a:endParaRPr lang="ja-JP" altLang="en-US" sz="2400" dirty="0"/>
              </a:p>
            </p:txBody>
          </p:sp>
        </mc:Choice>
        <mc:Fallback>
          <p:sp>
            <p:nvSpPr>
              <p:cNvPr id="37" name="正方形/長方形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0196" y="4472330"/>
                <a:ext cx="981487" cy="505203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38" name="正方形/長方形 37"/>
              <p:cNvSpPr/>
              <p:nvPr/>
            </p:nvSpPr>
            <p:spPr>
              <a:xfrm>
                <a:off x="7454741" y="3930056"/>
                <a:ext cx="981487" cy="5052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2</m:t>
                      </m:r>
                      <m:rad>
                        <m:radPr>
                          <m:degHide m:val="on"/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11</m:t>
                          </m:r>
                        </m:e>
                      </m:rad>
                    </m:oMath>
                  </m:oMathPara>
                </a14:m>
                <a:endParaRPr lang="ja-JP" altLang="en-US" sz="2400" dirty="0"/>
              </a:p>
            </p:txBody>
          </p:sp>
        </mc:Choice>
        <mc:Fallback>
          <p:sp>
            <p:nvSpPr>
              <p:cNvPr id="38" name="正方形/長方形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4741" y="3930056"/>
                <a:ext cx="981487" cy="505203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40" name="正方形/長方形 39"/>
              <p:cNvSpPr/>
              <p:nvPr/>
            </p:nvSpPr>
            <p:spPr>
              <a:xfrm>
                <a:off x="6055071" y="5673262"/>
                <a:ext cx="3163623" cy="882870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e>
                      </m:func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e>
                          </m:func>
                        </m:den>
                      </m:f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ja-JP" altLang="en-US" sz="2400" dirty="0"/>
              </a:p>
            </p:txBody>
          </p:sp>
        </mc:Choice>
        <mc:Fallback>
          <p:sp>
            <p:nvSpPr>
              <p:cNvPr id="40" name="正方形/長方形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071" y="5673262"/>
                <a:ext cx="3163623" cy="882870"/>
              </a:xfrm>
              <a:prstGeom prst="rect">
                <a:avLst/>
              </a:prstGeom>
              <a:blipFill rotWithShape="1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二等辺三角形 1"/>
          <p:cNvSpPr/>
          <p:nvPr/>
        </p:nvSpPr>
        <p:spPr bwMode="auto">
          <a:xfrm rot="10800000">
            <a:off x="7352564" y="3068638"/>
            <a:ext cx="361950" cy="309562"/>
          </a:xfrm>
          <a:prstGeom prst="triangl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2" name="正方形/長方形 41"/>
              <p:cNvSpPr/>
              <p:nvPr/>
            </p:nvSpPr>
            <p:spPr>
              <a:xfrm>
                <a:off x="1242515" y="3418321"/>
                <a:ext cx="3810338" cy="84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ja-JP" sz="2400" b="0" i="1" smtClean="0">
                              <a:solidFill>
                                <a:srgbClr val="800000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ja-JP" sz="2400" b="0" i="1" smtClean="0">
                                  <a:solidFill>
                                    <a:srgbClr val="8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2400" b="0" i="1" smtClean="0">
                                      <a:solidFill>
                                        <a:srgbClr val="8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400" b="0" i="1" smtClean="0">
                                      <a:solidFill>
                                        <a:srgbClr val="80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altLang="ja-JP" sz="2400" b="0" i="1" smtClean="0">
                                          <a:solidFill>
                                            <a:srgbClr val="8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ja-JP" sz="2400" b="0" i="1" smtClean="0">
                                          <a:solidFill>
                                            <a:srgbClr val="800000"/>
                                          </a:solidFill>
                                          <a:latin typeface="Cambria Math"/>
                                        </a:rPr>
                                        <m:t>11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US" altLang="ja-JP" sz="2400" b="0" i="1" smtClean="0">
                                  <a:solidFill>
                                    <a:srgbClr val="8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sz="2400" b="0" i="1" smtClean="0">
                              <a:solidFill>
                                <a:srgbClr val="800000"/>
                              </a:solidFill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sz="2400" b="0" i="1" smtClean="0">
                                  <a:solidFill>
                                    <a:srgbClr val="8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2400" b="0" i="1" smtClean="0">
                                      <a:solidFill>
                                        <a:srgbClr val="8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400" b="0" i="1" smtClean="0">
                                      <a:solidFill>
                                        <a:srgbClr val="800000"/>
                                      </a:solidFill>
                                      <a:latin typeface="Cambria Math"/>
                                    </a:rPr>
                                    <m:t>5+</m:t>
                                  </m:r>
                                  <m:r>
                                    <a:rPr lang="en-US" altLang="ja-JP" sz="2400" b="0" i="1" smtClean="0">
                                      <a:solidFill>
                                        <a:srgbClr val="800000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altLang="ja-JP" sz="2400" b="0" i="1" smtClean="0">
                                      <a:solidFill>
                                        <a:srgbClr val="800000"/>
                                      </a:solidFill>
                                      <a:latin typeface="Cambria Math"/>
                                    </a:rPr>
                                    <m:t>+15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ja-JP" sz="2400" b="0" i="1" smtClean="0">
                                  <a:solidFill>
                                    <a:srgbClr val="8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ja-JP" altLang="en-US" sz="2400" dirty="0">
                  <a:solidFill>
                    <a:srgbClr val="800000"/>
                  </a:solidFill>
                </a:endParaRPr>
              </a:p>
            </p:txBody>
          </p:sp>
        </mc:Choice>
        <mc:Fallback>
          <p:sp>
            <p:nvSpPr>
              <p:cNvPr id="42" name="正方形/長方形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515" y="3418321"/>
                <a:ext cx="3810338" cy="843885"/>
              </a:xfrm>
              <a:prstGeom prst="rect">
                <a:avLst/>
              </a:prstGeom>
              <a:blipFill rotWithShape="1"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395" name="タイトル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594000"/>
          </a:xfrm>
        </p:spPr>
        <p:txBody>
          <a:bodyPr/>
          <a:lstStyle/>
          <a:p>
            <a:pPr algn="ctr"/>
            <a:r>
              <a:rPr lang="en-US" altLang="ja-JP" sz="3000" dirty="0">
                <a:solidFill>
                  <a:srgbClr val="00CC00"/>
                </a:solidFill>
              </a:rPr>
              <a:t>At what distance does the head wave arrive earlier?</a:t>
            </a:r>
            <a:endParaRPr lang="ja-JP" altLang="en-US" sz="3000" dirty="0" smtClean="0">
              <a:solidFill>
                <a:srgbClr val="00CC00"/>
              </a:solidFill>
            </a:endParaRPr>
          </a:p>
        </p:txBody>
      </p:sp>
      <p:sp>
        <p:nvSpPr>
          <p:cNvPr id="59397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59398" name="日付プレースホルダー 4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9396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171978" y="827898"/>
                <a:ext cx="8786728" cy="3729295"/>
              </a:xfrm>
            </p:spPr>
            <p:txBody>
              <a:bodyPr/>
              <a:lstStyle/>
              <a:p>
                <a:r>
                  <a:rPr lang="en-US" altLang="ja-JP" sz="2800" dirty="0" smtClean="0"/>
                  <a:t>Known:</a:t>
                </a:r>
              </a:p>
              <a:p>
                <a:pPr lvl="1"/>
                <a:r>
                  <a:rPr lang="en-US" altLang="ja-JP" dirty="0" smtClean="0"/>
                  <a:t>Velocity of each layer: 5 and 6 km/s</a:t>
                </a:r>
              </a:p>
              <a:p>
                <a:pPr lvl="1"/>
                <a:r>
                  <a:rPr lang="en-US" altLang="ja-JP" dirty="0" smtClean="0"/>
                  <a:t>Thickness of the first layer: about 10 km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altLang="ja-JP" b="0" i="1" smtClean="0">
                        <a:latin typeface="Cambria Math"/>
                        <a:ea typeface="Cambria Math"/>
                      </a:rPr>
                      <m:t>≈</m:t>
                    </m:r>
                    <m:r>
                      <a:rPr lang="en-US" altLang="ja-JP" b="0" i="0" smtClean="0">
                        <a:latin typeface="Cambria Math"/>
                      </a:rPr>
                      <m:t>3</m:t>
                    </m:r>
                    <m:rad>
                      <m:radPr>
                        <m:degHide m:val="on"/>
                        <m:ctrlPr>
                          <a:rPr lang="en-US" altLang="ja-JP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altLang="ja-JP" b="0" i="1" smtClean="0">
                            <a:latin typeface="Cambria Math"/>
                          </a:rPr>
                          <m:t>11</m:t>
                        </m:r>
                      </m:e>
                    </m:rad>
                  </m:oMath>
                </a14:m>
                <a:endParaRPr lang="en-US" altLang="ja-JP" dirty="0" smtClean="0"/>
              </a:p>
              <a:p>
                <a:pPr lvl="1"/>
                <a:r>
                  <a:rPr lang="en-US" altLang="ja-JP" dirty="0" smtClean="0"/>
                  <a:t>Depth of hypocenter: 6.6 km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altLang="ja-JP" b="0" i="1" smtClean="0">
                        <a:latin typeface="Cambria Math"/>
                        <a:ea typeface="Cambria Math"/>
                      </a:rPr>
                      <m:t>≈</m:t>
                    </m:r>
                    <m:r>
                      <a:rPr lang="en-US" altLang="ja-JP" b="0" i="0" smtClean="0">
                        <a:latin typeface="Cambria Math"/>
                        <a:ea typeface="Cambria Math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altLang="ja-JP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altLang="ja-JP" b="0" i="1" smtClean="0">
                            <a:latin typeface="Cambria Math"/>
                          </a:rPr>
                          <m:t>11</m:t>
                        </m:r>
                      </m:e>
                    </m:rad>
                  </m:oMath>
                </a14:m>
                <a:endParaRPr lang="ja-JP" altLang="en-US" dirty="0" smtClean="0"/>
              </a:p>
              <a:p>
                <a:endParaRPr lang="ja-JP" altLang="en-US" dirty="0" smtClean="0"/>
              </a:p>
            </p:txBody>
          </p:sp>
        </mc:Choice>
        <mc:Fallback>
          <p:sp>
            <p:nvSpPr>
              <p:cNvPr id="59396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1978" y="827898"/>
                <a:ext cx="8786728" cy="3729295"/>
              </a:xfrm>
              <a:blipFill rotWithShape="1">
                <a:blip r:embed="rId9" cstate="print"/>
                <a:stretch>
                  <a:fillRect l="-624" t="-16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47" name="正方形/長方形 46"/>
              <p:cNvSpPr/>
              <p:nvPr/>
            </p:nvSpPr>
            <p:spPr>
              <a:xfrm>
                <a:off x="6644588" y="1595406"/>
                <a:ext cx="2514984" cy="1077218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altLang="ja-JP" sz="28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&gt;16.97 </m:t>
                      </m:r>
                      <m:r>
                        <m:rPr>
                          <m:nor/>
                        </m:rPr>
                        <a:rPr lang="en-US" altLang="ja-JP" sz="28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km</m:t>
                      </m:r>
                    </m:oMath>
                  </m:oMathPara>
                </a14:m>
                <a:endParaRPr lang="en-US" altLang="ja-JP" sz="2800" b="0" i="1" dirty="0" smtClean="0">
                  <a:solidFill>
                    <a:schemeClr val="tx1"/>
                  </a:solidFill>
                  <a:latin typeface="Cambria Math"/>
                  <a:ea typeface="Cambria Math"/>
                </a:endParaRPr>
              </a:p>
              <a:p>
                <a:endParaRPr lang="en-US" altLang="ja-JP" sz="800" b="0" i="1" dirty="0" smtClean="0">
                  <a:solidFill>
                    <a:schemeClr val="tx1"/>
                  </a:solidFill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28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D</m:t>
                      </m:r>
                      <m:r>
                        <a:rPr lang="en-US" altLang="ja-JP" sz="28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&gt;31.97 </m:t>
                      </m:r>
                      <m:r>
                        <m:rPr>
                          <m:nor/>
                        </m:rPr>
                        <a:rPr lang="en-US" altLang="ja-JP" sz="28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km</m:t>
                      </m:r>
                    </m:oMath>
                  </m:oMathPara>
                </a14:m>
                <a:endParaRPr lang="ja-JP" altLang="en-US" sz="2800" dirty="0"/>
              </a:p>
            </p:txBody>
          </p:sp>
        </mc:Choice>
        <mc:Fallback>
          <p:sp>
            <p:nvSpPr>
              <p:cNvPr id="47" name="正方形/長方形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4588" y="1595406"/>
                <a:ext cx="2514984" cy="1077218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419" name="タイトル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594000"/>
          </a:xfrm>
        </p:spPr>
        <p:txBody>
          <a:bodyPr/>
          <a:lstStyle/>
          <a:p>
            <a:pPr algn="ctr"/>
            <a:r>
              <a:rPr lang="en-US" altLang="ja-JP" sz="3000" dirty="0">
                <a:solidFill>
                  <a:srgbClr val="00CC00"/>
                </a:solidFill>
              </a:rPr>
              <a:t>At what distance does the head wave arrive earlier?</a:t>
            </a:r>
            <a:endParaRPr lang="ja-JP" altLang="en-US" sz="3000" dirty="0" smtClean="0"/>
          </a:p>
        </p:txBody>
      </p:sp>
      <p:sp>
        <p:nvSpPr>
          <p:cNvPr id="60420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50863" y="1474788"/>
            <a:ext cx="8229600" cy="3886200"/>
          </a:xfrm>
        </p:spPr>
        <p:txBody>
          <a:bodyPr/>
          <a:lstStyle/>
          <a:p>
            <a:endParaRPr lang="ja-JP" altLang="en-US" dirty="0" smtClean="0"/>
          </a:p>
        </p:txBody>
      </p:sp>
      <p:sp>
        <p:nvSpPr>
          <p:cNvPr id="60421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60422" name="日付プレースホルダー 4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4" name="正方形/長方形 43"/>
              <p:cNvSpPr/>
              <p:nvPr/>
            </p:nvSpPr>
            <p:spPr>
              <a:xfrm>
                <a:off x="-99359" y="1188123"/>
                <a:ext cx="6541663" cy="1372042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2800" b="0" i="1" smtClean="0">
                              <a:solidFill>
                                <a:srgbClr val="8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ja-JP" sz="2800" b="0" i="1" smtClean="0">
                                  <a:solidFill>
                                    <a:srgbClr val="800000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ja-JP" sz="2800" b="0" i="1" smtClean="0">
                                      <a:solidFill>
                                        <a:srgbClr val="80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ja-JP" sz="2800" b="0" i="1" smtClean="0">
                                          <a:solidFill>
                                            <a:srgbClr val="8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2800" b="0" i="1" smtClean="0">
                                          <a:solidFill>
                                            <a:srgbClr val="800000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altLang="ja-JP" sz="2800" b="0" i="1" smtClean="0">
                                              <a:solidFill>
                                                <a:srgbClr val="800000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altLang="ja-JP" sz="2800" b="0" i="1" smtClean="0">
                                              <a:solidFill>
                                                <a:srgbClr val="800000"/>
                                              </a:solidFill>
                                              <a:latin typeface="Cambria Math"/>
                                            </a:rPr>
                                            <m:t>11</m:t>
                                          </m:r>
                                        </m:e>
                                      </m:rad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2800" b="0" i="1" smtClean="0">
                                      <a:solidFill>
                                        <a:srgbClr val="80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ja-JP" sz="2800" b="0" i="1" smtClean="0">
                                  <a:solidFill>
                                    <a:srgbClr val="800000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ja-JP" sz="2800" b="0" i="1" smtClean="0">
                                      <a:solidFill>
                                        <a:srgbClr val="80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ja-JP" sz="2800" b="0" i="1" smtClean="0">
                                          <a:solidFill>
                                            <a:srgbClr val="8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2800" b="0" i="1" smtClean="0">
                                          <a:solidFill>
                                            <a:srgbClr val="800000"/>
                                          </a:solidFill>
                                          <a:latin typeface="Cambria Math"/>
                                        </a:rPr>
                                        <m:t>5</m:t>
                                      </m:r>
                                      <m:r>
                                        <a:rPr lang="en-US" altLang="ja-JP" sz="2800" b="0" i="1" smtClean="0">
                                          <a:solidFill>
                                            <a:srgbClr val="8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+</m:t>
                                      </m:r>
                                      <m:r>
                                        <a:rPr lang="en-US" altLang="ja-JP" sz="2800" b="0" i="1" smtClean="0">
                                          <a:solidFill>
                                            <a:srgbClr val="8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  <m:r>
                                        <a:rPr lang="en-US" altLang="ja-JP" sz="2800" b="0" i="1" smtClean="0">
                                          <a:solidFill>
                                            <a:srgbClr val="8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+15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2800" b="0" i="1" smtClean="0">
                                      <a:solidFill>
                                        <a:srgbClr val="80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n-US" altLang="ja-JP" sz="2800" b="0" i="1" smtClean="0">
                              <a:solidFill>
                                <a:srgbClr val="800000"/>
                              </a:solidFill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n-US" altLang="ja-JP" sz="28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&gt;</m:t>
                      </m:r>
                      <m:f>
                        <m:fPr>
                          <m:ctrlPr>
                            <a:rPr lang="en-US" altLang="ja-JP" sz="28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ja-JP" sz="28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6+18</m:t>
                          </m:r>
                        </m:num>
                        <m:den>
                          <m:r>
                            <a:rPr lang="en-US" altLang="ja-JP" sz="28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5</m:t>
                          </m:r>
                        </m:den>
                      </m:f>
                      <m:r>
                        <a:rPr lang="en-US" altLang="ja-JP" sz="28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ja-JP" sz="28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ja-JP" sz="28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num>
                        <m:den>
                          <m:r>
                            <a:rPr lang="en-US" altLang="ja-JP" sz="28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ja-JP" altLang="en-US" sz="2800" dirty="0"/>
              </a:p>
            </p:txBody>
          </p:sp>
        </mc:Choice>
        <mc:Fallback>
          <p:sp>
            <p:nvSpPr>
              <p:cNvPr id="44" name="正方形/長方形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9359" y="1188123"/>
                <a:ext cx="6541663" cy="1372042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452" name="テキスト ボックス 1"/>
          <p:cNvSpPr txBox="1">
            <a:spLocks noChangeArrowheads="1"/>
          </p:cNvSpPr>
          <p:nvPr/>
        </p:nvSpPr>
        <p:spPr bwMode="auto">
          <a:xfrm>
            <a:off x="602666" y="2451713"/>
            <a:ext cx="31305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dirty="0" err="1" smtClean="0">
                <a:solidFill>
                  <a:srgbClr val="C00000"/>
                </a:solidFill>
              </a:rPr>
              <a:t>Traveltime</a:t>
            </a:r>
            <a:r>
              <a:rPr lang="en-US" altLang="ja-JP" sz="2000" dirty="0" smtClean="0">
                <a:solidFill>
                  <a:srgbClr val="C00000"/>
                </a:solidFill>
              </a:rPr>
              <a:t> for direct wave</a:t>
            </a:r>
            <a:endParaRPr lang="ja-JP" altLang="en-US" sz="2000" dirty="0">
              <a:solidFill>
                <a:srgbClr val="C00000"/>
              </a:solidFill>
            </a:endParaRPr>
          </a:p>
        </p:txBody>
      </p:sp>
      <p:sp>
        <p:nvSpPr>
          <p:cNvPr id="2" name="右矢印 1"/>
          <p:cNvSpPr/>
          <p:nvPr/>
        </p:nvSpPr>
        <p:spPr bwMode="auto">
          <a:xfrm>
            <a:off x="6350000" y="1998088"/>
            <a:ext cx="335286" cy="28791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" name="下矢印 2"/>
          <p:cNvSpPr/>
          <p:nvPr/>
        </p:nvSpPr>
        <p:spPr bwMode="auto">
          <a:xfrm>
            <a:off x="7139801" y="2022802"/>
            <a:ext cx="224824" cy="28791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49" name="Picture 3" descr="C:\Users\mkmatsu\Documents\研究\3D\発表スライド\APEC\成層構造波線.1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9628" y="2809875"/>
            <a:ext cx="6862763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テキスト ボックス 14"/>
          <p:cNvSpPr txBox="1">
            <a:spLocks noChangeArrowheads="1"/>
          </p:cNvSpPr>
          <p:nvPr/>
        </p:nvSpPr>
        <p:spPr bwMode="auto">
          <a:xfrm>
            <a:off x="970491" y="4506913"/>
            <a:ext cx="1365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/>
              <a:t>Hypocenter</a:t>
            </a:r>
            <a:endParaRPr lang="ja-JP" altLang="en-US" dirty="0"/>
          </a:p>
        </p:txBody>
      </p:sp>
      <p:sp>
        <p:nvSpPr>
          <p:cNvPr id="51" name="テキスト ボックス 15"/>
          <p:cNvSpPr txBox="1">
            <a:spLocks noChangeArrowheads="1"/>
          </p:cNvSpPr>
          <p:nvPr/>
        </p:nvSpPr>
        <p:spPr bwMode="auto">
          <a:xfrm>
            <a:off x="826028" y="5589588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00FF"/>
                </a:solidFill>
              </a:rPr>
              <a:t>5 km/s layer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52" name="テキスト ボックス 16"/>
          <p:cNvSpPr txBox="1">
            <a:spLocks noChangeArrowheads="1"/>
          </p:cNvSpPr>
          <p:nvPr/>
        </p:nvSpPr>
        <p:spPr bwMode="auto">
          <a:xfrm>
            <a:off x="826028" y="620236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00FF"/>
                </a:solidFill>
              </a:rPr>
              <a:t>6 km/s layer</a:t>
            </a:r>
            <a:endParaRPr lang="ja-JP" altLang="en-US">
              <a:solidFill>
                <a:srgbClr val="0000FF"/>
              </a:solidFill>
            </a:endParaRPr>
          </a:p>
        </p:txBody>
      </p:sp>
      <p:sp>
        <p:nvSpPr>
          <p:cNvPr id="53" name="テキスト ボックス 17"/>
          <p:cNvSpPr txBox="1">
            <a:spLocks noChangeArrowheads="1"/>
          </p:cNvSpPr>
          <p:nvPr/>
        </p:nvSpPr>
        <p:spPr bwMode="auto">
          <a:xfrm>
            <a:off x="7087922" y="2702510"/>
            <a:ext cx="902811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 smtClean="0"/>
              <a:t>Station</a:t>
            </a:r>
          </a:p>
          <a:p>
            <a:pPr eaLnBrk="1" hangingPunct="1"/>
            <a:endParaRPr lang="ja-JP" altLang="en-US" dirty="0"/>
          </a:p>
        </p:txBody>
      </p:sp>
      <p:cxnSp>
        <p:nvCxnSpPr>
          <p:cNvPr id="54" name="直線コネクタ 6"/>
          <p:cNvCxnSpPr>
            <a:cxnSpLocks noChangeShapeType="1"/>
          </p:cNvCxnSpPr>
          <p:nvPr/>
        </p:nvCxnSpPr>
        <p:spPr bwMode="auto">
          <a:xfrm>
            <a:off x="2508778" y="5194300"/>
            <a:ext cx="63817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直線コネクタ 8"/>
          <p:cNvCxnSpPr>
            <a:cxnSpLocks noChangeShapeType="1"/>
          </p:cNvCxnSpPr>
          <p:nvPr/>
        </p:nvCxnSpPr>
        <p:spPr bwMode="auto">
          <a:xfrm flipH="1">
            <a:off x="3115203" y="5194300"/>
            <a:ext cx="22225" cy="13779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テキスト ボックス 39"/>
          <p:cNvSpPr txBox="1">
            <a:spLocks noChangeArrowheads="1"/>
          </p:cNvSpPr>
          <p:nvPr/>
        </p:nvSpPr>
        <p:spPr bwMode="auto">
          <a:xfrm>
            <a:off x="2262716" y="5586413"/>
            <a:ext cx="357187" cy="461962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/>
              <a:t>6</a:t>
            </a:r>
            <a:endParaRPr lang="ja-JP" altLang="en-US" sz="2400"/>
          </a:p>
        </p:txBody>
      </p:sp>
      <p:sp>
        <p:nvSpPr>
          <p:cNvPr id="57" name="テキスト ボックス 47"/>
          <p:cNvSpPr txBox="1">
            <a:spLocks noChangeArrowheads="1"/>
          </p:cNvSpPr>
          <p:nvPr/>
        </p:nvSpPr>
        <p:spPr bwMode="auto">
          <a:xfrm>
            <a:off x="2681816" y="4691063"/>
            <a:ext cx="357187" cy="461962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/>
              <a:t>5</a:t>
            </a:r>
            <a:endParaRPr lang="ja-JP" altLang="en-US" sz="2400"/>
          </a:p>
        </p:txBody>
      </p:sp>
      <p:sp>
        <p:nvSpPr>
          <p:cNvPr id="58" name="テキスト ボックス 51"/>
          <p:cNvSpPr txBox="1">
            <a:spLocks noChangeArrowheads="1"/>
          </p:cNvSpPr>
          <p:nvPr/>
        </p:nvSpPr>
        <p:spPr bwMode="auto">
          <a:xfrm>
            <a:off x="6602941" y="4722813"/>
            <a:ext cx="528637" cy="46037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/>
              <a:t>18</a:t>
            </a:r>
            <a:endParaRPr lang="ja-JP" altLang="en-US" sz="2400"/>
          </a:p>
        </p:txBody>
      </p:sp>
      <p:sp>
        <p:nvSpPr>
          <p:cNvPr id="59" name="テキスト ボックス 52"/>
          <p:cNvSpPr txBox="1">
            <a:spLocks noChangeArrowheads="1"/>
          </p:cNvSpPr>
          <p:nvPr/>
        </p:nvSpPr>
        <p:spPr bwMode="auto">
          <a:xfrm>
            <a:off x="6055253" y="2824163"/>
            <a:ext cx="527050" cy="461962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/>
              <a:t>15</a:t>
            </a:r>
            <a:endParaRPr lang="ja-JP" altLang="en-US" sz="2400"/>
          </a:p>
        </p:txBody>
      </p:sp>
      <p:cxnSp>
        <p:nvCxnSpPr>
          <p:cNvPr id="60" name="直線コネクタ 55"/>
          <p:cNvCxnSpPr>
            <a:cxnSpLocks noChangeShapeType="1"/>
          </p:cNvCxnSpPr>
          <p:nvPr/>
        </p:nvCxnSpPr>
        <p:spPr bwMode="auto">
          <a:xfrm flipH="1">
            <a:off x="5413903" y="3378200"/>
            <a:ext cx="22225" cy="27606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直線コネクタ 59"/>
          <p:cNvCxnSpPr>
            <a:cxnSpLocks noChangeShapeType="1"/>
          </p:cNvCxnSpPr>
          <p:nvPr/>
        </p:nvCxnSpPr>
        <p:spPr bwMode="auto">
          <a:xfrm>
            <a:off x="3126316" y="5194300"/>
            <a:ext cx="441325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直線コネクタ 61"/>
          <p:cNvCxnSpPr>
            <a:cxnSpLocks noChangeShapeType="1"/>
          </p:cNvCxnSpPr>
          <p:nvPr/>
        </p:nvCxnSpPr>
        <p:spPr bwMode="auto">
          <a:xfrm flipH="1">
            <a:off x="7528453" y="3344863"/>
            <a:ext cx="11113" cy="1862137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円弧 62"/>
          <p:cNvSpPr/>
          <p:nvPr/>
        </p:nvSpPr>
        <p:spPr bwMode="auto">
          <a:xfrm>
            <a:off x="5245628" y="3365500"/>
            <a:ext cx="385763" cy="2238375"/>
          </a:xfrm>
          <a:prstGeom prst="arc">
            <a:avLst/>
          </a:prstGeom>
          <a:noFill/>
          <a:ln w="254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64" name="円弧 63"/>
          <p:cNvSpPr/>
          <p:nvPr/>
        </p:nvSpPr>
        <p:spPr bwMode="auto">
          <a:xfrm>
            <a:off x="5230986" y="4994235"/>
            <a:ext cx="385557" cy="2238673"/>
          </a:xfrm>
          <a:prstGeom prst="arc">
            <a:avLst/>
          </a:prstGeom>
          <a:noFill/>
          <a:ln w="254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10800000" lon="0" rev="0"/>
            </a:camera>
            <a:lightRig rig="threePt" dir="t"/>
          </a:scene3d>
          <a:extLst/>
        </p:spPr>
        <p:txBody>
          <a:bodyPr/>
          <a:lstStyle/>
          <a:p>
            <a:pPr algn="ctr"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cxnSp>
        <p:nvCxnSpPr>
          <p:cNvPr id="65" name="直線コネクタ 118791"/>
          <p:cNvCxnSpPr>
            <a:cxnSpLocks noChangeShapeType="1"/>
          </p:cNvCxnSpPr>
          <p:nvPr/>
        </p:nvCxnSpPr>
        <p:spPr bwMode="auto">
          <a:xfrm flipH="1">
            <a:off x="7017278" y="3365500"/>
            <a:ext cx="522288" cy="1381125"/>
          </a:xfrm>
          <a:prstGeom prst="line">
            <a:avLst/>
          </a:prstGeom>
          <a:noFill/>
          <a:ln w="25400" algn="ctr">
            <a:solidFill>
              <a:srgbClr val="008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直線コネクタ 118793"/>
          <p:cNvCxnSpPr>
            <a:cxnSpLocks noChangeShapeType="1"/>
          </p:cNvCxnSpPr>
          <p:nvPr/>
        </p:nvCxnSpPr>
        <p:spPr bwMode="auto">
          <a:xfrm flipV="1">
            <a:off x="5439303" y="5153025"/>
            <a:ext cx="1311275" cy="973138"/>
          </a:xfrm>
          <a:prstGeom prst="line">
            <a:avLst/>
          </a:prstGeom>
          <a:noFill/>
          <a:ln w="25400" algn="ctr">
            <a:solidFill>
              <a:srgbClr val="008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直線コネクタ 118795"/>
          <p:cNvCxnSpPr>
            <a:cxnSpLocks noChangeShapeType="1"/>
          </p:cNvCxnSpPr>
          <p:nvPr/>
        </p:nvCxnSpPr>
        <p:spPr bwMode="auto">
          <a:xfrm flipV="1">
            <a:off x="5425016" y="3068638"/>
            <a:ext cx="630237" cy="288925"/>
          </a:xfrm>
          <a:prstGeom prst="line">
            <a:avLst/>
          </a:prstGeom>
          <a:noFill/>
          <a:ln w="25400" algn="ctr">
            <a:solidFill>
              <a:srgbClr val="008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直線コネクタ 118797"/>
          <p:cNvCxnSpPr>
            <a:cxnSpLocks noChangeShapeType="1"/>
          </p:cNvCxnSpPr>
          <p:nvPr/>
        </p:nvCxnSpPr>
        <p:spPr bwMode="auto">
          <a:xfrm flipH="1" flipV="1">
            <a:off x="6602941" y="3055938"/>
            <a:ext cx="925512" cy="288925"/>
          </a:xfrm>
          <a:prstGeom prst="line">
            <a:avLst/>
          </a:prstGeom>
          <a:noFill/>
          <a:ln w="25400" algn="ctr">
            <a:solidFill>
              <a:srgbClr val="008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直線コネクタ 118799"/>
          <p:cNvCxnSpPr>
            <a:cxnSpLocks noChangeShapeType="1"/>
          </p:cNvCxnSpPr>
          <p:nvPr/>
        </p:nvCxnSpPr>
        <p:spPr bwMode="auto">
          <a:xfrm>
            <a:off x="7539566" y="3365500"/>
            <a:ext cx="201612" cy="457200"/>
          </a:xfrm>
          <a:prstGeom prst="line">
            <a:avLst/>
          </a:prstGeom>
          <a:noFill/>
          <a:ln w="25400" algn="ctr">
            <a:solidFill>
              <a:srgbClr val="008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直線コネクタ 118801"/>
          <p:cNvCxnSpPr>
            <a:cxnSpLocks noChangeShapeType="1"/>
          </p:cNvCxnSpPr>
          <p:nvPr/>
        </p:nvCxnSpPr>
        <p:spPr bwMode="auto">
          <a:xfrm flipV="1">
            <a:off x="7528453" y="4506913"/>
            <a:ext cx="365125" cy="700087"/>
          </a:xfrm>
          <a:prstGeom prst="line">
            <a:avLst/>
          </a:prstGeom>
          <a:noFill/>
          <a:ln w="25400" algn="ctr">
            <a:solidFill>
              <a:srgbClr val="008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" name="テキスト ボックス 7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03431" y="6152407"/>
            <a:ext cx="418704" cy="461665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</p:spPr>
        <p:txBody>
          <a:bodyPr/>
          <a:lstStyle/>
          <a:p>
            <a:r>
              <a:rPr lang="ja-JP" altLang="en-US">
                <a:noFill/>
              </a:rPr>
              <a:t> </a:t>
            </a:r>
          </a:p>
        </p:txBody>
      </p:sp>
      <p:cxnSp>
        <p:nvCxnSpPr>
          <p:cNvPr id="72" name="直線コネクタ 118803"/>
          <p:cNvCxnSpPr>
            <a:cxnSpLocks noChangeShapeType="1"/>
          </p:cNvCxnSpPr>
          <p:nvPr/>
        </p:nvCxnSpPr>
        <p:spPr bwMode="auto">
          <a:xfrm>
            <a:off x="3126316" y="6202363"/>
            <a:ext cx="752475" cy="185737"/>
          </a:xfrm>
          <a:prstGeom prst="line">
            <a:avLst/>
          </a:prstGeom>
          <a:noFill/>
          <a:ln w="25400" algn="ctr">
            <a:solidFill>
              <a:srgbClr val="008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直線コネクタ 118805"/>
          <p:cNvCxnSpPr>
            <a:cxnSpLocks noChangeShapeType="1"/>
          </p:cNvCxnSpPr>
          <p:nvPr/>
        </p:nvCxnSpPr>
        <p:spPr bwMode="auto">
          <a:xfrm flipH="1">
            <a:off x="4321703" y="6202363"/>
            <a:ext cx="1092200" cy="185737"/>
          </a:xfrm>
          <a:prstGeom prst="line">
            <a:avLst/>
          </a:prstGeom>
          <a:noFill/>
          <a:ln w="25400" algn="ctr">
            <a:solidFill>
              <a:srgbClr val="008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75" name="正方形/長方形 74"/>
              <p:cNvSpPr/>
              <p:nvPr/>
            </p:nvSpPr>
            <p:spPr>
              <a:xfrm>
                <a:off x="3170736" y="5445025"/>
                <a:ext cx="811569" cy="5052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11</m:t>
                          </m:r>
                        </m:e>
                      </m:rad>
                    </m:oMath>
                  </m:oMathPara>
                </a14:m>
                <a:endParaRPr lang="ja-JP" altLang="en-US" sz="2400" dirty="0"/>
              </a:p>
            </p:txBody>
          </p:sp>
        </mc:Choice>
        <mc:Fallback>
          <p:sp>
            <p:nvSpPr>
              <p:cNvPr id="75" name="正方形/長方形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0736" y="5445025"/>
                <a:ext cx="811569" cy="505203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76" name="正方形/長方形 75"/>
              <p:cNvSpPr/>
              <p:nvPr/>
            </p:nvSpPr>
            <p:spPr>
              <a:xfrm>
                <a:off x="5320196" y="4472330"/>
                <a:ext cx="981487" cy="5052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3</m:t>
                      </m:r>
                      <m:rad>
                        <m:radPr>
                          <m:degHide m:val="on"/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11</m:t>
                          </m:r>
                        </m:e>
                      </m:rad>
                    </m:oMath>
                  </m:oMathPara>
                </a14:m>
                <a:endParaRPr lang="ja-JP" altLang="en-US" sz="2400" dirty="0"/>
              </a:p>
            </p:txBody>
          </p:sp>
        </mc:Choice>
        <mc:Fallback>
          <p:sp>
            <p:nvSpPr>
              <p:cNvPr id="76" name="正方形/長方形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0196" y="4472330"/>
                <a:ext cx="981487" cy="505203"/>
              </a:xfrm>
              <a:prstGeom prst="rect">
                <a:avLst/>
              </a:prstGeom>
              <a:blipFill rotWithShape="1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77" name="正方形/長方形 76"/>
              <p:cNvSpPr/>
              <p:nvPr/>
            </p:nvSpPr>
            <p:spPr>
              <a:xfrm>
                <a:off x="7454741" y="3930056"/>
                <a:ext cx="981487" cy="5052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2</m:t>
                      </m:r>
                      <m:rad>
                        <m:radPr>
                          <m:degHide m:val="on"/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11</m:t>
                          </m:r>
                        </m:e>
                      </m:rad>
                    </m:oMath>
                  </m:oMathPara>
                </a14:m>
                <a:endParaRPr lang="ja-JP" altLang="en-US" sz="2400" dirty="0"/>
              </a:p>
            </p:txBody>
          </p:sp>
        </mc:Choice>
        <mc:Fallback>
          <p:sp>
            <p:nvSpPr>
              <p:cNvPr id="77" name="正方形/長方形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4741" y="3930056"/>
                <a:ext cx="981487" cy="505203"/>
              </a:xfrm>
              <a:prstGeom prst="rect">
                <a:avLst/>
              </a:prstGeom>
              <a:blipFill rotWithShape="1"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78" name="正方形/長方形 77"/>
              <p:cNvSpPr/>
              <p:nvPr/>
            </p:nvSpPr>
            <p:spPr>
              <a:xfrm>
                <a:off x="6055071" y="5673262"/>
                <a:ext cx="3163623" cy="882870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e>
                      </m:func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e>
                          </m:func>
                        </m:den>
                      </m:f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ja-JP" altLang="en-US" sz="2400" dirty="0"/>
              </a:p>
            </p:txBody>
          </p:sp>
        </mc:Choice>
        <mc:Fallback>
          <p:sp>
            <p:nvSpPr>
              <p:cNvPr id="78" name="正方形/長方形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071" y="5673262"/>
                <a:ext cx="3163623" cy="882870"/>
              </a:xfrm>
              <a:prstGeom prst="rect">
                <a:avLst/>
              </a:prstGeom>
              <a:blipFill rotWithShape="1"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二等辺三角形 78"/>
          <p:cNvSpPr/>
          <p:nvPr/>
        </p:nvSpPr>
        <p:spPr bwMode="auto">
          <a:xfrm rot="10800000">
            <a:off x="7352564" y="3068638"/>
            <a:ext cx="361950" cy="309562"/>
          </a:xfrm>
          <a:prstGeom prst="triangl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0" name="正方形/長方形 79"/>
              <p:cNvSpPr/>
              <p:nvPr/>
            </p:nvSpPr>
            <p:spPr>
              <a:xfrm>
                <a:off x="1242515" y="3418321"/>
                <a:ext cx="3810338" cy="84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ja-JP" sz="2400" b="0" i="1" smtClean="0">
                              <a:solidFill>
                                <a:srgbClr val="800000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ja-JP" sz="2400" b="0" i="1" smtClean="0">
                                  <a:solidFill>
                                    <a:srgbClr val="8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2400" b="0" i="1" smtClean="0">
                                      <a:solidFill>
                                        <a:srgbClr val="8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400" b="0" i="1" smtClean="0">
                                      <a:solidFill>
                                        <a:srgbClr val="80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altLang="ja-JP" sz="2400" b="0" i="1" smtClean="0">
                                          <a:solidFill>
                                            <a:srgbClr val="8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ja-JP" sz="2400" b="0" i="1" smtClean="0">
                                          <a:solidFill>
                                            <a:srgbClr val="800000"/>
                                          </a:solidFill>
                                          <a:latin typeface="Cambria Math"/>
                                        </a:rPr>
                                        <m:t>11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US" altLang="ja-JP" sz="2400" b="0" i="1" smtClean="0">
                                  <a:solidFill>
                                    <a:srgbClr val="8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sz="2400" b="0" i="1" smtClean="0">
                              <a:solidFill>
                                <a:srgbClr val="800000"/>
                              </a:solidFill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sz="2400" b="0" i="1" smtClean="0">
                                  <a:solidFill>
                                    <a:srgbClr val="8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2400" b="0" i="1" smtClean="0">
                                      <a:solidFill>
                                        <a:srgbClr val="8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400" b="0" i="1" smtClean="0">
                                      <a:solidFill>
                                        <a:srgbClr val="800000"/>
                                      </a:solidFill>
                                      <a:latin typeface="Cambria Math"/>
                                    </a:rPr>
                                    <m:t>5+</m:t>
                                  </m:r>
                                  <m:r>
                                    <a:rPr lang="en-US" altLang="ja-JP" sz="2400" b="0" i="1" smtClean="0">
                                      <a:solidFill>
                                        <a:srgbClr val="800000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altLang="ja-JP" sz="2400" b="0" i="1" smtClean="0">
                                      <a:solidFill>
                                        <a:srgbClr val="800000"/>
                                      </a:solidFill>
                                      <a:latin typeface="Cambria Math"/>
                                    </a:rPr>
                                    <m:t>+15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ja-JP" sz="2400" b="0" i="1" smtClean="0">
                                  <a:solidFill>
                                    <a:srgbClr val="8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ja-JP" altLang="en-US" sz="2400" dirty="0">
                  <a:solidFill>
                    <a:srgbClr val="800000"/>
                  </a:solidFill>
                </a:endParaRPr>
              </a:p>
            </p:txBody>
          </p:sp>
        </mc:Choice>
        <mc:Fallback>
          <p:sp>
            <p:nvSpPr>
              <p:cNvPr id="80" name="正方形/長方形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515" y="3418321"/>
                <a:ext cx="3810338" cy="843885"/>
              </a:xfrm>
              <a:prstGeom prst="rect">
                <a:avLst/>
              </a:prstGeom>
              <a:blipFill rotWithShape="1">
                <a:blip r:embed="rId10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453" name="テキスト ボックス 37"/>
          <p:cNvSpPr txBox="1">
            <a:spLocks noChangeArrowheads="1"/>
          </p:cNvSpPr>
          <p:nvPr/>
        </p:nvSpPr>
        <p:spPr bwMode="auto">
          <a:xfrm>
            <a:off x="4556890" y="2451713"/>
            <a:ext cx="30387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dirty="0" err="1" smtClean="0">
                <a:solidFill>
                  <a:srgbClr val="FF0000"/>
                </a:solidFill>
              </a:rPr>
              <a:t>Traveltime</a:t>
            </a:r>
            <a:r>
              <a:rPr lang="en-US" altLang="ja-JP" sz="2000" dirty="0" smtClean="0">
                <a:solidFill>
                  <a:srgbClr val="FF0000"/>
                </a:solidFill>
              </a:rPr>
              <a:t> for head wave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920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タイトル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765176" cy="594000"/>
          </a:xfrm>
        </p:spPr>
        <p:txBody>
          <a:bodyPr/>
          <a:lstStyle/>
          <a:p>
            <a:pPr algn="ctr"/>
            <a:r>
              <a:rPr lang="en-US" altLang="ja-JP" sz="3200" dirty="0" err="1" smtClean="0">
                <a:solidFill>
                  <a:srgbClr val="00CC00"/>
                </a:solidFill>
              </a:rPr>
              <a:t>Traveltime</a:t>
            </a:r>
            <a:r>
              <a:rPr lang="en-US" altLang="ja-JP" sz="3200" dirty="0" smtClean="0">
                <a:solidFill>
                  <a:srgbClr val="00CC00"/>
                </a:solidFill>
              </a:rPr>
              <a:t> curve</a:t>
            </a:r>
            <a:endParaRPr lang="ja-JP" altLang="en-US" sz="3200" dirty="0" smtClean="0"/>
          </a:p>
        </p:txBody>
      </p:sp>
      <p:sp>
        <p:nvSpPr>
          <p:cNvPr id="6144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0735" y="900000"/>
            <a:ext cx="4100606" cy="5024866"/>
          </a:xfrm>
        </p:spPr>
        <p:txBody>
          <a:bodyPr/>
          <a:lstStyle/>
          <a:p>
            <a:r>
              <a:rPr lang="en-US" altLang="ja-JP" sz="2800" dirty="0" smtClean="0"/>
              <a:t>Many kinds of waves</a:t>
            </a:r>
          </a:p>
          <a:p>
            <a:endParaRPr lang="en-US" altLang="ja-JP" sz="2800" dirty="0" smtClean="0"/>
          </a:p>
          <a:p>
            <a:r>
              <a:rPr lang="en-US" altLang="ja-JP" sz="2800" dirty="0" smtClean="0"/>
              <a:t>How long it takes to reach seismic station for each kind of wave.</a:t>
            </a:r>
          </a:p>
          <a:p>
            <a:endParaRPr lang="en-US" altLang="ja-JP" sz="2800" dirty="0" smtClean="0"/>
          </a:p>
          <a:p>
            <a:r>
              <a:rPr lang="en-US" altLang="ja-JP" sz="2800" dirty="0" smtClean="0"/>
              <a:t>Assumption of event at earth surface</a:t>
            </a:r>
            <a:endParaRPr lang="ja-JP" altLang="en-US" sz="2800" dirty="0" smtClean="0"/>
          </a:p>
        </p:txBody>
      </p:sp>
      <p:sp>
        <p:nvSpPr>
          <p:cNvPr id="61444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61445" name="日付プレースホルダー 4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pic>
        <p:nvPicPr>
          <p:cNvPr id="61446" name="Picture 6" descr="C:\Users\mkmatsu\Documents\研究\3D\発表スライド\APEC\ttgraph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0569" y="481902"/>
            <a:ext cx="4331646" cy="553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 rot="16200000">
            <a:off x="3893091" y="3065793"/>
            <a:ext cx="1714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Time (minutes)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943599" y="5823271"/>
            <a:ext cx="21339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Distance (degrees)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098575" y="6155532"/>
            <a:ext cx="9925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(USGS)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タイトル 1"/>
          <p:cNvSpPr>
            <a:spLocks noGrp="1"/>
          </p:cNvSpPr>
          <p:nvPr>
            <p:ph type="title"/>
          </p:nvPr>
        </p:nvSpPr>
        <p:spPr>
          <a:xfrm>
            <a:off x="457200" y="403200"/>
            <a:ext cx="8229600" cy="1188000"/>
          </a:xfrm>
        </p:spPr>
        <p:txBody>
          <a:bodyPr/>
          <a:lstStyle/>
          <a:p>
            <a:pPr algn="ctr"/>
            <a:r>
              <a:rPr lang="en-US" altLang="ja-JP" sz="3200" dirty="0" smtClean="0">
                <a:solidFill>
                  <a:srgbClr val="00CC00"/>
                </a:solidFill>
              </a:rPr>
              <a:t>Estimation of seismic velocity structure</a:t>
            </a:r>
            <a:br>
              <a:rPr lang="en-US" altLang="ja-JP" sz="3200" dirty="0" smtClean="0">
                <a:solidFill>
                  <a:srgbClr val="00CC00"/>
                </a:solidFill>
              </a:rPr>
            </a:br>
            <a:r>
              <a:rPr lang="en-US" altLang="ja-JP" sz="3200" dirty="0" smtClean="0">
                <a:solidFill>
                  <a:srgbClr val="00CC00"/>
                </a:solidFill>
              </a:rPr>
              <a:t>in case of layer structure</a:t>
            </a:r>
            <a:endParaRPr lang="ja-JP" altLang="en-US" sz="3200" dirty="0" smtClean="0"/>
          </a:p>
        </p:txBody>
      </p:sp>
      <p:sp>
        <p:nvSpPr>
          <p:cNvPr id="6144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0735" y="1378800"/>
            <a:ext cx="4231200" cy="5024866"/>
          </a:xfrm>
        </p:spPr>
        <p:txBody>
          <a:bodyPr/>
          <a:lstStyle/>
          <a:p>
            <a:r>
              <a:rPr lang="en-US" altLang="ja-JP" sz="2800" dirty="0" smtClean="0"/>
              <a:t>Plot </a:t>
            </a:r>
            <a:r>
              <a:rPr lang="en-US" altLang="ja-JP" sz="2800" dirty="0" err="1" smtClean="0"/>
              <a:t>traveltime</a:t>
            </a:r>
            <a:r>
              <a:rPr lang="en-US" altLang="ja-JP" sz="2800" dirty="0" smtClean="0"/>
              <a:t> and distance at many seismic stations to draw travel time curve</a:t>
            </a:r>
          </a:p>
          <a:p>
            <a:endParaRPr lang="en-US" altLang="ja-JP" sz="2800" dirty="0" smtClean="0"/>
          </a:p>
          <a:p>
            <a:r>
              <a:rPr lang="en-US" altLang="ja-JP" sz="2800" dirty="0" smtClean="0"/>
              <a:t>Estimate the seismic velocity and thickness of each layer.</a:t>
            </a:r>
            <a:endParaRPr lang="ja-JP" altLang="en-US" sz="2800" dirty="0" smtClean="0"/>
          </a:p>
        </p:txBody>
      </p:sp>
      <p:sp>
        <p:nvSpPr>
          <p:cNvPr id="61444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61445" name="日付プレースホルダー 4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sp>
        <p:nvSpPr>
          <p:cNvPr id="2" name="テキスト ボックス 1"/>
          <p:cNvSpPr txBox="1"/>
          <p:nvPr/>
        </p:nvSpPr>
        <p:spPr>
          <a:xfrm rot="16200000">
            <a:off x="3563513" y="3065793"/>
            <a:ext cx="1266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Time (sec)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943599" y="5823271"/>
            <a:ext cx="16081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Distance (km)</a:t>
            </a:r>
            <a:endParaRPr kumimoji="1" lang="ja-JP" altLang="en-US" dirty="0"/>
          </a:p>
        </p:txBody>
      </p:sp>
      <p:pic>
        <p:nvPicPr>
          <p:cNvPr id="123907" name="Picture 3" descr="C:\Users\mkmatsu\Documents\研究\3D\発表スライド\APEC\走時曲線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5904" y="1495158"/>
            <a:ext cx="4503558" cy="39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4381237" y="5447560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906528" y="5447560"/>
            <a:ext cx="4411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50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381100" y="5447560"/>
            <a:ext cx="5693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100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124758" y="372522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</a:t>
            </a:r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33615" y="21862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</a:t>
            </a:r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4700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タイトル 1"/>
          <p:cNvSpPr>
            <a:spLocks noGrp="1"/>
          </p:cNvSpPr>
          <p:nvPr>
            <p:ph type="title"/>
          </p:nvPr>
        </p:nvSpPr>
        <p:spPr>
          <a:xfrm>
            <a:off x="457200" y="403200"/>
            <a:ext cx="8229600" cy="1188000"/>
          </a:xfrm>
        </p:spPr>
        <p:txBody>
          <a:bodyPr/>
          <a:lstStyle/>
          <a:p>
            <a:pPr algn="ctr"/>
            <a:r>
              <a:rPr lang="en-US" altLang="ja-JP" sz="3200" dirty="0" smtClean="0">
                <a:solidFill>
                  <a:srgbClr val="00CC00"/>
                </a:solidFill>
              </a:rPr>
              <a:t>Estimation of seismic velocity structure</a:t>
            </a:r>
            <a:br>
              <a:rPr lang="en-US" altLang="ja-JP" sz="3200" dirty="0" smtClean="0">
                <a:solidFill>
                  <a:srgbClr val="00CC00"/>
                </a:solidFill>
              </a:rPr>
            </a:br>
            <a:r>
              <a:rPr lang="en-US" altLang="ja-JP" sz="3200" dirty="0" smtClean="0">
                <a:solidFill>
                  <a:srgbClr val="00CC00"/>
                </a:solidFill>
              </a:rPr>
              <a:t>in case of layer structure</a:t>
            </a:r>
            <a:endParaRPr lang="ja-JP" altLang="en-US" sz="3200" dirty="0" smtClean="0"/>
          </a:p>
        </p:txBody>
      </p:sp>
      <p:sp>
        <p:nvSpPr>
          <p:cNvPr id="6144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0735" y="1378800"/>
            <a:ext cx="4002880" cy="5024866"/>
          </a:xfrm>
        </p:spPr>
        <p:txBody>
          <a:bodyPr/>
          <a:lstStyle/>
          <a:p>
            <a:r>
              <a:rPr lang="en-US" altLang="ja-JP" sz="2800" dirty="0" smtClean="0"/>
              <a:t>Seismic velocity is estimated from slope of the line.</a:t>
            </a:r>
          </a:p>
          <a:p>
            <a:endParaRPr lang="en-US" altLang="ja-JP" sz="2800" dirty="0" smtClean="0"/>
          </a:p>
        </p:txBody>
      </p:sp>
      <p:sp>
        <p:nvSpPr>
          <p:cNvPr id="61444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61445" name="日付プレースホルダー 4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sp>
        <p:nvSpPr>
          <p:cNvPr id="2" name="テキスト ボックス 1"/>
          <p:cNvSpPr txBox="1"/>
          <p:nvPr/>
        </p:nvSpPr>
        <p:spPr>
          <a:xfrm rot="16200000">
            <a:off x="3563513" y="3065793"/>
            <a:ext cx="1266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Time (sec)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943599" y="5823271"/>
            <a:ext cx="16081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Distance (km)</a:t>
            </a:r>
            <a:endParaRPr kumimoji="1" lang="ja-JP" altLang="en-US" dirty="0"/>
          </a:p>
        </p:txBody>
      </p:sp>
      <p:pic>
        <p:nvPicPr>
          <p:cNvPr id="123907" name="Picture 3" descr="C:\Users\mkmatsu\Documents\研究\3D\発表スライド\APEC\走時曲線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5904" y="1495158"/>
            <a:ext cx="4503558" cy="39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4381237" y="5447560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906528" y="5447560"/>
            <a:ext cx="4411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50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381100" y="5447560"/>
            <a:ext cx="5693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100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124758" y="372522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</a:t>
            </a:r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33615" y="21862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</a:t>
            </a:r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4" name="円/楕円 3"/>
          <p:cNvSpPr/>
          <p:nvPr/>
        </p:nvSpPr>
        <p:spPr bwMode="auto">
          <a:xfrm>
            <a:off x="6040602" y="3809376"/>
            <a:ext cx="180000" cy="180000"/>
          </a:xfrm>
          <a:prstGeom prst="ellipse">
            <a:avLst/>
          </a:prstGeom>
          <a:solidFill>
            <a:srgbClr val="00CC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7" name="円/楕円 16"/>
          <p:cNvSpPr/>
          <p:nvPr/>
        </p:nvSpPr>
        <p:spPr bwMode="auto">
          <a:xfrm>
            <a:off x="7876345" y="2293307"/>
            <a:ext cx="180000" cy="180000"/>
          </a:xfrm>
          <a:prstGeom prst="ellipse">
            <a:avLst/>
          </a:prstGeom>
          <a:solidFill>
            <a:srgbClr val="00CC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26882" y="4807464"/>
            <a:ext cx="8643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 km/s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980990" y="3289192"/>
            <a:ext cx="8643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6 </a:t>
            </a:r>
            <a:r>
              <a:rPr kumimoji="1" lang="en-US" altLang="ja-JP" dirty="0" smtClean="0"/>
              <a:t>km/s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269243" y="2247380"/>
            <a:ext cx="8643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7 km/s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293351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タイトル 1"/>
          <p:cNvSpPr>
            <a:spLocks noGrp="1"/>
          </p:cNvSpPr>
          <p:nvPr>
            <p:ph type="title"/>
          </p:nvPr>
        </p:nvSpPr>
        <p:spPr>
          <a:xfrm>
            <a:off x="457200" y="403200"/>
            <a:ext cx="8229600" cy="1188000"/>
          </a:xfrm>
        </p:spPr>
        <p:txBody>
          <a:bodyPr/>
          <a:lstStyle/>
          <a:p>
            <a:pPr algn="ctr"/>
            <a:r>
              <a:rPr lang="en-US" altLang="ja-JP" sz="3200" dirty="0" smtClean="0">
                <a:solidFill>
                  <a:srgbClr val="00CC00"/>
                </a:solidFill>
              </a:rPr>
              <a:t>Estimation of seismic velocity structure</a:t>
            </a:r>
            <a:br>
              <a:rPr lang="en-US" altLang="ja-JP" sz="3200" dirty="0" smtClean="0">
                <a:solidFill>
                  <a:srgbClr val="00CC00"/>
                </a:solidFill>
              </a:rPr>
            </a:br>
            <a:r>
              <a:rPr lang="en-US" altLang="ja-JP" sz="3200" dirty="0" smtClean="0">
                <a:solidFill>
                  <a:srgbClr val="00CC00"/>
                </a:solidFill>
              </a:rPr>
              <a:t>in case of layer structure</a:t>
            </a:r>
            <a:endParaRPr lang="ja-JP" altLang="en-US" sz="3200" dirty="0" smtClean="0"/>
          </a:p>
        </p:txBody>
      </p:sp>
      <p:sp>
        <p:nvSpPr>
          <p:cNvPr id="6144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0735" y="1378800"/>
            <a:ext cx="4065836" cy="5024866"/>
          </a:xfrm>
        </p:spPr>
        <p:txBody>
          <a:bodyPr/>
          <a:lstStyle/>
          <a:p>
            <a:r>
              <a:rPr lang="en-US" altLang="ja-JP" sz="2800" dirty="0" smtClean="0"/>
              <a:t>Seismic velocity is estimated from slope of the line.</a:t>
            </a:r>
          </a:p>
          <a:p>
            <a:endParaRPr lang="en-US" altLang="ja-JP" sz="2800" dirty="0" smtClean="0"/>
          </a:p>
          <a:p>
            <a:r>
              <a:rPr lang="en-US" altLang="ja-JP" sz="2800" dirty="0" smtClean="0"/>
              <a:t>Estimate thickness of each layer from </a:t>
            </a:r>
            <a:r>
              <a:rPr lang="en-US" altLang="ja-JP" sz="2800" dirty="0" err="1" smtClean="0"/>
              <a:t>traveltimes</a:t>
            </a:r>
            <a:r>
              <a:rPr lang="en-US" altLang="ja-JP" sz="2800" dirty="0" smtClean="0"/>
              <a:t>.</a:t>
            </a:r>
            <a:endParaRPr lang="ja-JP" altLang="en-US" sz="2800" dirty="0" smtClean="0"/>
          </a:p>
        </p:txBody>
      </p:sp>
      <p:sp>
        <p:nvSpPr>
          <p:cNvPr id="61444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61445" name="日付プレースホルダー 4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sp>
        <p:nvSpPr>
          <p:cNvPr id="2" name="テキスト ボックス 1"/>
          <p:cNvSpPr txBox="1"/>
          <p:nvPr/>
        </p:nvSpPr>
        <p:spPr>
          <a:xfrm rot="16200000">
            <a:off x="3563513" y="3065793"/>
            <a:ext cx="1266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Time (sec)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943599" y="5823271"/>
            <a:ext cx="16081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Distance (km)</a:t>
            </a:r>
            <a:endParaRPr kumimoji="1" lang="ja-JP" altLang="en-US" dirty="0"/>
          </a:p>
        </p:txBody>
      </p:sp>
      <p:pic>
        <p:nvPicPr>
          <p:cNvPr id="123907" name="Picture 3" descr="C:\Users\mkmatsu\Documents\研究\3D\発表スライド\APEC\走時曲線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5904" y="1495158"/>
            <a:ext cx="4503558" cy="39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4381237" y="5447560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906528" y="5447560"/>
            <a:ext cx="4411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50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381100" y="5447560"/>
            <a:ext cx="5693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100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124758" y="372522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</a:t>
            </a:r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33615" y="21862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</a:t>
            </a:r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4" name="円/楕円 3"/>
          <p:cNvSpPr/>
          <p:nvPr/>
        </p:nvSpPr>
        <p:spPr bwMode="auto">
          <a:xfrm>
            <a:off x="6040602" y="3809376"/>
            <a:ext cx="180000" cy="180000"/>
          </a:xfrm>
          <a:prstGeom prst="ellipse">
            <a:avLst/>
          </a:prstGeom>
          <a:solidFill>
            <a:srgbClr val="00CC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7" name="円/楕円 16"/>
          <p:cNvSpPr/>
          <p:nvPr/>
        </p:nvSpPr>
        <p:spPr bwMode="auto">
          <a:xfrm>
            <a:off x="7876345" y="2293307"/>
            <a:ext cx="180000" cy="180000"/>
          </a:xfrm>
          <a:prstGeom prst="ellipse">
            <a:avLst/>
          </a:prstGeom>
          <a:solidFill>
            <a:srgbClr val="00CC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26882" y="4807464"/>
            <a:ext cx="8643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 km/s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980990" y="3289192"/>
            <a:ext cx="8643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6 </a:t>
            </a:r>
            <a:r>
              <a:rPr kumimoji="1" lang="en-US" altLang="ja-JP" dirty="0" smtClean="0"/>
              <a:t>km/s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269243" y="2247380"/>
            <a:ext cx="8643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7 km/s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12609" y="3390052"/>
            <a:ext cx="15311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(50 km, 10 s)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197935" y="2102875"/>
            <a:ext cx="16423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(110 km, 20 s)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919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タイトル 1"/>
          <p:cNvSpPr>
            <a:spLocks noGrp="1"/>
          </p:cNvSpPr>
          <p:nvPr>
            <p:ph type="title"/>
          </p:nvPr>
        </p:nvSpPr>
        <p:spPr>
          <a:xfrm>
            <a:off x="457200" y="403200"/>
            <a:ext cx="8229600" cy="1188000"/>
          </a:xfrm>
        </p:spPr>
        <p:txBody>
          <a:bodyPr/>
          <a:lstStyle/>
          <a:p>
            <a:pPr algn="ctr"/>
            <a:r>
              <a:rPr lang="en-US" altLang="ja-JP" sz="3200" dirty="0" smtClean="0">
                <a:solidFill>
                  <a:srgbClr val="00CC00"/>
                </a:solidFill>
              </a:rPr>
              <a:t>Estimation of seismic velocity structure</a:t>
            </a:r>
            <a:br>
              <a:rPr lang="en-US" altLang="ja-JP" sz="3200" dirty="0" smtClean="0">
                <a:solidFill>
                  <a:srgbClr val="00CC00"/>
                </a:solidFill>
              </a:rPr>
            </a:br>
            <a:r>
              <a:rPr lang="en-US" altLang="ja-JP" sz="3200" dirty="0" smtClean="0">
                <a:solidFill>
                  <a:srgbClr val="00CC00"/>
                </a:solidFill>
              </a:rPr>
              <a:t>in case of layer structure</a:t>
            </a:r>
            <a:endParaRPr lang="ja-JP" altLang="en-US" sz="3200" dirty="0" smtClean="0"/>
          </a:p>
        </p:txBody>
      </p:sp>
      <p:sp>
        <p:nvSpPr>
          <p:cNvPr id="6144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3034" y="4794422"/>
            <a:ext cx="8873565" cy="1669102"/>
          </a:xfrm>
        </p:spPr>
        <p:txBody>
          <a:bodyPr/>
          <a:lstStyle/>
          <a:p>
            <a:endParaRPr lang="ja-JP" altLang="en-US" sz="2800" dirty="0" smtClean="0"/>
          </a:p>
        </p:txBody>
      </p:sp>
      <p:sp>
        <p:nvSpPr>
          <p:cNvPr id="61444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61445" name="日付プレースホルダー 4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6" name="正方形/長方形 25"/>
              <p:cNvSpPr/>
              <p:nvPr/>
            </p:nvSpPr>
            <p:spPr>
              <a:xfrm>
                <a:off x="2079290" y="5025662"/>
                <a:ext cx="4431854" cy="11364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6</m:t>
                              </m:r>
                              <m:r>
                                <a:rPr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h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ja-JP" sz="2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ja-JP" sz="2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11</m:t>
                                  </m:r>
                                </m:e>
                              </m:rad>
                            </m:den>
                          </m:f>
                          <m:r>
                            <a:rPr lang="en-US" altLang="ja-JP" sz="2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×2</m:t>
                          </m:r>
                        </m:num>
                        <m:den>
                          <m:r>
                            <a:rPr lang="en-US" altLang="ja-JP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n-US" altLang="ja-JP" sz="2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ja-JP" sz="2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ja-JP" sz="2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50−</m:t>
                          </m:r>
                          <m:f>
                            <m:fPr>
                              <m:ctrlPr>
                                <a:rPr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5</m:t>
                              </m:r>
                              <m:r>
                                <a:rPr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h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ja-JP" sz="2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ja-JP" sz="2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11</m:t>
                                  </m:r>
                                </m:e>
                              </m:rad>
                            </m:den>
                          </m:f>
                        </m:num>
                        <m:den>
                          <m:r>
                            <a:rPr lang="en-US" altLang="ja-JP" sz="2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6</m:t>
                          </m:r>
                        </m:den>
                      </m:f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=10=</m:t>
                      </m:r>
                      <m:f>
                        <m:fPr>
                          <m:ctrlPr>
                            <a:rPr lang="en-US" altLang="ja-JP" sz="2400" b="0" i="1" smtClean="0">
                              <a:solidFill>
                                <a:srgbClr val="8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ja-JP" sz="2400" b="0" i="1" smtClean="0">
                              <a:solidFill>
                                <a:srgbClr val="800000"/>
                              </a:solidFill>
                              <a:latin typeface="Cambria Math"/>
                              <a:ea typeface="Cambria Math"/>
                            </a:rPr>
                            <m:t>50</m:t>
                          </m:r>
                        </m:num>
                        <m:den>
                          <m:r>
                            <a:rPr lang="en-US" altLang="ja-JP" sz="2400" b="0" i="1" smtClean="0">
                              <a:solidFill>
                                <a:srgbClr val="800000"/>
                              </a:solidFill>
                              <a:latin typeface="Cambria Math"/>
                              <a:ea typeface="Cambria Math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ja-JP" altLang="en-US" sz="2400" dirty="0"/>
              </a:p>
            </p:txBody>
          </p:sp>
        </mc:Choice>
        <mc:Fallback>
          <p:sp>
            <p:nvSpPr>
              <p:cNvPr id="26" name="正方形/長方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290" y="5025662"/>
                <a:ext cx="4431854" cy="1136401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3905" name="グループ化 123904"/>
          <p:cNvGrpSpPr/>
          <p:nvPr/>
        </p:nvGrpSpPr>
        <p:grpSpPr>
          <a:xfrm>
            <a:off x="59350" y="1598610"/>
            <a:ext cx="9245290" cy="3427052"/>
            <a:chOff x="59350" y="1598610"/>
            <a:chExt cx="9245290" cy="3427052"/>
          </a:xfrm>
        </p:grpSpPr>
        <p:pic>
          <p:nvPicPr>
            <p:cNvPr id="124930" name="Picture 2" descr="C:\Users\mkmatsu\Documents\研究\3D\発表スライド\APEC\成層構造波線.2-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49" y="1624013"/>
              <a:ext cx="8071537" cy="2810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6" name="正方形/長方形 5"/>
                <p:cNvSpPr/>
                <p:nvPr/>
              </p:nvSpPr>
              <p:spPr>
                <a:xfrm>
                  <a:off x="2785354" y="2763591"/>
                  <a:ext cx="656846" cy="401970"/>
                </a:xfrm>
                <a:prstGeom prst="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altLang="ja-JP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ja-JP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11</m:t>
                            </m:r>
                          </m:e>
                        </m:rad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>
            <p:sp>
              <p:nvSpPr>
                <p:cNvPr id="6" name="正方形/長方形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5354" y="2763591"/>
                  <a:ext cx="656846" cy="401970"/>
                </a:xfrm>
                <a:prstGeom prst="rect">
                  <a:avLst/>
                </a:prstGeom>
                <a:blipFill rotWithShape="1">
                  <a:blip r:embed="rId4" cstate="print"/>
                  <a:stretch>
                    <a:fillRect/>
                  </a:stretch>
                </a:blipFill>
                <a:ln w="25400" cmpd="sng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25" name="正方形/長方形 24"/>
                <p:cNvSpPr/>
                <p:nvPr/>
              </p:nvSpPr>
              <p:spPr>
                <a:xfrm>
                  <a:off x="6141017" y="3906244"/>
                  <a:ext cx="3163623" cy="882870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sin</m:t>
                            </m:r>
                          </m:fName>
                          <m:e>
                            <m:r>
                              <a:rPr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e>
                        </m:func>
                        <m:r>
                          <a:rPr lang="en-US" altLang="ja-JP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ja-JP" sz="2400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𝑖</m:t>
                                </m:r>
                              </m:e>
                            </m:func>
                          </m:num>
                          <m:den>
                            <m:func>
                              <m:funcPr>
                                <m:ctrlPr>
                                  <a:rPr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ja-JP" sz="2400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𝑗</m:t>
                                </m:r>
                              </m:e>
                            </m:func>
                          </m:den>
                        </m:f>
                        <m:r>
                          <a:rPr lang="en-US" altLang="ja-JP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  <m:r>
                          <a:rPr lang="en-US" altLang="ja-JP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5</m:t>
                            </m:r>
                          </m:num>
                          <m:den>
                            <m:r>
                              <a:rPr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>
            <p:sp>
              <p:nvSpPr>
                <p:cNvPr id="25" name="正方形/長方形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1017" y="3906244"/>
                  <a:ext cx="3163623" cy="882870"/>
                </a:xfrm>
                <a:prstGeom prst="rect">
                  <a:avLst/>
                </a:prstGeom>
                <a:blipFill rotWithShape="1">
                  <a:blip r:embed="rId5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7" name="テキスト ボックス 6"/>
                <p:cNvSpPr txBox="1"/>
                <p:nvPr/>
              </p:nvSpPr>
              <p:spPr>
                <a:xfrm>
                  <a:off x="1136822" y="3158267"/>
                  <a:ext cx="377026" cy="369332"/>
                </a:xfrm>
                <a:prstGeom prst="rect">
                  <a:avLst/>
                </a:prstGeom>
                <a:noFill/>
                <a:ln w="25400" cmpd="sng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/>
                          </a:rPr>
                          <m:t>6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>
            <p:sp>
              <p:nvSpPr>
                <p:cNvPr id="7" name="テキスト ボックス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6822" y="3158267"/>
                  <a:ext cx="377026" cy="369332"/>
                </a:xfrm>
                <a:prstGeom prst="rect">
                  <a:avLst/>
                </a:prstGeom>
                <a:blipFill rotWithShape="1">
                  <a:blip r:embed="rId6" cstate="print"/>
                  <a:stretch>
                    <a:fillRect/>
                  </a:stretch>
                </a:blipFill>
                <a:ln w="25400" cmpd="sng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27" name="テキスト ボックス 26"/>
                <p:cNvSpPr txBox="1"/>
                <p:nvPr/>
              </p:nvSpPr>
              <p:spPr>
                <a:xfrm>
                  <a:off x="1702264" y="2217137"/>
                  <a:ext cx="377026" cy="369332"/>
                </a:xfrm>
                <a:prstGeom prst="rect">
                  <a:avLst/>
                </a:prstGeom>
                <a:noFill/>
                <a:ln w="25400" cmpd="sng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/>
                          </a:rPr>
                          <m:t>5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>
            <p:sp>
              <p:nvSpPr>
                <p:cNvPr id="27" name="テキスト ボックス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2264" y="2217137"/>
                  <a:ext cx="377026" cy="369332"/>
                </a:xfrm>
                <a:prstGeom prst="rect">
                  <a:avLst/>
                </a:prstGeom>
                <a:blipFill rotWithShape="1">
                  <a:blip r:embed="rId7" cstate="print"/>
                  <a:stretch>
                    <a:fillRect/>
                  </a:stretch>
                </a:blipFill>
                <a:ln w="25400" cmpd="sng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直線コネクタ 8"/>
            <p:cNvCxnSpPr>
              <a:cxnSpLocks noChangeShapeType="1"/>
            </p:cNvCxnSpPr>
            <p:nvPr/>
          </p:nvCxnSpPr>
          <p:spPr bwMode="auto">
            <a:xfrm flipH="1">
              <a:off x="2633278" y="2125362"/>
              <a:ext cx="11112" cy="29003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直線コネクタ 8"/>
            <p:cNvCxnSpPr>
              <a:cxnSpLocks noChangeShapeType="1"/>
            </p:cNvCxnSpPr>
            <p:nvPr/>
          </p:nvCxnSpPr>
          <p:spPr bwMode="auto">
            <a:xfrm flipH="1">
              <a:off x="670817" y="2063576"/>
              <a:ext cx="11112" cy="2281767"/>
            </a:xfrm>
            <a:prstGeom prst="line">
              <a:avLst/>
            </a:prstGeom>
            <a:noFill/>
            <a:ln w="25400" algn="ctr">
              <a:solidFill>
                <a:srgbClr val="0080FF"/>
              </a:solidFill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33" name="正方形/長方形 32"/>
                <p:cNvSpPr/>
                <p:nvPr/>
              </p:nvSpPr>
              <p:spPr>
                <a:xfrm>
                  <a:off x="487589" y="2899518"/>
                  <a:ext cx="381002" cy="369332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h</m:t>
                        </m:r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>
            <p:sp>
              <p:nvSpPr>
                <p:cNvPr id="33" name="正方形/長方形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589" y="2899518"/>
                  <a:ext cx="381002" cy="369332"/>
                </a:xfrm>
                <a:prstGeom prst="rect">
                  <a:avLst/>
                </a:prstGeom>
                <a:blipFill rotWithShape="1">
                  <a:blip r:embed="rId8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正方形/長方形 34"/>
            <p:cNvSpPr/>
            <p:nvPr/>
          </p:nvSpPr>
          <p:spPr>
            <a:xfrm>
              <a:off x="2950382" y="3711546"/>
              <a:ext cx="633507" cy="369332"/>
            </a:xfrm>
            <a:prstGeom prst="rect">
              <a:avLst/>
            </a:prstGeom>
            <a:solidFill>
              <a:schemeClr val="bg1"/>
            </a:solidFill>
            <a:ln w="25400" cmpd="sng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ja-JP" b="0" dirty="0" smtClean="0">
                  <a:solidFill>
                    <a:schemeClr val="tx1"/>
                  </a:solidFill>
                  <a:ea typeface="Cambria Math"/>
                </a:rPr>
                <a:t>ratio</a:t>
              </a:r>
              <a:endParaRPr lang="ja-JP" altLang="en-US" dirty="0"/>
            </a:p>
          </p:txBody>
        </p: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36" name="正方形/長方形 35"/>
                <p:cNvSpPr/>
                <p:nvPr/>
              </p:nvSpPr>
              <p:spPr>
                <a:xfrm>
                  <a:off x="2286805" y="3591737"/>
                  <a:ext cx="37715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>
            <p:sp>
              <p:nvSpPr>
                <p:cNvPr id="36" name="正方形/長方形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6805" y="3591737"/>
                  <a:ext cx="377155" cy="461665"/>
                </a:xfrm>
                <a:prstGeom prst="rect">
                  <a:avLst/>
                </a:prstGeom>
                <a:blipFill rotWithShape="1">
                  <a:blip r:embed="rId9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37" name="正方形/長方形 36"/>
                <p:cNvSpPr/>
                <p:nvPr/>
              </p:nvSpPr>
              <p:spPr>
                <a:xfrm>
                  <a:off x="2757637" y="4353200"/>
                  <a:ext cx="38549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𝑗</m:t>
                        </m:r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>
            <p:sp>
              <p:nvSpPr>
                <p:cNvPr id="37" name="正方形/長方形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7637" y="4353200"/>
                  <a:ext cx="385490" cy="461665"/>
                </a:xfrm>
                <a:prstGeom prst="rect">
                  <a:avLst/>
                </a:prstGeom>
                <a:blipFill rotWithShape="1">
                  <a:blip r:embed="rId10" cstate="print"/>
                  <a:stretch>
                    <a:fillRect b="-1842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直線コネクタ 29"/>
            <p:cNvCxnSpPr/>
            <p:nvPr/>
          </p:nvCxnSpPr>
          <p:spPr bwMode="auto">
            <a:xfrm flipV="1">
              <a:off x="2336233" y="3906244"/>
              <a:ext cx="297045" cy="1471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円弧 30"/>
            <p:cNvSpPr/>
            <p:nvPr/>
          </p:nvSpPr>
          <p:spPr bwMode="auto">
            <a:xfrm rot="5400000">
              <a:off x="2335465" y="4076580"/>
              <a:ext cx="585236" cy="557193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22" name="正方形/長方形 21"/>
                <p:cNvSpPr/>
                <p:nvPr/>
              </p:nvSpPr>
              <p:spPr>
                <a:xfrm>
                  <a:off x="1890713" y="4356100"/>
                  <a:ext cx="37715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>
            <p:sp>
              <p:nvSpPr>
                <p:cNvPr id="22" name="正方形/長方形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0713" y="4356100"/>
                  <a:ext cx="377155" cy="461665"/>
                </a:xfrm>
                <a:prstGeom prst="rect">
                  <a:avLst/>
                </a:prstGeom>
                <a:blipFill rotWithShape="1">
                  <a:blip r:embed="rId11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" name="直線コネクタ 2"/>
            <p:cNvCxnSpPr/>
            <p:nvPr/>
          </p:nvCxnSpPr>
          <p:spPr bwMode="auto">
            <a:xfrm flipV="1">
              <a:off x="868591" y="1808679"/>
              <a:ext cx="2573609" cy="25489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80FF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直線コネクタ 28"/>
            <p:cNvCxnSpPr/>
            <p:nvPr/>
          </p:nvCxnSpPr>
          <p:spPr bwMode="auto">
            <a:xfrm>
              <a:off x="4889216" y="1808679"/>
              <a:ext cx="2573609" cy="25489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テキスト ボックス 7"/>
            <p:cNvSpPr txBox="1"/>
            <p:nvPr/>
          </p:nvSpPr>
          <p:spPr>
            <a:xfrm>
              <a:off x="3781170" y="1598610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50 km</a:t>
              </a:r>
              <a:endParaRPr kumimoji="1" lang="ja-JP" altLang="en-US" dirty="0"/>
            </a:p>
          </p:txBody>
        </p:sp>
        <p:cxnSp>
          <p:nvCxnSpPr>
            <p:cNvPr id="10" name="直線矢印コネクタ 9"/>
            <p:cNvCxnSpPr>
              <a:stCxn id="6" idx="1"/>
            </p:cNvCxnSpPr>
            <p:nvPr/>
          </p:nvCxnSpPr>
          <p:spPr bwMode="auto">
            <a:xfrm flipH="1">
              <a:off x="868591" y="2964576"/>
              <a:ext cx="1916763" cy="11960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直線コネクタ 31"/>
            <p:cNvCxnSpPr>
              <a:endCxn id="7" idx="0"/>
            </p:cNvCxnSpPr>
            <p:nvPr/>
          </p:nvCxnSpPr>
          <p:spPr bwMode="auto">
            <a:xfrm>
              <a:off x="860350" y="2055336"/>
              <a:ext cx="464985" cy="1102931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80FF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直線コネクタ 37"/>
            <p:cNvCxnSpPr/>
            <p:nvPr/>
          </p:nvCxnSpPr>
          <p:spPr bwMode="auto">
            <a:xfrm flipH="1" flipV="1">
              <a:off x="1513848" y="3527599"/>
              <a:ext cx="1150113" cy="82008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80FF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直線コネクタ 38"/>
            <p:cNvCxnSpPr>
              <a:endCxn id="27" idx="1"/>
            </p:cNvCxnSpPr>
            <p:nvPr/>
          </p:nvCxnSpPr>
          <p:spPr bwMode="auto">
            <a:xfrm>
              <a:off x="860350" y="2055336"/>
              <a:ext cx="841914" cy="346467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80FF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直線コネクタ 39"/>
            <p:cNvCxnSpPr>
              <a:endCxn id="27" idx="3"/>
            </p:cNvCxnSpPr>
            <p:nvPr/>
          </p:nvCxnSpPr>
          <p:spPr bwMode="auto">
            <a:xfrm flipH="1">
              <a:off x="2079290" y="2125362"/>
              <a:ext cx="584672" cy="276441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80FF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直線コネクタ 42"/>
            <p:cNvCxnSpPr/>
            <p:nvPr/>
          </p:nvCxnSpPr>
          <p:spPr bwMode="auto">
            <a:xfrm flipV="1">
              <a:off x="2644390" y="3165561"/>
              <a:ext cx="140964" cy="117978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80FF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直線コネクタ 43"/>
            <p:cNvCxnSpPr/>
            <p:nvPr/>
          </p:nvCxnSpPr>
          <p:spPr bwMode="auto">
            <a:xfrm>
              <a:off x="2663962" y="2125362"/>
              <a:ext cx="121392" cy="63822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80FF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テキスト ボックス 15"/>
            <p:cNvSpPr txBox="1">
              <a:spLocks noChangeArrowheads="1"/>
            </p:cNvSpPr>
            <p:nvPr/>
          </p:nvSpPr>
          <p:spPr bwMode="auto">
            <a:xfrm>
              <a:off x="59350" y="3822570"/>
              <a:ext cx="1428750" cy="36988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dirty="0">
                  <a:solidFill>
                    <a:srgbClr val="0000FF"/>
                  </a:solidFill>
                </a:rPr>
                <a:t>5 km/s layer</a:t>
              </a:r>
              <a:endParaRPr lang="ja-JP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24" name="テキスト ボックス 16"/>
            <p:cNvSpPr txBox="1">
              <a:spLocks noChangeArrowheads="1"/>
            </p:cNvSpPr>
            <p:nvPr/>
          </p:nvSpPr>
          <p:spPr bwMode="auto">
            <a:xfrm>
              <a:off x="59350" y="4435345"/>
              <a:ext cx="1428750" cy="36988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>
                  <a:solidFill>
                    <a:srgbClr val="0000FF"/>
                  </a:solidFill>
                </a:rPr>
                <a:t>6 km/s layer</a:t>
              </a:r>
              <a:endParaRPr lang="ja-JP" altLang="en-US">
                <a:solidFill>
                  <a:srgbClr val="0000FF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0" name="正方形/長方形 49"/>
              <p:cNvSpPr/>
              <p:nvPr/>
            </p:nvSpPr>
            <p:spPr>
              <a:xfrm>
                <a:off x="6805732" y="5520393"/>
                <a:ext cx="1991763" cy="523220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h</m:t>
                      </m:r>
                      <m:r>
                        <a:rPr lang="en-US" altLang="ja-JP" sz="28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=7.5 </m:t>
                      </m:r>
                      <m:r>
                        <m:rPr>
                          <m:nor/>
                        </m:rPr>
                        <a:rPr lang="en-US" altLang="ja-JP" sz="28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km</m:t>
                      </m:r>
                    </m:oMath>
                  </m:oMathPara>
                </a14:m>
                <a:endParaRPr lang="ja-JP" altLang="en-US" sz="2800" dirty="0"/>
              </a:p>
            </p:txBody>
          </p:sp>
        </mc:Choice>
        <mc:Fallback>
          <p:sp>
            <p:nvSpPr>
              <p:cNvPr id="50" name="正方形/長方形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732" y="5520393"/>
                <a:ext cx="1991763" cy="523220"/>
              </a:xfrm>
              <a:prstGeom prst="rect">
                <a:avLst/>
              </a:prstGeom>
              <a:blipFill rotWithShape="1">
                <a:blip r:embed="rId1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右矢印 50"/>
          <p:cNvSpPr/>
          <p:nvPr/>
        </p:nvSpPr>
        <p:spPr bwMode="auto">
          <a:xfrm>
            <a:off x="6511144" y="5630975"/>
            <a:ext cx="335286" cy="28791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771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タイトル 1"/>
          <p:cNvSpPr>
            <a:spLocks noGrp="1"/>
          </p:cNvSpPr>
          <p:nvPr>
            <p:ph type="title"/>
          </p:nvPr>
        </p:nvSpPr>
        <p:spPr>
          <a:xfrm>
            <a:off x="448232" y="1080000"/>
            <a:ext cx="8229600" cy="1371600"/>
          </a:xfrm>
        </p:spPr>
        <p:txBody>
          <a:bodyPr/>
          <a:lstStyle/>
          <a:p>
            <a:pPr algn="ctr"/>
            <a:r>
              <a:rPr lang="en-US" altLang="ja-JP" dirty="0" smtClean="0">
                <a:solidFill>
                  <a:srgbClr val="00CC00"/>
                </a:solidFill>
              </a:rPr>
              <a:t>Advanced method of inversion of seismic velocity</a:t>
            </a:r>
            <a:endParaRPr lang="ja-JP" altLang="en-US" dirty="0" smtClean="0">
              <a:solidFill>
                <a:srgbClr val="00CC00"/>
              </a:solidFill>
            </a:endParaRPr>
          </a:p>
        </p:txBody>
      </p:sp>
      <p:sp>
        <p:nvSpPr>
          <p:cNvPr id="62467" name="フッター プレースホルダー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62468" name="日付プレースホルダー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595313"/>
          </a:xfrm>
        </p:spPr>
        <p:txBody>
          <a:bodyPr/>
          <a:lstStyle/>
          <a:p>
            <a:pPr algn="ctr"/>
            <a:r>
              <a:rPr lang="en-US" altLang="ja-JP" sz="3200" dirty="0" smtClean="0">
                <a:solidFill>
                  <a:srgbClr val="00CC00"/>
                </a:solidFill>
              </a:rPr>
              <a:t>Seismic tomography</a:t>
            </a:r>
            <a:endParaRPr lang="ja-JP" altLang="en-US" sz="3200" dirty="0" smtClean="0">
              <a:solidFill>
                <a:srgbClr val="00CC00"/>
              </a:solidFill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6413" y="900000"/>
            <a:ext cx="8104187" cy="5403850"/>
          </a:xfrm>
        </p:spPr>
        <p:txBody>
          <a:bodyPr/>
          <a:lstStyle/>
          <a:p>
            <a:r>
              <a:rPr lang="en-US" altLang="ja-JP" dirty="0" smtClean="0"/>
              <a:t>Method of resolving internal structure in the earth like CT scan</a:t>
            </a:r>
          </a:p>
        </p:txBody>
      </p:sp>
      <p:grpSp>
        <p:nvGrpSpPr>
          <p:cNvPr id="63493" name="Group 12"/>
          <p:cNvGrpSpPr>
            <a:grpSpLocks/>
          </p:cNvGrpSpPr>
          <p:nvPr/>
        </p:nvGrpSpPr>
        <p:grpSpPr bwMode="auto">
          <a:xfrm>
            <a:off x="434975" y="2058885"/>
            <a:ext cx="6099175" cy="3976688"/>
            <a:chOff x="951" y="1335"/>
            <a:chExt cx="3842" cy="2505"/>
          </a:xfrm>
        </p:grpSpPr>
        <p:pic>
          <p:nvPicPr>
            <p:cNvPr id="63503" name="Picture 8" descr="トモグラフィー図解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" y="1335"/>
              <a:ext cx="3842" cy="2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504" name="Text Box 9"/>
            <p:cNvSpPr txBox="1">
              <a:spLocks noChangeArrowheads="1"/>
            </p:cNvSpPr>
            <p:nvPr/>
          </p:nvSpPr>
          <p:spPr bwMode="auto">
            <a:xfrm>
              <a:off x="3080" y="1730"/>
              <a:ext cx="558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400" b="1"/>
                <a:t>Fast</a:t>
              </a:r>
            </a:p>
            <a:p>
              <a:pPr eaLnBrk="1" hangingPunct="1"/>
              <a:r>
                <a:rPr lang="en-US" altLang="ja-JP" sz="2400" b="1"/>
                <a:t>zone</a:t>
              </a:r>
              <a:endParaRPr lang="ja-JP" altLang="en-US" sz="2400" b="1"/>
            </a:p>
          </p:txBody>
        </p:sp>
        <p:sp>
          <p:nvSpPr>
            <p:cNvPr id="63505" name="Text Box 10"/>
            <p:cNvSpPr txBox="1">
              <a:spLocks noChangeArrowheads="1"/>
            </p:cNvSpPr>
            <p:nvPr/>
          </p:nvSpPr>
          <p:spPr bwMode="auto">
            <a:xfrm>
              <a:off x="2145" y="1730"/>
              <a:ext cx="568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400" b="1"/>
                <a:t>Slow</a:t>
              </a:r>
              <a:endParaRPr lang="ja-JP" altLang="en-US" sz="2400" b="1"/>
            </a:p>
            <a:p>
              <a:pPr eaLnBrk="1" hangingPunct="1"/>
              <a:r>
                <a:rPr lang="en-US" altLang="ja-JP" sz="2400" b="1"/>
                <a:t>zone</a:t>
              </a:r>
              <a:endParaRPr lang="ja-JP" altLang="en-US" sz="2400" b="1"/>
            </a:p>
          </p:txBody>
        </p:sp>
        <p:sp>
          <p:nvSpPr>
            <p:cNvPr id="63506" name="Text Box 11"/>
            <p:cNvSpPr txBox="1">
              <a:spLocks noChangeArrowheads="1"/>
            </p:cNvSpPr>
            <p:nvPr/>
          </p:nvSpPr>
          <p:spPr bwMode="auto">
            <a:xfrm>
              <a:off x="3628" y="3010"/>
              <a:ext cx="876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2400" b="1"/>
                <a:t>Average</a:t>
              </a:r>
            </a:p>
            <a:p>
              <a:pPr algn="ctr" eaLnBrk="1" hangingPunct="1"/>
              <a:r>
                <a:rPr lang="en-US" altLang="ja-JP" sz="2400" b="1"/>
                <a:t>velocity</a:t>
              </a:r>
            </a:p>
            <a:p>
              <a:pPr algn="ctr" eaLnBrk="1" hangingPunct="1"/>
              <a:r>
                <a:rPr lang="en-US" altLang="ja-JP" sz="2400" b="1"/>
                <a:t>zone</a:t>
              </a:r>
              <a:endParaRPr lang="ja-JP" altLang="en-US" sz="2400" b="1"/>
            </a:p>
          </p:txBody>
        </p:sp>
      </p:grpSp>
      <p:grpSp>
        <p:nvGrpSpPr>
          <p:cNvPr id="63494" name="Group 20"/>
          <p:cNvGrpSpPr>
            <a:grpSpLocks/>
          </p:cNvGrpSpPr>
          <p:nvPr/>
        </p:nvGrpSpPr>
        <p:grpSpPr bwMode="auto">
          <a:xfrm>
            <a:off x="6645275" y="2217635"/>
            <a:ext cx="2479675" cy="974725"/>
            <a:chOff x="4186" y="1572"/>
            <a:chExt cx="1562" cy="614"/>
          </a:xfrm>
        </p:grpSpPr>
        <p:sp>
          <p:nvSpPr>
            <p:cNvPr id="63501" name="Line 15"/>
            <p:cNvSpPr>
              <a:spLocks noChangeShapeType="1"/>
            </p:cNvSpPr>
            <p:nvPr/>
          </p:nvSpPr>
          <p:spPr bwMode="auto">
            <a:xfrm>
              <a:off x="4215" y="1572"/>
              <a:ext cx="43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3502" name="Text Box 16"/>
            <p:cNvSpPr txBox="1">
              <a:spLocks noChangeArrowheads="1"/>
            </p:cNvSpPr>
            <p:nvPr/>
          </p:nvSpPr>
          <p:spPr bwMode="auto">
            <a:xfrm>
              <a:off x="4186" y="1604"/>
              <a:ext cx="1562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b="1"/>
                <a:t>Ray passing through</a:t>
              </a:r>
            </a:p>
            <a:p>
              <a:pPr eaLnBrk="1" hangingPunct="1"/>
              <a:r>
                <a:rPr lang="en-US" altLang="ja-JP" b="1"/>
                <a:t>mainly slow zone</a:t>
              </a:r>
            </a:p>
            <a:p>
              <a:pPr eaLnBrk="1" hangingPunct="1"/>
              <a:r>
                <a:rPr lang="ja-JP" altLang="en-US" b="1"/>
                <a:t>→ </a:t>
              </a:r>
              <a:r>
                <a:rPr lang="en-US" altLang="ja-JP" b="1"/>
                <a:t>Long time</a:t>
              </a:r>
              <a:endParaRPr lang="ja-JP" altLang="en-US" b="1"/>
            </a:p>
          </p:txBody>
        </p:sp>
      </p:grpSp>
      <p:grpSp>
        <p:nvGrpSpPr>
          <p:cNvPr id="63495" name="Group 24"/>
          <p:cNvGrpSpPr>
            <a:grpSpLocks/>
          </p:cNvGrpSpPr>
          <p:nvPr/>
        </p:nvGrpSpPr>
        <p:grpSpPr bwMode="auto">
          <a:xfrm>
            <a:off x="6645275" y="3427310"/>
            <a:ext cx="2479675" cy="974725"/>
            <a:chOff x="4186" y="2334"/>
            <a:chExt cx="1562" cy="614"/>
          </a:xfrm>
        </p:grpSpPr>
        <p:sp>
          <p:nvSpPr>
            <p:cNvPr id="63499" name="Line 17"/>
            <p:cNvSpPr>
              <a:spLocks noChangeShapeType="1"/>
            </p:cNvSpPr>
            <p:nvPr/>
          </p:nvSpPr>
          <p:spPr bwMode="auto">
            <a:xfrm>
              <a:off x="4215" y="2334"/>
              <a:ext cx="430" cy="0"/>
            </a:xfrm>
            <a:prstGeom prst="line">
              <a:avLst/>
            </a:prstGeom>
            <a:noFill/>
            <a:ln w="25400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3500" name="Text Box 18"/>
            <p:cNvSpPr txBox="1">
              <a:spLocks noChangeArrowheads="1"/>
            </p:cNvSpPr>
            <p:nvPr/>
          </p:nvSpPr>
          <p:spPr bwMode="auto">
            <a:xfrm>
              <a:off x="4186" y="2366"/>
              <a:ext cx="1562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b="1"/>
                <a:t>Ray passing through</a:t>
              </a:r>
            </a:p>
            <a:p>
              <a:pPr eaLnBrk="1" hangingPunct="1"/>
              <a:r>
                <a:rPr lang="en-US" altLang="ja-JP" b="1"/>
                <a:t>mainly fast zone</a:t>
              </a:r>
            </a:p>
            <a:p>
              <a:pPr eaLnBrk="1" hangingPunct="1"/>
              <a:r>
                <a:rPr lang="ja-JP" altLang="en-US" b="1"/>
                <a:t>→ </a:t>
              </a:r>
              <a:r>
                <a:rPr lang="en-US" altLang="ja-JP" b="1"/>
                <a:t>Short time</a:t>
              </a:r>
              <a:endParaRPr lang="ja-JP" altLang="en-US" b="1"/>
            </a:p>
          </p:txBody>
        </p:sp>
      </p:grpSp>
      <p:grpSp>
        <p:nvGrpSpPr>
          <p:cNvPr id="63496" name="Group 25"/>
          <p:cNvGrpSpPr>
            <a:grpSpLocks/>
          </p:cNvGrpSpPr>
          <p:nvPr/>
        </p:nvGrpSpPr>
        <p:grpSpPr bwMode="auto">
          <a:xfrm>
            <a:off x="6645275" y="4636985"/>
            <a:ext cx="2479675" cy="696913"/>
            <a:chOff x="4186" y="3096"/>
            <a:chExt cx="1562" cy="439"/>
          </a:xfrm>
        </p:grpSpPr>
        <p:sp>
          <p:nvSpPr>
            <p:cNvPr id="63497" name="Line 22"/>
            <p:cNvSpPr>
              <a:spLocks noChangeShapeType="1"/>
            </p:cNvSpPr>
            <p:nvPr/>
          </p:nvSpPr>
          <p:spPr bwMode="auto">
            <a:xfrm>
              <a:off x="4215" y="3096"/>
              <a:ext cx="43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3498" name="Text Box 23"/>
            <p:cNvSpPr txBox="1">
              <a:spLocks noChangeArrowheads="1"/>
            </p:cNvSpPr>
            <p:nvPr/>
          </p:nvSpPr>
          <p:spPr bwMode="auto">
            <a:xfrm>
              <a:off x="4186" y="3128"/>
              <a:ext cx="1562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b="1"/>
                <a:t>Ray passing through</a:t>
              </a:r>
            </a:p>
            <a:p>
              <a:pPr eaLnBrk="1" hangingPunct="1"/>
              <a:r>
                <a:rPr lang="en-US" altLang="ja-JP" b="1"/>
                <a:t>average zone</a:t>
              </a:r>
            </a:p>
          </p:txBody>
        </p:sp>
      </p:grpSp>
      <p:sp>
        <p:nvSpPr>
          <p:cNvPr id="4" name="日付プレースホルダー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2335213"/>
            <a:ext cx="8229600" cy="3886200"/>
          </a:xfrm>
        </p:spPr>
        <p:txBody>
          <a:bodyPr/>
          <a:lstStyle/>
          <a:p>
            <a:endParaRPr lang="ja-JP" altLang="en-US" smtClean="0"/>
          </a:p>
        </p:txBody>
      </p:sp>
      <p:grpSp>
        <p:nvGrpSpPr>
          <p:cNvPr id="7171" name="グループ化 94"/>
          <p:cNvGrpSpPr>
            <a:grpSpLocks/>
          </p:cNvGrpSpPr>
          <p:nvPr/>
        </p:nvGrpSpPr>
        <p:grpSpPr bwMode="auto">
          <a:xfrm>
            <a:off x="142875" y="447675"/>
            <a:ext cx="7926388" cy="6267450"/>
            <a:chOff x="631825" y="447675"/>
            <a:chExt cx="7926388" cy="6267450"/>
          </a:xfrm>
        </p:grpSpPr>
        <p:sp>
          <p:nvSpPr>
            <p:cNvPr id="7185" name="AutoShape 56"/>
            <p:cNvSpPr>
              <a:spLocks noChangeAspect="1" noChangeArrowheads="1" noTextEdit="1"/>
            </p:cNvSpPr>
            <p:nvPr/>
          </p:nvSpPr>
          <p:spPr bwMode="auto">
            <a:xfrm>
              <a:off x="631825" y="447675"/>
              <a:ext cx="7926388" cy="626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86" name="Freeform 58"/>
            <p:cNvSpPr>
              <a:spLocks/>
            </p:cNvSpPr>
            <p:nvPr/>
          </p:nvSpPr>
          <p:spPr bwMode="auto">
            <a:xfrm>
              <a:off x="3694113" y="3940175"/>
              <a:ext cx="4383088" cy="2578100"/>
            </a:xfrm>
            <a:custGeom>
              <a:avLst/>
              <a:gdLst>
                <a:gd name="T0" fmla="*/ 2147483647 w 2761"/>
                <a:gd name="T1" fmla="*/ 2147483647 h 1624"/>
                <a:gd name="T2" fmla="*/ 2147483647 w 2761"/>
                <a:gd name="T3" fmla="*/ 2147483647 h 1624"/>
                <a:gd name="T4" fmla="*/ 2147483647 w 2761"/>
                <a:gd name="T5" fmla="*/ 2147483647 h 1624"/>
                <a:gd name="T6" fmla="*/ 2147483647 w 2761"/>
                <a:gd name="T7" fmla="*/ 2147483647 h 1624"/>
                <a:gd name="T8" fmla="*/ 2147483647 w 2761"/>
                <a:gd name="T9" fmla="*/ 2147483647 h 1624"/>
                <a:gd name="T10" fmla="*/ 2147483647 w 2761"/>
                <a:gd name="T11" fmla="*/ 2147483647 h 1624"/>
                <a:gd name="T12" fmla="*/ 2147483647 w 2761"/>
                <a:gd name="T13" fmla="*/ 2147483647 h 1624"/>
                <a:gd name="T14" fmla="*/ 2147483647 w 2761"/>
                <a:gd name="T15" fmla="*/ 2147483647 h 1624"/>
                <a:gd name="T16" fmla="*/ 2147483647 w 2761"/>
                <a:gd name="T17" fmla="*/ 2147483647 h 1624"/>
                <a:gd name="T18" fmla="*/ 2147483647 w 2761"/>
                <a:gd name="T19" fmla="*/ 2147483647 h 1624"/>
                <a:gd name="T20" fmla="*/ 2147483647 w 2761"/>
                <a:gd name="T21" fmla="*/ 2147483647 h 1624"/>
                <a:gd name="T22" fmla="*/ 2147483647 w 2761"/>
                <a:gd name="T23" fmla="*/ 2147483647 h 1624"/>
                <a:gd name="T24" fmla="*/ 2147483647 w 2761"/>
                <a:gd name="T25" fmla="*/ 2147483647 h 1624"/>
                <a:gd name="T26" fmla="*/ 2147483647 w 2761"/>
                <a:gd name="T27" fmla="*/ 2147483647 h 1624"/>
                <a:gd name="T28" fmla="*/ 2147483647 w 2761"/>
                <a:gd name="T29" fmla="*/ 2147483647 h 1624"/>
                <a:gd name="T30" fmla="*/ 2147483647 w 2761"/>
                <a:gd name="T31" fmla="*/ 2147483647 h 1624"/>
                <a:gd name="T32" fmla="*/ 2147483647 w 2761"/>
                <a:gd name="T33" fmla="*/ 2147483647 h 1624"/>
                <a:gd name="T34" fmla="*/ 2147483647 w 2761"/>
                <a:gd name="T35" fmla="*/ 2147483647 h 1624"/>
                <a:gd name="T36" fmla="*/ 2147483647 w 2761"/>
                <a:gd name="T37" fmla="*/ 2147483647 h 1624"/>
                <a:gd name="T38" fmla="*/ 2147483647 w 2761"/>
                <a:gd name="T39" fmla="*/ 2147483647 h 1624"/>
                <a:gd name="T40" fmla="*/ 2147483647 w 2761"/>
                <a:gd name="T41" fmla="*/ 2147483647 h 1624"/>
                <a:gd name="T42" fmla="*/ 2147483647 w 2761"/>
                <a:gd name="T43" fmla="*/ 2147483647 h 1624"/>
                <a:gd name="T44" fmla="*/ 2147483647 w 2761"/>
                <a:gd name="T45" fmla="*/ 2147483647 h 1624"/>
                <a:gd name="T46" fmla="*/ 2147483647 w 2761"/>
                <a:gd name="T47" fmla="*/ 2147483647 h 1624"/>
                <a:gd name="T48" fmla="*/ 2147483647 w 2761"/>
                <a:gd name="T49" fmla="*/ 2147483647 h 1624"/>
                <a:gd name="T50" fmla="*/ 2147483647 w 2761"/>
                <a:gd name="T51" fmla="*/ 2147483647 h 1624"/>
                <a:gd name="T52" fmla="*/ 2147483647 w 2761"/>
                <a:gd name="T53" fmla="*/ 2147483647 h 1624"/>
                <a:gd name="T54" fmla="*/ 2147483647 w 2761"/>
                <a:gd name="T55" fmla="*/ 2147483647 h 1624"/>
                <a:gd name="T56" fmla="*/ 2147483647 w 2761"/>
                <a:gd name="T57" fmla="*/ 2147483647 h 1624"/>
                <a:gd name="T58" fmla="*/ 2147483647 w 2761"/>
                <a:gd name="T59" fmla="*/ 2147483647 h 1624"/>
                <a:gd name="T60" fmla="*/ 2147483647 w 2761"/>
                <a:gd name="T61" fmla="*/ 2147483647 h 1624"/>
                <a:gd name="T62" fmla="*/ 2147483647 w 2761"/>
                <a:gd name="T63" fmla="*/ 2147483647 h 1624"/>
                <a:gd name="T64" fmla="*/ 2147483647 w 2761"/>
                <a:gd name="T65" fmla="*/ 2147483647 h 1624"/>
                <a:gd name="T66" fmla="*/ 2147483647 w 2761"/>
                <a:gd name="T67" fmla="*/ 2147483647 h 1624"/>
                <a:gd name="T68" fmla="*/ 2147483647 w 2761"/>
                <a:gd name="T69" fmla="*/ 2147483647 h 1624"/>
                <a:gd name="T70" fmla="*/ 2147483647 w 2761"/>
                <a:gd name="T71" fmla="*/ 2147483647 h 1624"/>
                <a:gd name="T72" fmla="*/ 2147483647 w 2761"/>
                <a:gd name="T73" fmla="*/ 2147483647 h 1624"/>
                <a:gd name="T74" fmla="*/ 2147483647 w 2761"/>
                <a:gd name="T75" fmla="*/ 2147483647 h 1624"/>
                <a:gd name="T76" fmla="*/ 2147483647 w 2761"/>
                <a:gd name="T77" fmla="*/ 2147483647 h 1624"/>
                <a:gd name="T78" fmla="*/ 2147483647 w 2761"/>
                <a:gd name="T79" fmla="*/ 2147483647 h 1624"/>
                <a:gd name="T80" fmla="*/ 2147483647 w 2761"/>
                <a:gd name="T81" fmla="*/ 2147483647 h 1624"/>
                <a:gd name="T82" fmla="*/ 2147483647 w 2761"/>
                <a:gd name="T83" fmla="*/ 2147483647 h 1624"/>
                <a:gd name="T84" fmla="*/ 2147483647 w 2761"/>
                <a:gd name="T85" fmla="*/ 2147483647 h 1624"/>
                <a:gd name="T86" fmla="*/ 2147483647 w 2761"/>
                <a:gd name="T87" fmla="*/ 2147483647 h 1624"/>
                <a:gd name="T88" fmla="*/ 2147483647 w 2761"/>
                <a:gd name="T89" fmla="*/ 2147483647 h 1624"/>
                <a:gd name="T90" fmla="*/ 2147483647 w 2761"/>
                <a:gd name="T91" fmla="*/ 2147483647 h 1624"/>
                <a:gd name="T92" fmla="*/ 2147483647 w 2761"/>
                <a:gd name="T93" fmla="*/ 2147483647 h 1624"/>
                <a:gd name="T94" fmla="*/ 2147483647 w 2761"/>
                <a:gd name="T95" fmla="*/ 2147483647 h 1624"/>
                <a:gd name="T96" fmla="*/ 2147483647 w 2761"/>
                <a:gd name="T97" fmla="*/ 2147483647 h 1624"/>
                <a:gd name="T98" fmla="*/ 2147483647 w 2761"/>
                <a:gd name="T99" fmla="*/ 2147483647 h 1624"/>
                <a:gd name="T100" fmla="*/ 2147483647 w 2761"/>
                <a:gd name="T101" fmla="*/ 2147483647 h 1624"/>
                <a:gd name="T102" fmla="*/ 2147483647 w 2761"/>
                <a:gd name="T103" fmla="*/ 2147483647 h 1624"/>
                <a:gd name="T104" fmla="*/ 2147483647 w 2761"/>
                <a:gd name="T105" fmla="*/ 2147483647 h 1624"/>
                <a:gd name="T106" fmla="*/ 2147483647 w 2761"/>
                <a:gd name="T107" fmla="*/ 2147483647 h 1624"/>
                <a:gd name="T108" fmla="*/ 2147483647 w 2761"/>
                <a:gd name="T109" fmla="*/ 2147483647 h 1624"/>
                <a:gd name="T110" fmla="*/ 2147483647 w 2761"/>
                <a:gd name="T111" fmla="*/ 2147483647 h 1624"/>
                <a:gd name="T112" fmla="*/ 2147483647 w 2761"/>
                <a:gd name="T113" fmla="*/ 2147483647 h 1624"/>
                <a:gd name="T114" fmla="*/ 2147483647 w 2761"/>
                <a:gd name="T115" fmla="*/ 2147483647 h 1624"/>
                <a:gd name="T116" fmla="*/ 2147483647 w 2761"/>
                <a:gd name="T117" fmla="*/ 2147483647 h 1624"/>
                <a:gd name="T118" fmla="*/ 2147483647 w 2761"/>
                <a:gd name="T119" fmla="*/ 2147483647 h 1624"/>
                <a:gd name="T120" fmla="*/ 2147483647 w 2761"/>
                <a:gd name="T121" fmla="*/ 2147483647 h 1624"/>
                <a:gd name="T122" fmla="*/ 2147483647 w 2761"/>
                <a:gd name="T123" fmla="*/ 2147483647 h 162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761"/>
                <a:gd name="T187" fmla="*/ 0 h 1624"/>
                <a:gd name="T188" fmla="*/ 2761 w 2761"/>
                <a:gd name="T189" fmla="*/ 1624 h 162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761" h="1624">
                  <a:moveTo>
                    <a:pt x="2761" y="0"/>
                  </a:moveTo>
                  <a:lnTo>
                    <a:pt x="2761" y="0"/>
                  </a:lnTo>
                  <a:lnTo>
                    <a:pt x="2761" y="25"/>
                  </a:lnTo>
                  <a:lnTo>
                    <a:pt x="2754" y="41"/>
                  </a:lnTo>
                  <a:lnTo>
                    <a:pt x="2754" y="66"/>
                  </a:lnTo>
                  <a:lnTo>
                    <a:pt x="2754" y="83"/>
                  </a:lnTo>
                  <a:lnTo>
                    <a:pt x="2747" y="107"/>
                  </a:lnTo>
                  <a:lnTo>
                    <a:pt x="2747" y="124"/>
                  </a:lnTo>
                  <a:lnTo>
                    <a:pt x="2740" y="140"/>
                  </a:lnTo>
                  <a:lnTo>
                    <a:pt x="2740" y="165"/>
                  </a:lnTo>
                  <a:lnTo>
                    <a:pt x="2733" y="182"/>
                  </a:lnTo>
                  <a:lnTo>
                    <a:pt x="2726" y="206"/>
                  </a:lnTo>
                  <a:lnTo>
                    <a:pt x="2719" y="223"/>
                  </a:lnTo>
                  <a:lnTo>
                    <a:pt x="2713" y="247"/>
                  </a:lnTo>
                  <a:lnTo>
                    <a:pt x="2706" y="264"/>
                  </a:lnTo>
                  <a:lnTo>
                    <a:pt x="2699" y="280"/>
                  </a:lnTo>
                  <a:lnTo>
                    <a:pt x="2692" y="305"/>
                  </a:lnTo>
                  <a:lnTo>
                    <a:pt x="2685" y="322"/>
                  </a:lnTo>
                  <a:lnTo>
                    <a:pt x="2671" y="338"/>
                  </a:lnTo>
                  <a:lnTo>
                    <a:pt x="2665" y="363"/>
                  </a:lnTo>
                  <a:lnTo>
                    <a:pt x="2651" y="379"/>
                  </a:lnTo>
                  <a:lnTo>
                    <a:pt x="2637" y="404"/>
                  </a:lnTo>
                  <a:lnTo>
                    <a:pt x="2630" y="421"/>
                  </a:lnTo>
                  <a:lnTo>
                    <a:pt x="2617" y="437"/>
                  </a:lnTo>
                  <a:lnTo>
                    <a:pt x="2603" y="462"/>
                  </a:lnTo>
                  <a:lnTo>
                    <a:pt x="2589" y="478"/>
                  </a:lnTo>
                  <a:lnTo>
                    <a:pt x="2575" y="495"/>
                  </a:lnTo>
                  <a:lnTo>
                    <a:pt x="2562" y="511"/>
                  </a:lnTo>
                  <a:lnTo>
                    <a:pt x="2548" y="528"/>
                  </a:lnTo>
                  <a:lnTo>
                    <a:pt x="2527" y="552"/>
                  </a:lnTo>
                  <a:lnTo>
                    <a:pt x="2514" y="569"/>
                  </a:lnTo>
                  <a:lnTo>
                    <a:pt x="2500" y="585"/>
                  </a:lnTo>
                  <a:lnTo>
                    <a:pt x="2479" y="602"/>
                  </a:lnTo>
                  <a:lnTo>
                    <a:pt x="2465" y="618"/>
                  </a:lnTo>
                  <a:lnTo>
                    <a:pt x="2445" y="635"/>
                  </a:lnTo>
                  <a:lnTo>
                    <a:pt x="2424" y="651"/>
                  </a:lnTo>
                  <a:lnTo>
                    <a:pt x="2411" y="668"/>
                  </a:lnTo>
                  <a:lnTo>
                    <a:pt x="2383" y="684"/>
                  </a:lnTo>
                  <a:lnTo>
                    <a:pt x="2369" y="701"/>
                  </a:lnTo>
                  <a:lnTo>
                    <a:pt x="2342" y="717"/>
                  </a:lnTo>
                  <a:lnTo>
                    <a:pt x="2328" y="734"/>
                  </a:lnTo>
                  <a:lnTo>
                    <a:pt x="2308" y="750"/>
                  </a:lnTo>
                  <a:lnTo>
                    <a:pt x="2280" y="767"/>
                  </a:lnTo>
                  <a:lnTo>
                    <a:pt x="2259" y="783"/>
                  </a:lnTo>
                  <a:lnTo>
                    <a:pt x="2232" y="800"/>
                  </a:lnTo>
                  <a:lnTo>
                    <a:pt x="2211" y="808"/>
                  </a:lnTo>
                  <a:lnTo>
                    <a:pt x="2191" y="824"/>
                  </a:lnTo>
                  <a:lnTo>
                    <a:pt x="2163" y="841"/>
                  </a:lnTo>
                  <a:lnTo>
                    <a:pt x="2143" y="849"/>
                  </a:lnTo>
                  <a:lnTo>
                    <a:pt x="2115" y="866"/>
                  </a:lnTo>
                  <a:lnTo>
                    <a:pt x="2088" y="882"/>
                  </a:lnTo>
                  <a:lnTo>
                    <a:pt x="2060" y="890"/>
                  </a:lnTo>
                  <a:lnTo>
                    <a:pt x="2040" y="907"/>
                  </a:lnTo>
                  <a:lnTo>
                    <a:pt x="2012" y="923"/>
                  </a:lnTo>
                  <a:lnTo>
                    <a:pt x="1985" y="931"/>
                  </a:lnTo>
                  <a:lnTo>
                    <a:pt x="1957" y="948"/>
                  </a:lnTo>
                  <a:lnTo>
                    <a:pt x="1930" y="956"/>
                  </a:lnTo>
                  <a:lnTo>
                    <a:pt x="1902" y="973"/>
                  </a:lnTo>
                  <a:lnTo>
                    <a:pt x="1875" y="981"/>
                  </a:lnTo>
                  <a:lnTo>
                    <a:pt x="1847" y="989"/>
                  </a:lnTo>
                  <a:lnTo>
                    <a:pt x="1813" y="997"/>
                  </a:lnTo>
                  <a:lnTo>
                    <a:pt x="1786" y="1014"/>
                  </a:lnTo>
                  <a:lnTo>
                    <a:pt x="1758" y="1022"/>
                  </a:lnTo>
                  <a:lnTo>
                    <a:pt x="1731" y="1030"/>
                  </a:lnTo>
                  <a:lnTo>
                    <a:pt x="1696" y="1039"/>
                  </a:lnTo>
                  <a:lnTo>
                    <a:pt x="1669" y="1047"/>
                  </a:lnTo>
                  <a:lnTo>
                    <a:pt x="1642" y="1055"/>
                  </a:lnTo>
                  <a:lnTo>
                    <a:pt x="1607" y="1063"/>
                  </a:lnTo>
                  <a:lnTo>
                    <a:pt x="1573" y="1072"/>
                  </a:lnTo>
                  <a:lnTo>
                    <a:pt x="1545" y="1080"/>
                  </a:lnTo>
                  <a:lnTo>
                    <a:pt x="1511" y="1088"/>
                  </a:lnTo>
                  <a:lnTo>
                    <a:pt x="1484" y="1096"/>
                  </a:lnTo>
                  <a:lnTo>
                    <a:pt x="1449" y="1105"/>
                  </a:lnTo>
                  <a:lnTo>
                    <a:pt x="1415" y="1113"/>
                  </a:lnTo>
                  <a:lnTo>
                    <a:pt x="1387" y="1113"/>
                  </a:lnTo>
                  <a:lnTo>
                    <a:pt x="1353" y="1121"/>
                  </a:lnTo>
                  <a:lnTo>
                    <a:pt x="1319" y="1129"/>
                  </a:lnTo>
                  <a:lnTo>
                    <a:pt x="1291" y="1129"/>
                  </a:lnTo>
                  <a:lnTo>
                    <a:pt x="1257" y="1137"/>
                  </a:lnTo>
                  <a:lnTo>
                    <a:pt x="1223" y="1146"/>
                  </a:lnTo>
                  <a:lnTo>
                    <a:pt x="1188" y="1146"/>
                  </a:lnTo>
                  <a:lnTo>
                    <a:pt x="1154" y="1146"/>
                  </a:lnTo>
                  <a:lnTo>
                    <a:pt x="1120" y="1154"/>
                  </a:lnTo>
                  <a:lnTo>
                    <a:pt x="1085" y="1154"/>
                  </a:lnTo>
                  <a:lnTo>
                    <a:pt x="1051" y="1154"/>
                  </a:lnTo>
                  <a:lnTo>
                    <a:pt x="1024" y="1162"/>
                  </a:lnTo>
                  <a:lnTo>
                    <a:pt x="989" y="1162"/>
                  </a:lnTo>
                  <a:lnTo>
                    <a:pt x="955" y="1162"/>
                  </a:lnTo>
                  <a:lnTo>
                    <a:pt x="921" y="1162"/>
                  </a:lnTo>
                  <a:lnTo>
                    <a:pt x="886" y="1162"/>
                  </a:lnTo>
                  <a:lnTo>
                    <a:pt x="852" y="1170"/>
                  </a:lnTo>
                  <a:lnTo>
                    <a:pt x="818" y="1170"/>
                  </a:lnTo>
                  <a:lnTo>
                    <a:pt x="783" y="1170"/>
                  </a:lnTo>
                  <a:lnTo>
                    <a:pt x="749" y="1162"/>
                  </a:lnTo>
                  <a:lnTo>
                    <a:pt x="715" y="1162"/>
                  </a:lnTo>
                  <a:lnTo>
                    <a:pt x="680" y="1162"/>
                  </a:lnTo>
                  <a:lnTo>
                    <a:pt x="653" y="1162"/>
                  </a:lnTo>
                  <a:lnTo>
                    <a:pt x="618" y="1162"/>
                  </a:lnTo>
                  <a:lnTo>
                    <a:pt x="584" y="1154"/>
                  </a:lnTo>
                  <a:lnTo>
                    <a:pt x="550" y="1154"/>
                  </a:lnTo>
                  <a:lnTo>
                    <a:pt x="515" y="1154"/>
                  </a:lnTo>
                  <a:lnTo>
                    <a:pt x="481" y="1146"/>
                  </a:lnTo>
                  <a:lnTo>
                    <a:pt x="447" y="1146"/>
                  </a:lnTo>
                  <a:lnTo>
                    <a:pt x="412" y="1146"/>
                  </a:lnTo>
                  <a:lnTo>
                    <a:pt x="378" y="1137"/>
                  </a:lnTo>
                  <a:lnTo>
                    <a:pt x="351" y="1129"/>
                  </a:lnTo>
                  <a:lnTo>
                    <a:pt x="316" y="1129"/>
                  </a:lnTo>
                  <a:lnTo>
                    <a:pt x="282" y="1121"/>
                  </a:lnTo>
                  <a:lnTo>
                    <a:pt x="248" y="1113"/>
                  </a:lnTo>
                  <a:lnTo>
                    <a:pt x="220" y="1113"/>
                  </a:lnTo>
                  <a:lnTo>
                    <a:pt x="186" y="1105"/>
                  </a:lnTo>
                  <a:lnTo>
                    <a:pt x="158" y="1096"/>
                  </a:lnTo>
                  <a:lnTo>
                    <a:pt x="124" y="1088"/>
                  </a:lnTo>
                  <a:lnTo>
                    <a:pt x="90" y="1080"/>
                  </a:lnTo>
                  <a:lnTo>
                    <a:pt x="62" y="1072"/>
                  </a:lnTo>
                  <a:lnTo>
                    <a:pt x="28" y="1063"/>
                  </a:lnTo>
                  <a:lnTo>
                    <a:pt x="0" y="1055"/>
                  </a:lnTo>
                  <a:lnTo>
                    <a:pt x="0" y="1517"/>
                  </a:lnTo>
                  <a:lnTo>
                    <a:pt x="28" y="1525"/>
                  </a:lnTo>
                  <a:lnTo>
                    <a:pt x="62" y="1533"/>
                  </a:lnTo>
                  <a:lnTo>
                    <a:pt x="90" y="1541"/>
                  </a:lnTo>
                  <a:lnTo>
                    <a:pt x="124" y="1550"/>
                  </a:lnTo>
                  <a:lnTo>
                    <a:pt x="158" y="1558"/>
                  </a:lnTo>
                  <a:lnTo>
                    <a:pt x="186" y="1566"/>
                  </a:lnTo>
                  <a:lnTo>
                    <a:pt x="220" y="1574"/>
                  </a:lnTo>
                  <a:lnTo>
                    <a:pt x="248" y="1574"/>
                  </a:lnTo>
                  <a:lnTo>
                    <a:pt x="282" y="1582"/>
                  </a:lnTo>
                  <a:lnTo>
                    <a:pt x="316" y="1582"/>
                  </a:lnTo>
                  <a:lnTo>
                    <a:pt x="351" y="1591"/>
                  </a:lnTo>
                  <a:lnTo>
                    <a:pt x="378" y="1599"/>
                  </a:lnTo>
                  <a:lnTo>
                    <a:pt x="412" y="1599"/>
                  </a:lnTo>
                  <a:lnTo>
                    <a:pt x="447" y="1607"/>
                  </a:lnTo>
                  <a:lnTo>
                    <a:pt x="481" y="1607"/>
                  </a:lnTo>
                  <a:lnTo>
                    <a:pt x="515" y="1615"/>
                  </a:lnTo>
                  <a:lnTo>
                    <a:pt x="550" y="1615"/>
                  </a:lnTo>
                  <a:lnTo>
                    <a:pt x="584" y="1615"/>
                  </a:lnTo>
                  <a:lnTo>
                    <a:pt x="618" y="1615"/>
                  </a:lnTo>
                  <a:lnTo>
                    <a:pt x="653" y="1624"/>
                  </a:lnTo>
                  <a:lnTo>
                    <a:pt x="680" y="1624"/>
                  </a:lnTo>
                  <a:lnTo>
                    <a:pt x="715" y="1624"/>
                  </a:lnTo>
                  <a:lnTo>
                    <a:pt x="749" y="1624"/>
                  </a:lnTo>
                  <a:lnTo>
                    <a:pt x="783" y="1624"/>
                  </a:lnTo>
                  <a:lnTo>
                    <a:pt x="818" y="1624"/>
                  </a:lnTo>
                  <a:lnTo>
                    <a:pt x="852" y="1624"/>
                  </a:lnTo>
                  <a:lnTo>
                    <a:pt x="886" y="1624"/>
                  </a:lnTo>
                  <a:lnTo>
                    <a:pt x="921" y="1624"/>
                  </a:lnTo>
                  <a:lnTo>
                    <a:pt x="955" y="1624"/>
                  </a:lnTo>
                  <a:lnTo>
                    <a:pt x="989" y="1624"/>
                  </a:lnTo>
                  <a:lnTo>
                    <a:pt x="1024" y="1615"/>
                  </a:lnTo>
                  <a:lnTo>
                    <a:pt x="1051" y="1615"/>
                  </a:lnTo>
                  <a:lnTo>
                    <a:pt x="1085" y="1615"/>
                  </a:lnTo>
                  <a:lnTo>
                    <a:pt x="1120" y="1615"/>
                  </a:lnTo>
                  <a:lnTo>
                    <a:pt x="1154" y="1607"/>
                  </a:lnTo>
                  <a:lnTo>
                    <a:pt x="1188" y="1607"/>
                  </a:lnTo>
                  <a:lnTo>
                    <a:pt x="1223" y="1599"/>
                  </a:lnTo>
                  <a:lnTo>
                    <a:pt x="1257" y="1599"/>
                  </a:lnTo>
                  <a:lnTo>
                    <a:pt x="1291" y="1591"/>
                  </a:lnTo>
                  <a:lnTo>
                    <a:pt x="1319" y="1582"/>
                  </a:lnTo>
                  <a:lnTo>
                    <a:pt x="1353" y="1582"/>
                  </a:lnTo>
                  <a:lnTo>
                    <a:pt x="1387" y="1574"/>
                  </a:lnTo>
                  <a:lnTo>
                    <a:pt x="1415" y="1574"/>
                  </a:lnTo>
                  <a:lnTo>
                    <a:pt x="1449" y="1566"/>
                  </a:lnTo>
                  <a:lnTo>
                    <a:pt x="1484" y="1558"/>
                  </a:lnTo>
                  <a:lnTo>
                    <a:pt x="1511" y="1550"/>
                  </a:lnTo>
                  <a:lnTo>
                    <a:pt x="1545" y="1541"/>
                  </a:lnTo>
                  <a:lnTo>
                    <a:pt x="1573" y="1533"/>
                  </a:lnTo>
                  <a:lnTo>
                    <a:pt x="1607" y="1525"/>
                  </a:lnTo>
                  <a:lnTo>
                    <a:pt x="1642" y="1517"/>
                  </a:lnTo>
                  <a:lnTo>
                    <a:pt x="1669" y="1508"/>
                  </a:lnTo>
                  <a:lnTo>
                    <a:pt x="1696" y="1500"/>
                  </a:lnTo>
                  <a:lnTo>
                    <a:pt x="1731" y="1492"/>
                  </a:lnTo>
                  <a:lnTo>
                    <a:pt x="1758" y="1484"/>
                  </a:lnTo>
                  <a:lnTo>
                    <a:pt x="1786" y="1467"/>
                  </a:lnTo>
                  <a:lnTo>
                    <a:pt x="1813" y="1459"/>
                  </a:lnTo>
                  <a:lnTo>
                    <a:pt x="1847" y="1451"/>
                  </a:lnTo>
                  <a:lnTo>
                    <a:pt x="1875" y="1442"/>
                  </a:lnTo>
                  <a:lnTo>
                    <a:pt x="1902" y="1426"/>
                  </a:lnTo>
                  <a:lnTo>
                    <a:pt x="1930" y="1418"/>
                  </a:lnTo>
                  <a:lnTo>
                    <a:pt x="1957" y="1409"/>
                  </a:lnTo>
                  <a:lnTo>
                    <a:pt x="1985" y="1393"/>
                  </a:lnTo>
                  <a:lnTo>
                    <a:pt x="2012" y="1376"/>
                  </a:lnTo>
                  <a:lnTo>
                    <a:pt x="2040" y="1368"/>
                  </a:lnTo>
                  <a:lnTo>
                    <a:pt x="2060" y="1352"/>
                  </a:lnTo>
                  <a:lnTo>
                    <a:pt x="2088" y="1343"/>
                  </a:lnTo>
                  <a:lnTo>
                    <a:pt x="2115" y="1327"/>
                  </a:lnTo>
                  <a:lnTo>
                    <a:pt x="2143" y="1311"/>
                  </a:lnTo>
                  <a:lnTo>
                    <a:pt x="2163" y="1302"/>
                  </a:lnTo>
                  <a:lnTo>
                    <a:pt x="2191" y="1286"/>
                  </a:lnTo>
                  <a:lnTo>
                    <a:pt x="2211" y="1269"/>
                  </a:lnTo>
                  <a:lnTo>
                    <a:pt x="2232" y="1253"/>
                  </a:lnTo>
                  <a:lnTo>
                    <a:pt x="2259" y="1236"/>
                  </a:lnTo>
                  <a:lnTo>
                    <a:pt x="2280" y="1228"/>
                  </a:lnTo>
                  <a:lnTo>
                    <a:pt x="2308" y="1212"/>
                  </a:lnTo>
                  <a:lnTo>
                    <a:pt x="2328" y="1195"/>
                  </a:lnTo>
                  <a:lnTo>
                    <a:pt x="2342" y="1179"/>
                  </a:lnTo>
                  <a:lnTo>
                    <a:pt x="2369" y="1162"/>
                  </a:lnTo>
                  <a:lnTo>
                    <a:pt x="2383" y="1146"/>
                  </a:lnTo>
                  <a:lnTo>
                    <a:pt x="2411" y="1129"/>
                  </a:lnTo>
                  <a:lnTo>
                    <a:pt x="2424" y="1113"/>
                  </a:lnTo>
                  <a:lnTo>
                    <a:pt x="2445" y="1096"/>
                  </a:lnTo>
                  <a:lnTo>
                    <a:pt x="2465" y="1080"/>
                  </a:lnTo>
                  <a:lnTo>
                    <a:pt x="2479" y="1063"/>
                  </a:lnTo>
                  <a:lnTo>
                    <a:pt x="2500" y="1047"/>
                  </a:lnTo>
                  <a:lnTo>
                    <a:pt x="2514" y="1022"/>
                  </a:lnTo>
                  <a:lnTo>
                    <a:pt x="2527" y="1006"/>
                  </a:lnTo>
                  <a:lnTo>
                    <a:pt x="2548" y="989"/>
                  </a:lnTo>
                  <a:lnTo>
                    <a:pt x="2562" y="973"/>
                  </a:lnTo>
                  <a:lnTo>
                    <a:pt x="2575" y="956"/>
                  </a:lnTo>
                  <a:lnTo>
                    <a:pt x="2589" y="940"/>
                  </a:lnTo>
                  <a:lnTo>
                    <a:pt x="2603" y="915"/>
                  </a:lnTo>
                  <a:lnTo>
                    <a:pt x="2617" y="898"/>
                  </a:lnTo>
                  <a:lnTo>
                    <a:pt x="2630" y="882"/>
                  </a:lnTo>
                  <a:lnTo>
                    <a:pt x="2637" y="857"/>
                  </a:lnTo>
                  <a:lnTo>
                    <a:pt x="2651" y="841"/>
                  </a:lnTo>
                  <a:lnTo>
                    <a:pt x="2665" y="824"/>
                  </a:lnTo>
                  <a:lnTo>
                    <a:pt x="2671" y="800"/>
                  </a:lnTo>
                  <a:lnTo>
                    <a:pt x="2685" y="783"/>
                  </a:lnTo>
                  <a:lnTo>
                    <a:pt x="2692" y="767"/>
                  </a:lnTo>
                  <a:lnTo>
                    <a:pt x="2699" y="742"/>
                  </a:lnTo>
                  <a:lnTo>
                    <a:pt x="2706" y="725"/>
                  </a:lnTo>
                  <a:lnTo>
                    <a:pt x="2713" y="701"/>
                  </a:lnTo>
                  <a:lnTo>
                    <a:pt x="2719" y="684"/>
                  </a:lnTo>
                  <a:lnTo>
                    <a:pt x="2726" y="668"/>
                  </a:lnTo>
                  <a:lnTo>
                    <a:pt x="2733" y="643"/>
                  </a:lnTo>
                  <a:lnTo>
                    <a:pt x="2740" y="627"/>
                  </a:lnTo>
                  <a:lnTo>
                    <a:pt x="2740" y="602"/>
                  </a:lnTo>
                  <a:lnTo>
                    <a:pt x="2747" y="585"/>
                  </a:lnTo>
                  <a:lnTo>
                    <a:pt x="2747" y="561"/>
                  </a:lnTo>
                  <a:lnTo>
                    <a:pt x="2754" y="544"/>
                  </a:lnTo>
                  <a:lnTo>
                    <a:pt x="2754" y="519"/>
                  </a:lnTo>
                  <a:lnTo>
                    <a:pt x="2754" y="503"/>
                  </a:lnTo>
                  <a:lnTo>
                    <a:pt x="2761" y="478"/>
                  </a:lnTo>
                  <a:lnTo>
                    <a:pt x="2761" y="462"/>
                  </a:lnTo>
                  <a:lnTo>
                    <a:pt x="2761" y="0"/>
                  </a:lnTo>
                  <a:close/>
                </a:path>
              </a:pathLst>
            </a:custGeom>
            <a:solidFill>
              <a:srgbClr val="000080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87" name="Freeform 59"/>
            <p:cNvSpPr>
              <a:spLocks/>
            </p:cNvSpPr>
            <p:nvPr/>
          </p:nvSpPr>
          <p:spPr bwMode="auto">
            <a:xfrm>
              <a:off x="4829175" y="2095500"/>
              <a:ext cx="163513" cy="1844675"/>
            </a:xfrm>
            <a:custGeom>
              <a:avLst/>
              <a:gdLst>
                <a:gd name="T0" fmla="*/ 0 w 103"/>
                <a:gd name="T1" fmla="*/ 0 h 1162"/>
                <a:gd name="T2" fmla="*/ 0 w 103"/>
                <a:gd name="T3" fmla="*/ 0 h 1162"/>
                <a:gd name="T4" fmla="*/ 2147483647 w 103"/>
                <a:gd name="T5" fmla="*/ 0 h 1162"/>
                <a:gd name="T6" fmla="*/ 2147483647 w 103"/>
                <a:gd name="T7" fmla="*/ 0 h 1162"/>
                <a:gd name="T8" fmla="*/ 2147483647 w 103"/>
                <a:gd name="T9" fmla="*/ 0 h 1162"/>
                <a:gd name="T10" fmla="*/ 2147483647 w 103"/>
                <a:gd name="T11" fmla="*/ 0 h 1162"/>
                <a:gd name="T12" fmla="*/ 2147483647 w 103"/>
                <a:gd name="T13" fmla="*/ 0 h 1162"/>
                <a:gd name="T14" fmla="*/ 2147483647 w 103"/>
                <a:gd name="T15" fmla="*/ 0 h 1162"/>
                <a:gd name="T16" fmla="*/ 2147483647 w 103"/>
                <a:gd name="T17" fmla="*/ 0 h 1162"/>
                <a:gd name="T18" fmla="*/ 2147483647 w 103"/>
                <a:gd name="T19" fmla="*/ 0 h 1162"/>
                <a:gd name="T20" fmla="*/ 2147483647 w 103"/>
                <a:gd name="T21" fmla="*/ 2147483647 h 1162"/>
                <a:gd name="T22" fmla="*/ 0 w 103"/>
                <a:gd name="T23" fmla="*/ 0 h 116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3"/>
                <a:gd name="T37" fmla="*/ 0 h 1162"/>
                <a:gd name="T38" fmla="*/ 103 w 103"/>
                <a:gd name="T39" fmla="*/ 1162 h 116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3" h="1162">
                  <a:moveTo>
                    <a:pt x="0" y="0"/>
                  </a:moveTo>
                  <a:lnTo>
                    <a:pt x="0" y="0"/>
                  </a:lnTo>
                  <a:lnTo>
                    <a:pt x="34" y="0"/>
                  </a:lnTo>
                  <a:lnTo>
                    <a:pt x="68" y="0"/>
                  </a:lnTo>
                  <a:lnTo>
                    <a:pt x="103" y="0"/>
                  </a:lnTo>
                  <a:lnTo>
                    <a:pt x="103" y="11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80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88" name="Freeform 60"/>
            <p:cNvSpPr>
              <a:spLocks/>
            </p:cNvSpPr>
            <p:nvPr/>
          </p:nvSpPr>
          <p:spPr bwMode="auto">
            <a:xfrm>
              <a:off x="4883150" y="1743075"/>
              <a:ext cx="1046163" cy="352425"/>
            </a:xfrm>
            <a:custGeom>
              <a:avLst/>
              <a:gdLst>
                <a:gd name="T0" fmla="*/ 2147483647 w 96"/>
                <a:gd name="T1" fmla="*/ 0 h 27"/>
                <a:gd name="T2" fmla="*/ 2147483647 w 96"/>
                <a:gd name="T3" fmla="*/ 0 h 27"/>
                <a:gd name="T4" fmla="*/ 0 w 96"/>
                <a:gd name="T5" fmla="*/ 2147483647 h 27"/>
                <a:gd name="T6" fmla="*/ 0 60000 65536"/>
                <a:gd name="T7" fmla="*/ 0 60000 65536"/>
                <a:gd name="T8" fmla="*/ 0 60000 65536"/>
                <a:gd name="T9" fmla="*/ 0 w 96"/>
                <a:gd name="T10" fmla="*/ 0 h 27"/>
                <a:gd name="T11" fmla="*/ 96 w 96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27">
                  <a:moveTo>
                    <a:pt x="96" y="0"/>
                  </a:moveTo>
                  <a:lnTo>
                    <a:pt x="79" y="0"/>
                  </a:lnTo>
                  <a:lnTo>
                    <a:pt x="0" y="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89" name="Freeform 61"/>
            <p:cNvSpPr>
              <a:spLocks/>
            </p:cNvSpPr>
            <p:nvPr/>
          </p:nvSpPr>
          <p:spPr bwMode="auto">
            <a:xfrm>
              <a:off x="4773613" y="2095500"/>
              <a:ext cx="219075" cy="1844675"/>
            </a:xfrm>
            <a:custGeom>
              <a:avLst/>
              <a:gdLst>
                <a:gd name="T0" fmla="*/ 0 w 138"/>
                <a:gd name="T1" fmla="*/ 0 h 1162"/>
                <a:gd name="T2" fmla="*/ 0 w 138"/>
                <a:gd name="T3" fmla="*/ 0 h 1162"/>
                <a:gd name="T4" fmla="*/ 2147483647 w 138"/>
                <a:gd name="T5" fmla="*/ 0 h 1162"/>
                <a:gd name="T6" fmla="*/ 2147483647 w 138"/>
                <a:gd name="T7" fmla="*/ 0 h 1162"/>
                <a:gd name="T8" fmla="*/ 2147483647 w 138"/>
                <a:gd name="T9" fmla="*/ 2147483647 h 1162"/>
                <a:gd name="T10" fmla="*/ 0 w 138"/>
                <a:gd name="T11" fmla="*/ 0 h 11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8"/>
                <a:gd name="T19" fmla="*/ 0 h 1162"/>
                <a:gd name="T20" fmla="*/ 138 w 138"/>
                <a:gd name="T21" fmla="*/ 1162 h 11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8" h="1162">
                  <a:moveTo>
                    <a:pt x="0" y="0"/>
                  </a:moveTo>
                  <a:lnTo>
                    <a:pt x="0" y="0"/>
                  </a:lnTo>
                  <a:lnTo>
                    <a:pt x="35" y="0"/>
                  </a:lnTo>
                  <a:lnTo>
                    <a:pt x="138" y="11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90" name="Freeform 62"/>
            <p:cNvSpPr>
              <a:spLocks/>
            </p:cNvSpPr>
            <p:nvPr/>
          </p:nvSpPr>
          <p:spPr bwMode="auto">
            <a:xfrm>
              <a:off x="4773613" y="1416050"/>
              <a:ext cx="828675" cy="679450"/>
            </a:xfrm>
            <a:custGeom>
              <a:avLst/>
              <a:gdLst>
                <a:gd name="T0" fmla="*/ 2147483647 w 76"/>
                <a:gd name="T1" fmla="*/ 0 h 52"/>
                <a:gd name="T2" fmla="*/ 2147483647 w 76"/>
                <a:gd name="T3" fmla="*/ 0 h 52"/>
                <a:gd name="T4" fmla="*/ 0 w 76"/>
                <a:gd name="T5" fmla="*/ 2147483647 h 52"/>
                <a:gd name="T6" fmla="*/ 0 60000 65536"/>
                <a:gd name="T7" fmla="*/ 0 60000 65536"/>
                <a:gd name="T8" fmla="*/ 0 60000 65536"/>
                <a:gd name="T9" fmla="*/ 0 w 76"/>
                <a:gd name="T10" fmla="*/ 0 h 52"/>
                <a:gd name="T11" fmla="*/ 76 w 76"/>
                <a:gd name="T12" fmla="*/ 52 h 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" h="52">
                  <a:moveTo>
                    <a:pt x="76" y="0"/>
                  </a:moveTo>
                  <a:lnTo>
                    <a:pt x="59" y="0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91" name="Freeform 63"/>
            <p:cNvSpPr>
              <a:spLocks/>
            </p:cNvSpPr>
            <p:nvPr/>
          </p:nvSpPr>
          <p:spPr bwMode="auto">
            <a:xfrm>
              <a:off x="4511675" y="2095500"/>
              <a:ext cx="481013" cy="1844675"/>
            </a:xfrm>
            <a:custGeom>
              <a:avLst/>
              <a:gdLst>
                <a:gd name="T0" fmla="*/ 0 w 303"/>
                <a:gd name="T1" fmla="*/ 2147483647 h 1162"/>
                <a:gd name="T2" fmla="*/ 0 w 303"/>
                <a:gd name="T3" fmla="*/ 2147483647 h 1162"/>
                <a:gd name="T4" fmla="*/ 2147483647 w 303"/>
                <a:gd name="T5" fmla="*/ 2147483647 h 1162"/>
                <a:gd name="T6" fmla="*/ 2147483647 w 303"/>
                <a:gd name="T7" fmla="*/ 2147483647 h 1162"/>
                <a:gd name="T8" fmla="*/ 2147483647 w 303"/>
                <a:gd name="T9" fmla="*/ 2147483647 h 1162"/>
                <a:gd name="T10" fmla="*/ 2147483647 w 303"/>
                <a:gd name="T11" fmla="*/ 2147483647 h 1162"/>
                <a:gd name="T12" fmla="*/ 2147483647 w 303"/>
                <a:gd name="T13" fmla="*/ 2147483647 h 1162"/>
                <a:gd name="T14" fmla="*/ 2147483647 w 303"/>
                <a:gd name="T15" fmla="*/ 2147483647 h 1162"/>
                <a:gd name="T16" fmla="*/ 2147483647 w 303"/>
                <a:gd name="T17" fmla="*/ 2147483647 h 1162"/>
                <a:gd name="T18" fmla="*/ 2147483647 w 303"/>
                <a:gd name="T19" fmla="*/ 2147483647 h 1162"/>
                <a:gd name="T20" fmla="*/ 2147483647 w 303"/>
                <a:gd name="T21" fmla="*/ 2147483647 h 1162"/>
                <a:gd name="T22" fmla="*/ 2147483647 w 303"/>
                <a:gd name="T23" fmla="*/ 0 h 1162"/>
                <a:gd name="T24" fmla="*/ 2147483647 w 303"/>
                <a:gd name="T25" fmla="*/ 0 h 1162"/>
                <a:gd name="T26" fmla="*/ 2147483647 w 303"/>
                <a:gd name="T27" fmla="*/ 0 h 1162"/>
                <a:gd name="T28" fmla="*/ 2147483647 w 303"/>
                <a:gd name="T29" fmla="*/ 0 h 1162"/>
                <a:gd name="T30" fmla="*/ 2147483647 w 303"/>
                <a:gd name="T31" fmla="*/ 0 h 1162"/>
                <a:gd name="T32" fmla="*/ 2147483647 w 303"/>
                <a:gd name="T33" fmla="*/ 2147483647 h 1162"/>
                <a:gd name="T34" fmla="*/ 0 w 303"/>
                <a:gd name="T35" fmla="*/ 2147483647 h 1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3"/>
                <a:gd name="T55" fmla="*/ 0 h 1162"/>
                <a:gd name="T56" fmla="*/ 303 w 303"/>
                <a:gd name="T57" fmla="*/ 1162 h 116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3" h="1162">
                  <a:moveTo>
                    <a:pt x="0" y="9"/>
                  </a:moveTo>
                  <a:lnTo>
                    <a:pt x="0" y="9"/>
                  </a:lnTo>
                  <a:lnTo>
                    <a:pt x="35" y="9"/>
                  </a:lnTo>
                  <a:lnTo>
                    <a:pt x="69" y="9"/>
                  </a:lnTo>
                  <a:lnTo>
                    <a:pt x="103" y="9"/>
                  </a:lnTo>
                  <a:lnTo>
                    <a:pt x="138" y="0"/>
                  </a:lnTo>
                  <a:lnTo>
                    <a:pt x="165" y="0"/>
                  </a:lnTo>
                  <a:lnTo>
                    <a:pt x="303" y="116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00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92" name="Freeform 64"/>
            <p:cNvSpPr>
              <a:spLocks/>
            </p:cNvSpPr>
            <p:nvPr/>
          </p:nvSpPr>
          <p:spPr bwMode="auto">
            <a:xfrm>
              <a:off x="4621213" y="1089025"/>
              <a:ext cx="490538" cy="1020763"/>
            </a:xfrm>
            <a:custGeom>
              <a:avLst/>
              <a:gdLst>
                <a:gd name="T0" fmla="*/ 2147483647 w 45"/>
                <a:gd name="T1" fmla="*/ 0 h 78"/>
                <a:gd name="T2" fmla="*/ 2147483647 w 45"/>
                <a:gd name="T3" fmla="*/ 0 h 78"/>
                <a:gd name="T4" fmla="*/ 0 w 45"/>
                <a:gd name="T5" fmla="*/ 2147483647 h 78"/>
                <a:gd name="T6" fmla="*/ 0 60000 65536"/>
                <a:gd name="T7" fmla="*/ 0 60000 65536"/>
                <a:gd name="T8" fmla="*/ 0 60000 65536"/>
                <a:gd name="T9" fmla="*/ 0 w 45"/>
                <a:gd name="T10" fmla="*/ 0 h 78"/>
                <a:gd name="T11" fmla="*/ 45 w 45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78">
                  <a:moveTo>
                    <a:pt x="45" y="0"/>
                  </a:moveTo>
                  <a:lnTo>
                    <a:pt x="28" y="0"/>
                  </a:lnTo>
                  <a:lnTo>
                    <a:pt x="0" y="7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93" name="Freeform 65"/>
            <p:cNvSpPr>
              <a:spLocks/>
            </p:cNvSpPr>
            <p:nvPr/>
          </p:nvSpPr>
          <p:spPr bwMode="auto">
            <a:xfrm>
              <a:off x="4195763" y="2109788"/>
              <a:ext cx="796925" cy="1830388"/>
            </a:xfrm>
            <a:custGeom>
              <a:avLst/>
              <a:gdLst>
                <a:gd name="T0" fmla="*/ 0 w 502"/>
                <a:gd name="T1" fmla="*/ 2147483647 h 1153"/>
                <a:gd name="T2" fmla="*/ 0 w 502"/>
                <a:gd name="T3" fmla="*/ 2147483647 h 1153"/>
                <a:gd name="T4" fmla="*/ 2147483647 w 502"/>
                <a:gd name="T5" fmla="*/ 2147483647 h 1153"/>
                <a:gd name="T6" fmla="*/ 2147483647 w 502"/>
                <a:gd name="T7" fmla="*/ 2147483647 h 1153"/>
                <a:gd name="T8" fmla="*/ 2147483647 w 502"/>
                <a:gd name="T9" fmla="*/ 2147483647 h 1153"/>
                <a:gd name="T10" fmla="*/ 2147483647 w 502"/>
                <a:gd name="T11" fmla="*/ 2147483647 h 1153"/>
                <a:gd name="T12" fmla="*/ 2147483647 w 502"/>
                <a:gd name="T13" fmla="*/ 2147483647 h 1153"/>
                <a:gd name="T14" fmla="*/ 2147483647 w 502"/>
                <a:gd name="T15" fmla="*/ 2147483647 h 1153"/>
                <a:gd name="T16" fmla="*/ 2147483647 w 502"/>
                <a:gd name="T17" fmla="*/ 2147483647 h 1153"/>
                <a:gd name="T18" fmla="*/ 2147483647 w 502"/>
                <a:gd name="T19" fmla="*/ 2147483647 h 1153"/>
                <a:gd name="T20" fmla="*/ 2147483647 w 502"/>
                <a:gd name="T21" fmla="*/ 2147483647 h 1153"/>
                <a:gd name="T22" fmla="*/ 2147483647 w 502"/>
                <a:gd name="T23" fmla="*/ 2147483647 h 1153"/>
                <a:gd name="T24" fmla="*/ 2147483647 w 502"/>
                <a:gd name="T25" fmla="*/ 2147483647 h 1153"/>
                <a:gd name="T26" fmla="*/ 2147483647 w 502"/>
                <a:gd name="T27" fmla="*/ 2147483647 h 1153"/>
                <a:gd name="T28" fmla="*/ 2147483647 w 502"/>
                <a:gd name="T29" fmla="*/ 2147483647 h 1153"/>
                <a:gd name="T30" fmla="*/ 2147483647 w 502"/>
                <a:gd name="T31" fmla="*/ 2147483647 h 1153"/>
                <a:gd name="T32" fmla="*/ 2147483647 w 502"/>
                <a:gd name="T33" fmla="*/ 2147483647 h 1153"/>
                <a:gd name="T34" fmla="*/ 2147483647 w 502"/>
                <a:gd name="T35" fmla="*/ 0 h 1153"/>
                <a:gd name="T36" fmla="*/ 2147483647 w 502"/>
                <a:gd name="T37" fmla="*/ 0 h 1153"/>
                <a:gd name="T38" fmla="*/ 2147483647 w 502"/>
                <a:gd name="T39" fmla="*/ 2147483647 h 1153"/>
                <a:gd name="T40" fmla="*/ 0 w 502"/>
                <a:gd name="T41" fmla="*/ 2147483647 h 115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2"/>
                <a:gd name="T64" fmla="*/ 0 h 1153"/>
                <a:gd name="T65" fmla="*/ 502 w 502"/>
                <a:gd name="T66" fmla="*/ 1153 h 115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2" h="1153">
                  <a:moveTo>
                    <a:pt x="0" y="33"/>
                  </a:moveTo>
                  <a:lnTo>
                    <a:pt x="0" y="33"/>
                  </a:lnTo>
                  <a:lnTo>
                    <a:pt x="35" y="24"/>
                  </a:lnTo>
                  <a:lnTo>
                    <a:pt x="62" y="16"/>
                  </a:lnTo>
                  <a:lnTo>
                    <a:pt x="96" y="16"/>
                  </a:lnTo>
                  <a:lnTo>
                    <a:pt x="131" y="8"/>
                  </a:lnTo>
                  <a:lnTo>
                    <a:pt x="165" y="8"/>
                  </a:lnTo>
                  <a:lnTo>
                    <a:pt x="199" y="0"/>
                  </a:lnTo>
                  <a:lnTo>
                    <a:pt x="502" y="115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F99CC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94" name="Freeform 66"/>
            <p:cNvSpPr>
              <a:spLocks/>
            </p:cNvSpPr>
            <p:nvPr/>
          </p:nvSpPr>
          <p:spPr bwMode="auto">
            <a:xfrm>
              <a:off x="4348163" y="1206500"/>
              <a:ext cx="1588" cy="928688"/>
            </a:xfrm>
            <a:custGeom>
              <a:avLst/>
              <a:gdLst>
                <a:gd name="T0" fmla="*/ 0 w 1588"/>
                <a:gd name="T1" fmla="*/ 0 h 71"/>
                <a:gd name="T2" fmla="*/ 0 w 1588"/>
                <a:gd name="T3" fmla="*/ 2147483647 h 71"/>
                <a:gd name="T4" fmla="*/ 0 w 1588"/>
                <a:gd name="T5" fmla="*/ 2147483647 h 71"/>
                <a:gd name="T6" fmla="*/ 0 60000 65536"/>
                <a:gd name="T7" fmla="*/ 0 60000 65536"/>
                <a:gd name="T8" fmla="*/ 0 60000 65536"/>
                <a:gd name="T9" fmla="*/ 0 w 1588"/>
                <a:gd name="T10" fmla="*/ 0 h 71"/>
                <a:gd name="T11" fmla="*/ 1588 w 1588"/>
                <a:gd name="T12" fmla="*/ 71 h 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8" h="71">
                  <a:moveTo>
                    <a:pt x="0" y="0"/>
                  </a:moveTo>
                  <a:lnTo>
                    <a:pt x="0" y="17"/>
                  </a:lnTo>
                  <a:lnTo>
                    <a:pt x="0" y="7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95" name="Freeform 67"/>
            <p:cNvSpPr>
              <a:spLocks/>
            </p:cNvSpPr>
            <p:nvPr/>
          </p:nvSpPr>
          <p:spPr bwMode="auto">
            <a:xfrm>
              <a:off x="4141788" y="2162175"/>
              <a:ext cx="850900" cy="1778000"/>
            </a:xfrm>
            <a:custGeom>
              <a:avLst/>
              <a:gdLst>
                <a:gd name="T0" fmla="*/ 0 w 536"/>
                <a:gd name="T1" fmla="*/ 0 h 1120"/>
                <a:gd name="T2" fmla="*/ 0 w 536"/>
                <a:gd name="T3" fmla="*/ 0 h 1120"/>
                <a:gd name="T4" fmla="*/ 2147483647 w 536"/>
                <a:gd name="T5" fmla="*/ 0 h 1120"/>
                <a:gd name="T6" fmla="*/ 2147483647 w 536"/>
                <a:gd name="T7" fmla="*/ 0 h 1120"/>
                <a:gd name="T8" fmla="*/ 2147483647 w 536"/>
                <a:gd name="T9" fmla="*/ 2147483647 h 1120"/>
                <a:gd name="T10" fmla="*/ 0 w 536"/>
                <a:gd name="T11" fmla="*/ 0 h 11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36"/>
                <a:gd name="T19" fmla="*/ 0 h 1120"/>
                <a:gd name="T20" fmla="*/ 536 w 536"/>
                <a:gd name="T21" fmla="*/ 1120 h 11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36" h="1120">
                  <a:moveTo>
                    <a:pt x="0" y="0"/>
                  </a:moveTo>
                  <a:lnTo>
                    <a:pt x="0" y="0"/>
                  </a:lnTo>
                  <a:lnTo>
                    <a:pt x="34" y="0"/>
                  </a:lnTo>
                  <a:lnTo>
                    <a:pt x="536" y="1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96" name="Freeform 68"/>
            <p:cNvSpPr>
              <a:spLocks/>
            </p:cNvSpPr>
            <p:nvPr/>
          </p:nvSpPr>
          <p:spPr bwMode="auto">
            <a:xfrm>
              <a:off x="4000500" y="1663700"/>
              <a:ext cx="141288" cy="498475"/>
            </a:xfrm>
            <a:custGeom>
              <a:avLst/>
              <a:gdLst>
                <a:gd name="T0" fmla="*/ 0 w 13"/>
                <a:gd name="T1" fmla="*/ 0 h 38"/>
                <a:gd name="T2" fmla="*/ 0 w 13"/>
                <a:gd name="T3" fmla="*/ 2147483647 h 38"/>
                <a:gd name="T4" fmla="*/ 2147483647 w 13"/>
                <a:gd name="T5" fmla="*/ 2147483647 h 38"/>
                <a:gd name="T6" fmla="*/ 0 60000 65536"/>
                <a:gd name="T7" fmla="*/ 0 60000 65536"/>
                <a:gd name="T8" fmla="*/ 0 60000 65536"/>
                <a:gd name="T9" fmla="*/ 0 w 13"/>
                <a:gd name="T10" fmla="*/ 0 h 38"/>
                <a:gd name="T11" fmla="*/ 13 w 13"/>
                <a:gd name="T12" fmla="*/ 38 h 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38">
                  <a:moveTo>
                    <a:pt x="0" y="0"/>
                  </a:moveTo>
                  <a:lnTo>
                    <a:pt x="0" y="17"/>
                  </a:lnTo>
                  <a:lnTo>
                    <a:pt x="13" y="3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97" name="Freeform 69"/>
            <p:cNvSpPr>
              <a:spLocks/>
            </p:cNvSpPr>
            <p:nvPr/>
          </p:nvSpPr>
          <p:spPr bwMode="auto">
            <a:xfrm>
              <a:off x="3738563" y="2162175"/>
              <a:ext cx="1254125" cy="1778000"/>
            </a:xfrm>
            <a:custGeom>
              <a:avLst/>
              <a:gdLst>
                <a:gd name="T0" fmla="*/ 0 w 790"/>
                <a:gd name="T1" fmla="*/ 2147483647 h 1120"/>
                <a:gd name="T2" fmla="*/ 0 w 790"/>
                <a:gd name="T3" fmla="*/ 2147483647 h 1120"/>
                <a:gd name="T4" fmla="*/ 2147483647 w 790"/>
                <a:gd name="T5" fmla="*/ 2147483647 h 1120"/>
                <a:gd name="T6" fmla="*/ 2147483647 w 790"/>
                <a:gd name="T7" fmla="*/ 2147483647 h 1120"/>
                <a:gd name="T8" fmla="*/ 2147483647 w 790"/>
                <a:gd name="T9" fmla="*/ 2147483647 h 1120"/>
                <a:gd name="T10" fmla="*/ 2147483647 w 790"/>
                <a:gd name="T11" fmla="*/ 2147483647 h 1120"/>
                <a:gd name="T12" fmla="*/ 2147483647 w 790"/>
                <a:gd name="T13" fmla="*/ 2147483647 h 1120"/>
                <a:gd name="T14" fmla="*/ 2147483647 w 790"/>
                <a:gd name="T15" fmla="*/ 2147483647 h 1120"/>
                <a:gd name="T16" fmla="*/ 2147483647 w 790"/>
                <a:gd name="T17" fmla="*/ 2147483647 h 1120"/>
                <a:gd name="T18" fmla="*/ 2147483647 w 790"/>
                <a:gd name="T19" fmla="*/ 2147483647 h 1120"/>
                <a:gd name="T20" fmla="*/ 2147483647 w 790"/>
                <a:gd name="T21" fmla="*/ 2147483647 h 1120"/>
                <a:gd name="T22" fmla="*/ 2147483647 w 790"/>
                <a:gd name="T23" fmla="*/ 2147483647 h 1120"/>
                <a:gd name="T24" fmla="*/ 2147483647 w 790"/>
                <a:gd name="T25" fmla="*/ 2147483647 h 1120"/>
                <a:gd name="T26" fmla="*/ 2147483647 w 790"/>
                <a:gd name="T27" fmla="*/ 2147483647 h 1120"/>
                <a:gd name="T28" fmla="*/ 2147483647 w 790"/>
                <a:gd name="T29" fmla="*/ 2147483647 h 1120"/>
                <a:gd name="T30" fmla="*/ 2147483647 w 790"/>
                <a:gd name="T31" fmla="*/ 2147483647 h 1120"/>
                <a:gd name="T32" fmla="*/ 2147483647 w 790"/>
                <a:gd name="T33" fmla="*/ 2147483647 h 1120"/>
                <a:gd name="T34" fmla="*/ 2147483647 w 790"/>
                <a:gd name="T35" fmla="*/ 2147483647 h 1120"/>
                <a:gd name="T36" fmla="*/ 2147483647 w 790"/>
                <a:gd name="T37" fmla="*/ 2147483647 h 1120"/>
                <a:gd name="T38" fmla="*/ 2147483647 w 790"/>
                <a:gd name="T39" fmla="*/ 2147483647 h 1120"/>
                <a:gd name="T40" fmla="*/ 2147483647 w 790"/>
                <a:gd name="T41" fmla="*/ 2147483647 h 1120"/>
                <a:gd name="T42" fmla="*/ 2147483647 w 790"/>
                <a:gd name="T43" fmla="*/ 2147483647 h 1120"/>
                <a:gd name="T44" fmla="*/ 2147483647 w 790"/>
                <a:gd name="T45" fmla="*/ 2147483647 h 1120"/>
                <a:gd name="T46" fmla="*/ 2147483647 w 790"/>
                <a:gd name="T47" fmla="*/ 0 h 1120"/>
                <a:gd name="T48" fmla="*/ 2147483647 w 790"/>
                <a:gd name="T49" fmla="*/ 0 h 1120"/>
                <a:gd name="T50" fmla="*/ 2147483647 w 790"/>
                <a:gd name="T51" fmla="*/ 2147483647 h 1120"/>
                <a:gd name="T52" fmla="*/ 0 w 790"/>
                <a:gd name="T53" fmla="*/ 2147483647 h 112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90"/>
                <a:gd name="T82" fmla="*/ 0 h 1120"/>
                <a:gd name="T83" fmla="*/ 790 w 790"/>
                <a:gd name="T84" fmla="*/ 1120 h 112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90" h="1120">
                  <a:moveTo>
                    <a:pt x="0" y="57"/>
                  </a:moveTo>
                  <a:lnTo>
                    <a:pt x="0" y="57"/>
                  </a:lnTo>
                  <a:lnTo>
                    <a:pt x="34" y="49"/>
                  </a:lnTo>
                  <a:lnTo>
                    <a:pt x="62" y="41"/>
                  </a:lnTo>
                  <a:lnTo>
                    <a:pt x="96" y="32"/>
                  </a:lnTo>
                  <a:lnTo>
                    <a:pt x="130" y="24"/>
                  </a:lnTo>
                  <a:lnTo>
                    <a:pt x="158" y="16"/>
                  </a:lnTo>
                  <a:lnTo>
                    <a:pt x="192" y="16"/>
                  </a:lnTo>
                  <a:lnTo>
                    <a:pt x="220" y="8"/>
                  </a:lnTo>
                  <a:lnTo>
                    <a:pt x="254" y="0"/>
                  </a:lnTo>
                  <a:lnTo>
                    <a:pt x="790" y="112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FF99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98" name="Freeform 70"/>
            <p:cNvSpPr>
              <a:spLocks/>
            </p:cNvSpPr>
            <p:nvPr/>
          </p:nvSpPr>
          <p:spPr bwMode="auto">
            <a:xfrm>
              <a:off x="3552825" y="1795463"/>
              <a:ext cx="382588" cy="404813"/>
            </a:xfrm>
            <a:custGeom>
              <a:avLst/>
              <a:gdLst>
                <a:gd name="T0" fmla="*/ 0 w 35"/>
                <a:gd name="T1" fmla="*/ 0 h 31"/>
                <a:gd name="T2" fmla="*/ 2147483647 w 35"/>
                <a:gd name="T3" fmla="*/ 0 h 31"/>
                <a:gd name="T4" fmla="*/ 2147483647 w 35"/>
                <a:gd name="T5" fmla="*/ 2147483647 h 31"/>
                <a:gd name="T6" fmla="*/ 0 60000 65536"/>
                <a:gd name="T7" fmla="*/ 0 60000 65536"/>
                <a:gd name="T8" fmla="*/ 0 60000 65536"/>
                <a:gd name="T9" fmla="*/ 0 w 35"/>
                <a:gd name="T10" fmla="*/ 0 h 31"/>
                <a:gd name="T11" fmla="*/ 35 w 35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31">
                  <a:moveTo>
                    <a:pt x="0" y="0"/>
                  </a:moveTo>
                  <a:lnTo>
                    <a:pt x="17" y="0"/>
                  </a:lnTo>
                  <a:lnTo>
                    <a:pt x="35" y="3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99" name="Freeform 71"/>
            <p:cNvSpPr>
              <a:spLocks/>
            </p:cNvSpPr>
            <p:nvPr/>
          </p:nvSpPr>
          <p:spPr bwMode="auto">
            <a:xfrm>
              <a:off x="3694113" y="2252663"/>
              <a:ext cx="1298575" cy="1687513"/>
            </a:xfrm>
            <a:custGeom>
              <a:avLst/>
              <a:gdLst>
                <a:gd name="T0" fmla="*/ 0 w 818"/>
                <a:gd name="T1" fmla="*/ 2147483647 h 1063"/>
                <a:gd name="T2" fmla="*/ 0 w 818"/>
                <a:gd name="T3" fmla="*/ 2147483647 h 1063"/>
                <a:gd name="T4" fmla="*/ 2147483647 w 818"/>
                <a:gd name="T5" fmla="*/ 0 h 1063"/>
                <a:gd name="T6" fmla="*/ 2147483647 w 818"/>
                <a:gd name="T7" fmla="*/ 0 h 1063"/>
                <a:gd name="T8" fmla="*/ 2147483647 w 818"/>
                <a:gd name="T9" fmla="*/ 2147483647 h 1063"/>
                <a:gd name="T10" fmla="*/ 0 w 818"/>
                <a:gd name="T11" fmla="*/ 2147483647 h 10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8"/>
                <a:gd name="T19" fmla="*/ 0 h 1063"/>
                <a:gd name="T20" fmla="*/ 818 w 818"/>
                <a:gd name="T21" fmla="*/ 1063 h 10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8" h="1063">
                  <a:moveTo>
                    <a:pt x="0" y="8"/>
                  </a:moveTo>
                  <a:lnTo>
                    <a:pt x="0" y="8"/>
                  </a:lnTo>
                  <a:lnTo>
                    <a:pt x="28" y="0"/>
                  </a:lnTo>
                  <a:lnTo>
                    <a:pt x="818" y="1063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66CC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200" name="Freeform 72"/>
            <p:cNvSpPr>
              <a:spLocks/>
            </p:cNvSpPr>
            <p:nvPr/>
          </p:nvSpPr>
          <p:spPr bwMode="auto">
            <a:xfrm>
              <a:off x="3171825" y="2122488"/>
              <a:ext cx="512763" cy="142875"/>
            </a:xfrm>
            <a:custGeom>
              <a:avLst/>
              <a:gdLst>
                <a:gd name="T0" fmla="*/ 0 w 47"/>
                <a:gd name="T1" fmla="*/ 0 h 11"/>
                <a:gd name="T2" fmla="*/ 2147483647 w 47"/>
                <a:gd name="T3" fmla="*/ 0 h 11"/>
                <a:gd name="T4" fmla="*/ 2147483647 w 47"/>
                <a:gd name="T5" fmla="*/ 2147483647 h 11"/>
                <a:gd name="T6" fmla="*/ 0 60000 65536"/>
                <a:gd name="T7" fmla="*/ 0 60000 65536"/>
                <a:gd name="T8" fmla="*/ 0 60000 65536"/>
                <a:gd name="T9" fmla="*/ 0 w 47"/>
                <a:gd name="T10" fmla="*/ 0 h 11"/>
                <a:gd name="T11" fmla="*/ 47 w 47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" h="11">
                  <a:moveTo>
                    <a:pt x="0" y="0"/>
                  </a:moveTo>
                  <a:lnTo>
                    <a:pt x="17" y="0"/>
                  </a:lnTo>
                  <a:lnTo>
                    <a:pt x="47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201" name="Freeform 73"/>
            <p:cNvSpPr>
              <a:spLocks/>
            </p:cNvSpPr>
            <p:nvPr/>
          </p:nvSpPr>
          <p:spPr bwMode="auto">
            <a:xfrm>
              <a:off x="2898775" y="2265363"/>
              <a:ext cx="2093913" cy="1674813"/>
            </a:xfrm>
            <a:custGeom>
              <a:avLst/>
              <a:gdLst>
                <a:gd name="T0" fmla="*/ 0 w 1319"/>
                <a:gd name="T1" fmla="*/ 2147483647 h 1055"/>
                <a:gd name="T2" fmla="*/ 0 w 1319"/>
                <a:gd name="T3" fmla="*/ 2147483647 h 1055"/>
                <a:gd name="T4" fmla="*/ 2147483647 w 1319"/>
                <a:gd name="T5" fmla="*/ 2147483647 h 1055"/>
                <a:gd name="T6" fmla="*/ 2147483647 w 1319"/>
                <a:gd name="T7" fmla="*/ 2147483647 h 1055"/>
                <a:gd name="T8" fmla="*/ 2147483647 w 1319"/>
                <a:gd name="T9" fmla="*/ 2147483647 h 1055"/>
                <a:gd name="T10" fmla="*/ 2147483647 w 1319"/>
                <a:gd name="T11" fmla="*/ 2147483647 h 1055"/>
                <a:gd name="T12" fmla="*/ 2147483647 w 1319"/>
                <a:gd name="T13" fmla="*/ 2147483647 h 1055"/>
                <a:gd name="T14" fmla="*/ 2147483647 w 1319"/>
                <a:gd name="T15" fmla="*/ 2147483647 h 1055"/>
                <a:gd name="T16" fmla="*/ 2147483647 w 1319"/>
                <a:gd name="T17" fmla="*/ 2147483647 h 1055"/>
                <a:gd name="T18" fmla="*/ 2147483647 w 1319"/>
                <a:gd name="T19" fmla="*/ 2147483647 h 1055"/>
                <a:gd name="T20" fmla="*/ 2147483647 w 1319"/>
                <a:gd name="T21" fmla="*/ 2147483647 h 1055"/>
                <a:gd name="T22" fmla="*/ 2147483647 w 1319"/>
                <a:gd name="T23" fmla="*/ 2147483647 h 1055"/>
                <a:gd name="T24" fmla="*/ 2147483647 w 1319"/>
                <a:gd name="T25" fmla="*/ 2147483647 h 1055"/>
                <a:gd name="T26" fmla="*/ 2147483647 w 1319"/>
                <a:gd name="T27" fmla="*/ 2147483647 h 1055"/>
                <a:gd name="T28" fmla="*/ 2147483647 w 1319"/>
                <a:gd name="T29" fmla="*/ 2147483647 h 1055"/>
                <a:gd name="T30" fmla="*/ 2147483647 w 1319"/>
                <a:gd name="T31" fmla="*/ 2147483647 h 1055"/>
                <a:gd name="T32" fmla="*/ 2147483647 w 1319"/>
                <a:gd name="T33" fmla="*/ 2147483647 h 1055"/>
                <a:gd name="T34" fmla="*/ 2147483647 w 1319"/>
                <a:gd name="T35" fmla="*/ 2147483647 h 1055"/>
                <a:gd name="T36" fmla="*/ 2147483647 w 1319"/>
                <a:gd name="T37" fmla="*/ 2147483647 h 1055"/>
                <a:gd name="T38" fmla="*/ 2147483647 w 1319"/>
                <a:gd name="T39" fmla="*/ 2147483647 h 1055"/>
                <a:gd name="T40" fmla="*/ 2147483647 w 1319"/>
                <a:gd name="T41" fmla="*/ 2147483647 h 1055"/>
                <a:gd name="T42" fmla="*/ 2147483647 w 1319"/>
                <a:gd name="T43" fmla="*/ 2147483647 h 1055"/>
                <a:gd name="T44" fmla="*/ 2147483647 w 1319"/>
                <a:gd name="T45" fmla="*/ 2147483647 h 1055"/>
                <a:gd name="T46" fmla="*/ 2147483647 w 1319"/>
                <a:gd name="T47" fmla="*/ 2147483647 h 1055"/>
                <a:gd name="T48" fmla="*/ 2147483647 w 1319"/>
                <a:gd name="T49" fmla="*/ 2147483647 h 1055"/>
                <a:gd name="T50" fmla="*/ 2147483647 w 1319"/>
                <a:gd name="T51" fmla="*/ 2147483647 h 1055"/>
                <a:gd name="T52" fmla="*/ 2147483647 w 1319"/>
                <a:gd name="T53" fmla="*/ 2147483647 h 1055"/>
                <a:gd name="T54" fmla="*/ 2147483647 w 1319"/>
                <a:gd name="T55" fmla="*/ 2147483647 h 1055"/>
                <a:gd name="T56" fmla="*/ 2147483647 w 1319"/>
                <a:gd name="T57" fmla="*/ 2147483647 h 1055"/>
                <a:gd name="T58" fmla="*/ 2147483647 w 1319"/>
                <a:gd name="T59" fmla="*/ 2147483647 h 1055"/>
                <a:gd name="T60" fmla="*/ 2147483647 w 1319"/>
                <a:gd name="T61" fmla="*/ 2147483647 h 1055"/>
                <a:gd name="T62" fmla="*/ 2147483647 w 1319"/>
                <a:gd name="T63" fmla="*/ 2147483647 h 1055"/>
                <a:gd name="T64" fmla="*/ 2147483647 w 1319"/>
                <a:gd name="T65" fmla="*/ 2147483647 h 1055"/>
                <a:gd name="T66" fmla="*/ 2147483647 w 1319"/>
                <a:gd name="T67" fmla="*/ 2147483647 h 1055"/>
                <a:gd name="T68" fmla="*/ 2147483647 w 1319"/>
                <a:gd name="T69" fmla="*/ 2147483647 h 1055"/>
                <a:gd name="T70" fmla="*/ 2147483647 w 1319"/>
                <a:gd name="T71" fmla="*/ 2147483647 h 1055"/>
                <a:gd name="T72" fmla="*/ 2147483647 w 1319"/>
                <a:gd name="T73" fmla="*/ 2147483647 h 1055"/>
                <a:gd name="T74" fmla="*/ 2147483647 w 1319"/>
                <a:gd name="T75" fmla="*/ 2147483647 h 1055"/>
                <a:gd name="T76" fmla="*/ 2147483647 w 1319"/>
                <a:gd name="T77" fmla="*/ 2147483647 h 1055"/>
                <a:gd name="T78" fmla="*/ 2147483647 w 1319"/>
                <a:gd name="T79" fmla="*/ 2147483647 h 1055"/>
                <a:gd name="T80" fmla="*/ 2147483647 w 1319"/>
                <a:gd name="T81" fmla="*/ 2147483647 h 1055"/>
                <a:gd name="T82" fmla="*/ 2147483647 w 1319"/>
                <a:gd name="T83" fmla="*/ 2147483647 h 1055"/>
                <a:gd name="T84" fmla="*/ 2147483647 w 1319"/>
                <a:gd name="T85" fmla="*/ 2147483647 h 1055"/>
                <a:gd name="T86" fmla="*/ 2147483647 w 1319"/>
                <a:gd name="T87" fmla="*/ 2147483647 h 1055"/>
                <a:gd name="T88" fmla="*/ 2147483647 w 1319"/>
                <a:gd name="T89" fmla="*/ 2147483647 h 1055"/>
                <a:gd name="T90" fmla="*/ 2147483647 w 1319"/>
                <a:gd name="T91" fmla="*/ 2147483647 h 1055"/>
                <a:gd name="T92" fmla="*/ 2147483647 w 1319"/>
                <a:gd name="T93" fmla="*/ 2147483647 h 1055"/>
                <a:gd name="T94" fmla="*/ 2147483647 w 1319"/>
                <a:gd name="T95" fmla="*/ 2147483647 h 1055"/>
                <a:gd name="T96" fmla="*/ 2147483647 w 1319"/>
                <a:gd name="T97" fmla="*/ 2147483647 h 1055"/>
                <a:gd name="T98" fmla="*/ 2147483647 w 1319"/>
                <a:gd name="T99" fmla="*/ 2147483647 h 1055"/>
                <a:gd name="T100" fmla="*/ 2147483647 w 1319"/>
                <a:gd name="T101" fmla="*/ 2147483647 h 1055"/>
                <a:gd name="T102" fmla="*/ 2147483647 w 1319"/>
                <a:gd name="T103" fmla="*/ 2147483647 h 1055"/>
                <a:gd name="T104" fmla="*/ 2147483647 w 1319"/>
                <a:gd name="T105" fmla="*/ 2147483647 h 1055"/>
                <a:gd name="T106" fmla="*/ 2147483647 w 1319"/>
                <a:gd name="T107" fmla="*/ 0 h 1055"/>
                <a:gd name="T108" fmla="*/ 2147483647 w 1319"/>
                <a:gd name="T109" fmla="*/ 0 h 1055"/>
                <a:gd name="T110" fmla="*/ 2147483647 w 1319"/>
                <a:gd name="T111" fmla="*/ 2147483647 h 1055"/>
                <a:gd name="T112" fmla="*/ 0 w 1319"/>
                <a:gd name="T113" fmla="*/ 2147483647 h 105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19"/>
                <a:gd name="T172" fmla="*/ 0 h 1055"/>
                <a:gd name="T173" fmla="*/ 1319 w 1319"/>
                <a:gd name="T174" fmla="*/ 1055 h 105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19" h="1055">
                  <a:moveTo>
                    <a:pt x="0" y="206"/>
                  </a:moveTo>
                  <a:lnTo>
                    <a:pt x="0" y="206"/>
                  </a:lnTo>
                  <a:lnTo>
                    <a:pt x="21" y="190"/>
                  </a:lnTo>
                  <a:lnTo>
                    <a:pt x="48" y="174"/>
                  </a:lnTo>
                  <a:lnTo>
                    <a:pt x="76" y="165"/>
                  </a:lnTo>
                  <a:lnTo>
                    <a:pt x="96" y="149"/>
                  </a:lnTo>
                  <a:lnTo>
                    <a:pt x="124" y="141"/>
                  </a:lnTo>
                  <a:lnTo>
                    <a:pt x="151" y="124"/>
                  </a:lnTo>
                  <a:lnTo>
                    <a:pt x="179" y="116"/>
                  </a:lnTo>
                  <a:lnTo>
                    <a:pt x="206" y="99"/>
                  </a:lnTo>
                  <a:lnTo>
                    <a:pt x="234" y="91"/>
                  </a:lnTo>
                  <a:lnTo>
                    <a:pt x="261" y="83"/>
                  </a:lnTo>
                  <a:lnTo>
                    <a:pt x="289" y="66"/>
                  </a:lnTo>
                  <a:lnTo>
                    <a:pt x="323" y="58"/>
                  </a:lnTo>
                  <a:lnTo>
                    <a:pt x="350" y="50"/>
                  </a:lnTo>
                  <a:lnTo>
                    <a:pt x="378" y="33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7" y="9"/>
                  </a:lnTo>
                  <a:lnTo>
                    <a:pt x="501" y="0"/>
                  </a:lnTo>
                  <a:lnTo>
                    <a:pt x="1319" y="1055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FF0000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202" name="Freeform 74"/>
            <p:cNvSpPr>
              <a:spLocks/>
            </p:cNvSpPr>
            <p:nvPr/>
          </p:nvSpPr>
          <p:spPr bwMode="auto">
            <a:xfrm>
              <a:off x="2125663" y="2592388"/>
              <a:ext cx="2867025" cy="1347788"/>
            </a:xfrm>
            <a:custGeom>
              <a:avLst/>
              <a:gdLst>
                <a:gd name="T0" fmla="*/ 0 w 1806"/>
                <a:gd name="T1" fmla="*/ 2147483647 h 849"/>
                <a:gd name="T2" fmla="*/ 2147483647 w 1806"/>
                <a:gd name="T3" fmla="*/ 2147483647 h 849"/>
                <a:gd name="T4" fmla="*/ 2147483647 w 1806"/>
                <a:gd name="T5" fmla="*/ 2147483647 h 849"/>
                <a:gd name="T6" fmla="*/ 2147483647 w 1806"/>
                <a:gd name="T7" fmla="*/ 2147483647 h 849"/>
                <a:gd name="T8" fmla="*/ 2147483647 w 1806"/>
                <a:gd name="T9" fmla="*/ 2147483647 h 849"/>
                <a:gd name="T10" fmla="*/ 2147483647 w 1806"/>
                <a:gd name="T11" fmla="*/ 2147483647 h 849"/>
                <a:gd name="T12" fmla="*/ 2147483647 w 1806"/>
                <a:gd name="T13" fmla="*/ 2147483647 h 849"/>
                <a:gd name="T14" fmla="*/ 2147483647 w 1806"/>
                <a:gd name="T15" fmla="*/ 2147483647 h 849"/>
                <a:gd name="T16" fmla="*/ 2147483647 w 1806"/>
                <a:gd name="T17" fmla="*/ 2147483647 h 849"/>
                <a:gd name="T18" fmla="*/ 2147483647 w 1806"/>
                <a:gd name="T19" fmla="*/ 2147483647 h 849"/>
                <a:gd name="T20" fmla="*/ 2147483647 w 1806"/>
                <a:gd name="T21" fmla="*/ 2147483647 h 849"/>
                <a:gd name="T22" fmla="*/ 2147483647 w 1806"/>
                <a:gd name="T23" fmla="*/ 2147483647 h 849"/>
                <a:gd name="T24" fmla="*/ 2147483647 w 1806"/>
                <a:gd name="T25" fmla="*/ 2147483647 h 849"/>
                <a:gd name="T26" fmla="*/ 2147483647 w 1806"/>
                <a:gd name="T27" fmla="*/ 2147483647 h 849"/>
                <a:gd name="T28" fmla="*/ 2147483647 w 1806"/>
                <a:gd name="T29" fmla="*/ 2147483647 h 849"/>
                <a:gd name="T30" fmla="*/ 2147483647 w 1806"/>
                <a:gd name="T31" fmla="*/ 2147483647 h 849"/>
                <a:gd name="T32" fmla="*/ 2147483647 w 1806"/>
                <a:gd name="T33" fmla="*/ 2147483647 h 849"/>
                <a:gd name="T34" fmla="*/ 2147483647 w 1806"/>
                <a:gd name="T35" fmla="*/ 2147483647 h 849"/>
                <a:gd name="T36" fmla="*/ 2147483647 w 1806"/>
                <a:gd name="T37" fmla="*/ 2147483647 h 849"/>
                <a:gd name="T38" fmla="*/ 2147483647 w 1806"/>
                <a:gd name="T39" fmla="*/ 2147483647 h 849"/>
                <a:gd name="T40" fmla="*/ 2147483647 w 1806"/>
                <a:gd name="T41" fmla="*/ 2147483647 h 849"/>
                <a:gd name="T42" fmla="*/ 2147483647 w 1806"/>
                <a:gd name="T43" fmla="*/ 2147483647 h 849"/>
                <a:gd name="T44" fmla="*/ 2147483647 w 1806"/>
                <a:gd name="T45" fmla="*/ 2147483647 h 849"/>
                <a:gd name="T46" fmla="*/ 2147483647 w 1806"/>
                <a:gd name="T47" fmla="*/ 2147483647 h 849"/>
                <a:gd name="T48" fmla="*/ 2147483647 w 1806"/>
                <a:gd name="T49" fmla="*/ 2147483647 h 849"/>
                <a:gd name="T50" fmla="*/ 2147483647 w 1806"/>
                <a:gd name="T51" fmla="*/ 2147483647 h 849"/>
                <a:gd name="T52" fmla="*/ 2147483647 w 1806"/>
                <a:gd name="T53" fmla="*/ 2147483647 h 849"/>
                <a:gd name="T54" fmla="*/ 2147483647 w 1806"/>
                <a:gd name="T55" fmla="*/ 2147483647 h 849"/>
                <a:gd name="T56" fmla="*/ 2147483647 w 1806"/>
                <a:gd name="T57" fmla="*/ 2147483647 h 849"/>
                <a:gd name="T58" fmla="*/ 2147483647 w 1806"/>
                <a:gd name="T59" fmla="*/ 2147483647 h 849"/>
                <a:gd name="T60" fmla="*/ 2147483647 w 1806"/>
                <a:gd name="T61" fmla="*/ 2147483647 h 849"/>
                <a:gd name="T62" fmla="*/ 2147483647 w 1806"/>
                <a:gd name="T63" fmla="*/ 2147483647 h 849"/>
                <a:gd name="T64" fmla="*/ 2147483647 w 1806"/>
                <a:gd name="T65" fmla="*/ 2147483647 h 849"/>
                <a:gd name="T66" fmla="*/ 2147483647 w 1806"/>
                <a:gd name="T67" fmla="*/ 2147483647 h 849"/>
                <a:gd name="T68" fmla="*/ 2147483647 w 1806"/>
                <a:gd name="T69" fmla="*/ 2147483647 h 849"/>
                <a:gd name="T70" fmla="*/ 2147483647 w 1806"/>
                <a:gd name="T71" fmla="*/ 2147483647 h 849"/>
                <a:gd name="T72" fmla="*/ 2147483647 w 1806"/>
                <a:gd name="T73" fmla="*/ 2147483647 h 849"/>
                <a:gd name="T74" fmla="*/ 2147483647 w 1806"/>
                <a:gd name="T75" fmla="*/ 2147483647 h 849"/>
                <a:gd name="T76" fmla="*/ 2147483647 w 1806"/>
                <a:gd name="T77" fmla="*/ 0 h 849"/>
                <a:gd name="T78" fmla="*/ 2147483647 w 1806"/>
                <a:gd name="T79" fmla="*/ 2147483647 h 84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806"/>
                <a:gd name="T121" fmla="*/ 0 h 849"/>
                <a:gd name="T122" fmla="*/ 1806 w 1806"/>
                <a:gd name="T123" fmla="*/ 849 h 84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806" h="849">
                  <a:moveTo>
                    <a:pt x="0" y="429"/>
                  </a:moveTo>
                  <a:lnTo>
                    <a:pt x="0" y="429"/>
                  </a:lnTo>
                  <a:lnTo>
                    <a:pt x="7" y="413"/>
                  </a:lnTo>
                  <a:lnTo>
                    <a:pt x="20" y="396"/>
                  </a:lnTo>
                  <a:lnTo>
                    <a:pt x="34" y="380"/>
                  </a:lnTo>
                  <a:lnTo>
                    <a:pt x="48" y="355"/>
                  </a:lnTo>
                  <a:lnTo>
                    <a:pt x="62" y="338"/>
                  </a:lnTo>
                  <a:lnTo>
                    <a:pt x="75" y="322"/>
                  </a:lnTo>
                  <a:lnTo>
                    <a:pt x="96" y="305"/>
                  </a:lnTo>
                  <a:lnTo>
                    <a:pt x="110" y="289"/>
                  </a:lnTo>
                  <a:lnTo>
                    <a:pt x="130" y="264"/>
                  </a:lnTo>
                  <a:lnTo>
                    <a:pt x="144" y="248"/>
                  </a:lnTo>
                  <a:lnTo>
                    <a:pt x="165" y="231"/>
                  </a:lnTo>
                  <a:lnTo>
                    <a:pt x="178" y="215"/>
                  </a:lnTo>
                  <a:lnTo>
                    <a:pt x="199" y="198"/>
                  </a:lnTo>
                  <a:lnTo>
                    <a:pt x="219" y="182"/>
                  </a:lnTo>
                  <a:lnTo>
                    <a:pt x="240" y="165"/>
                  </a:lnTo>
                  <a:lnTo>
                    <a:pt x="254" y="149"/>
                  </a:lnTo>
                  <a:lnTo>
                    <a:pt x="281" y="132"/>
                  </a:lnTo>
                  <a:lnTo>
                    <a:pt x="302" y="116"/>
                  </a:lnTo>
                  <a:lnTo>
                    <a:pt x="322" y="99"/>
                  </a:lnTo>
                  <a:lnTo>
                    <a:pt x="343" y="83"/>
                  </a:lnTo>
                  <a:lnTo>
                    <a:pt x="364" y="75"/>
                  </a:lnTo>
                  <a:lnTo>
                    <a:pt x="391" y="58"/>
                  </a:lnTo>
                  <a:lnTo>
                    <a:pt x="412" y="42"/>
                  </a:lnTo>
                  <a:lnTo>
                    <a:pt x="432" y="25"/>
                  </a:lnTo>
                  <a:lnTo>
                    <a:pt x="460" y="9"/>
                  </a:lnTo>
                  <a:lnTo>
                    <a:pt x="487" y="0"/>
                  </a:lnTo>
                  <a:lnTo>
                    <a:pt x="1806" y="849"/>
                  </a:lnTo>
                  <a:lnTo>
                    <a:pt x="0" y="429"/>
                  </a:lnTo>
                  <a:close/>
                </a:path>
              </a:pathLst>
            </a:custGeom>
            <a:solidFill>
              <a:srgbClr val="CCFFCC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203" name="Freeform 75"/>
            <p:cNvSpPr>
              <a:spLocks/>
            </p:cNvSpPr>
            <p:nvPr/>
          </p:nvSpPr>
          <p:spPr bwMode="auto">
            <a:xfrm>
              <a:off x="2103438" y="3273425"/>
              <a:ext cx="2889250" cy="666750"/>
            </a:xfrm>
            <a:custGeom>
              <a:avLst/>
              <a:gdLst>
                <a:gd name="T0" fmla="*/ 0 w 1820"/>
                <a:gd name="T1" fmla="*/ 2147483647 h 420"/>
                <a:gd name="T2" fmla="*/ 0 w 1820"/>
                <a:gd name="T3" fmla="*/ 2147483647 h 420"/>
                <a:gd name="T4" fmla="*/ 2147483647 w 1820"/>
                <a:gd name="T5" fmla="*/ 0 h 420"/>
                <a:gd name="T6" fmla="*/ 2147483647 w 1820"/>
                <a:gd name="T7" fmla="*/ 0 h 420"/>
                <a:gd name="T8" fmla="*/ 2147483647 w 1820"/>
                <a:gd name="T9" fmla="*/ 2147483647 h 420"/>
                <a:gd name="T10" fmla="*/ 0 w 1820"/>
                <a:gd name="T11" fmla="*/ 2147483647 h 4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20"/>
                <a:gd name="T19" fmla="*/ 0 h 420"/>
                <a:gd name="T20" fmla="*/ 1820 w 1820"/>
                <a:gd name="T21" fmla="*/ 420 h 4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20" h="420">
                  <a:moveTo>
                    <a:pt x="0" y="25"/>
                  </a:moveTo>
                  <a:lnTo>
                    <a:pt x="0" y="25"/>
                  </a:lnTo>
                  <a:lnTo>
                    <a:pt x="14" y="0"/>
                  </a:lnTo>
                  <a:lnTo>
                    <a:pt x="1820" y="42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CCFF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204" name="Freeform 76"/>
            <p:cNvSpPr>
              <a:spLocks/>
            </p:cNvSpPr>
            <p:nvPr/>
          </p:nvSpPr>
          <p:spPr bwMode="auto">
            <a:xfrm>
              <a:off x="1852613" y="2868613"/>
              <a:ext cx="239713" cy="444500"/>
            </a:xfrm>
            <a:custGeom>
              <a:avLst/>
              <a:gdLst>
                <a:gd name="T0" fmla="*/ 0 w 22"/>
                <a:gd name="T1" fmla="*/ 0 h 34"/>
                <a:gd name="T2" fmla="*/ 2147483647 w 22"/>
                <a:gd name="T3" fmla="*/ 0 h 34"/>
                <a:gd name="T4" fmla="*/ 2147483647 w 22"/>
                <a:gd name="T5" fmla="*/ 2147483647 h 34"/>
                <a:gd name="T6" fmla="*/ 0 60000 65536"/>
                <a:gd name="T7" fmla="*/ 0 60000 65536"/>
                <a:gd name="T8" fmla="*/ 0 60000 65536"/>
                <a:gd name="T9" fmla="*/ 0 w 22"/>
                <a:gd name="T10" fmla="*/ 0 h 34"/>
                <a:gd name="T11" fmla="*/ 22 w 22"/>
                <a:gd name="T12" fmla="*/ 34 h 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34">
                  <a:moveTo>
                    <a:pt x="0" y="0"/>
                  </a:moveTo>
                  <a:lnTo>
                    <a:pt x="17" y="0"/>
                  </a:lnTo>
                  <a:lnTo>
                    <a:pt x="22" y="3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205" name="Freeform 77"/>
            <p:cNvSpPr>
              <a:spLocks/>
            </p:cNvSpPr>
            <p:nvPr/>
          </p:nvSpPr>
          <p:spPr bwMode="auto">
            <a:xfrm>
              <a:off x="1993900" y="3313113"/>
              <a:ext cx="2998788" cy="627063"/>
            </a:xfrm>
            <a:custGeom>
              <a:avLst/>
              <a:gdLst>
                <a:gd name="T0" fmla="*/ 0 w 1889"/>
                <a:gd name="T1" fmla="*/ 2147483647 h 395"/>
                <a:gd name="T2" fmla="*/ 0 w 1889"/>
                <a:gd name="T3" fmla="*/ 2147483647 h 395"/>
                <a:gd name="T4" fmla="*/ 2147483647 w 1889"/>
                <a:gd name="T5" fmla="*/ 2147483647 h 395"/>
                <a:gd name="T6" fmla="*/ 2147483647 w 1889"/>
                <a:gd name="T7" fmla="*/ 2147483647 h 395"/>
                <a:gd name="T8" fmla="*/ 2147483647 w 1889"/>
                <a:gd name="T9" fmla="*/ 2147483647 h 395"/>
                <a:gd name="T10" fmla="*/ 2147483647 w 1889"/>
                <a:gd name="T11" fmla="*/ 2147483647 h 395"/>
                <a:gd name="T12" fmla="*/ 2147483647 w 1889"/>
                <a:gd name="T13" fmla="*/ 2147483647 h 395"/>
                <a:gd name="T14" fmla="*/ 2147483647 w 1889"/>
                <a:gd name="T15" fmla="*/ 2147483647 h 395"/>
                <a:gd name="T16" fmla="*/ 2147483647 w 1889"/>
                <a:gd name="T17" fmla="*/ 2147483647 h 395"/>
                <a:gd name="T18" fmla="*/ 2147483647 w 1889"/>
                <a:gd name="T19" fmla="*/ 2147483647 h 395"/>
                <a:gd name="T20" fmla="*/ 2147483647 w 1889"/>
                <a:gd name="T21" fmla="*/ 2147483647 h 395"/>
                <a:gd name="T22" fmla="*/ 2147483647 w 1889"/>
                <a:gd name="T23" fmla="*/ 2147483647 h 395"/>
                <a:gd name="T24" fmla="*/ 2147483647 w 1889"/>
                <a:gd name="T25" fmla="*/ 2147483647 h 395"/>
                <a:gd name="T26" fmla="*/ 2147483647 w 1889"/>
                <a:gd name="T27" fmla="*/ 2147483647 h 395"/>
                <a:gd name="T28" fmla="*/ 2147483647 w 1889"/>
                <a:gd name="T29" fmla="*/ 2147483647 h 395"/>
                <a:gd name="T30" fmla="*/ 2147483647 w 1889"/>
                <a:gd name="T31" fmla="*/ 2147483647 h 395"/>
                <a:gd name="T32" fmla="*/ 2147483647 w 1889"/>
                <a:gd name="T33" fmla="*/ 2147483647 h 395"/>
                <a:gd name="T34" fmla="*/ 2147483647 w 1889"/>
                <a:gd name="T35" fmla="*/ 2147483647 h 395"/>
                <a:gd name="T36" fmla="*/ 2147483647 w 1889"/>
                <a:gd name="T37" fmla="*/ 2147483647 h 395"/>
                <a:gd name="T38" fmla="*/ 2147483647 w 1889"/>
                <a:gd name="T39" fmla="*/ 2147483647 h 395"/>
                <a:gd name="T40" fmla="*/ 2147483647 w 1889"/>
                <a:gd name="T41" fmla="*/ 0 h 395"/>
                <a:gd name="T42" fmla="*/ 2147483647 w 1889"/>
                <a:gd name="T43" fmla="*/ 0 h 395"/>
                <a:gd name="T44" fmla="*/ 2147483647 w 1889"/>
                <a:gd name="T45" fmla="*/ 2147483647 h 395"/>
                <a:gd name="T46" fmla="*/ 0 w 1889"/>
                <a:gd name="T47" fmla="*/ 2147483647 h 39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889"/>
                <a:gd name="T73" fmla="*/ 0 h 395"/>
                <a:gd name="T74" fmla="*/ 1889 w 1889"/>
                <a:gd name="T75" fmla="*/ 395 h 39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889" h="395">
                  <a:moveTo>
                    <a:pt x="0" y="140"/>
                  </a:moveTo>
                  <a:lnTo>
                    <a:pt x="0" y="140"/>
                  </a:lnTo>
                  <a:lnTo>
                    <a:pt x="7" y="115"/>
                  </a:lnTo>
                  <a:lnTo>
                    <a:pt x="14" y="90"/>
                  </a:lnTo>
                  <a:lnTo>
                    <a:pt x="28" y="74"/>
                  </a:lnTo>
                  <a:lnTo>
                    <a:pt x="35" y="57"/>
                  </a:lnTo>
                  <a:lnTo>
                    <a:pt x="48" y="41"/>
                  </a:lnTo>
                  <a:lnTo>
                    <a:pt x="55" y="16"/>
                  </a:lnTo>
                  <a:lnTo>
                    <a:pt x="69" y="0"/>
                  </a:lnTo>
                  <a:lnTo>
                    <a:pt x="1889" y="395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993300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206" name="Freeform 78"/>
            <p:cNvSpPr>
              <a:spLocks/>
            </p:cNvSpPr>
            <p:nvPr/>
          </p:nvSpPr>
          <p:spPr bwMode="auto">
            <a:xfrm>
              <a:off x="1362075" y="3430588"/>
              <a:ext cx="665163" cy="339725"/>
            </a:xfrm>
            <a:custGeom>
              <a:avLst/>
              <a:gdLst>
                <a:gd name="T0" fmla="*/ 0 w 61"/>
                <a:gd name="T1" fmla="*/ 2147483647 h 26"/>
                <a:gd name="T2" fmla="*/ 0 w 61"/>
                <a:gd name="T3" fmla="*/ 2147483647 h 26"/>
                <a:gd name="T4" fmla="*/ 2147483647 w 61"/>
                <a:gd name="T5" fmla="*/ 0 h 26"/>
                <a:gd name="T6" fmla="*/ 0 60000 65536"/>
                <a:gd name="T7" fmla="*/ 0 60000 65536"/>
                <a:gd name="T8" fmla="*/ 0 60000 65536"/>
                <a:gd name="T9" fmla="*/ 0 w 61"/>
                <a:gd name="T10" fmla="*/ 0 h 26"/>
                <a:gd name="T11" fmla="*/ 61 w 61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" h="26">
                  <a:moveTo>
                    <a:pt x="0" y="26"/>
                  </a:moveTo>
                  <a:lnTo>
                    <a:pt x="0" y="9"/>
                  </a:lnTo>
                  <a:lnTo>
                    <a:pt x="6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207" name="Freeform 79"/>
            <p:cNvSpPr>
              <a:spLocks/>
            </p:cNvSpPr>
            <p:nvPr/>
          </p:nvSpPr>
          <p:spPr bwMode="auto">
            <a:xfrm>
              <a:off x="1917700" y="3940175"/>
              <a:ext cx="1776413" cy="2408238"/>
            </a:xfrm>
            <a:custGeom>
              <a:avLst/>
              <a:gdLst>
                <a:gd name="T0" fmla="*/ 2147483647 w 1119"/>
                <a:gd name="T1" fmla="*/ 2147483647 h 1517"/>
                <a:gd name="T2" fmla="*/ 2147483647 w 1119"/>
                <a:gd name="T3" fmla="*/ 2147483647 h 1517"/>
                <a:gd name="T4" fmla="*/ 2147483647 w 1119"/>
                <a:gd name="T5" fmla="*/ 2147483647 h 1517"/>
                <a:gd name="T6" fmla="*/ 2147483647 w 1119"/>
                <a:gd name="T7" fmla="*/ 2147483647 h 1517"/>
                <a:gd name="T8" fmla="*/ 2147483647 w 1119"/>
                <a:gd name="T9" fmla="*/ 2147483647 h 1517"/>
                <a:gd name="T10" fmla="*/ 2147483647 w 1119"/>
                <a:gd name="T11" fmla="*/ 2147483647 h 1517"/>
                <a:gd name="T12" fmla="*/ 2147483647 w 1119"/>
                <a:gd name="T13" fmla="*/ 2147483647 h 1517"/>
                <a:gd name="T14" fmla="*/ 2147483647 w 1119"/>
                <a:gd name="T15" fmla="*/ 2147483647 h 1517"/>
                <a:gd name="T16" fmla="*/ 2147483647 w 1119"/>
                <a:gd name="T17" fmla="*/ 2147483647 h 1517"/>
                <a:gd name="T18" fmla="*/ 2147483647 w 1119"/>
                <a:gd name="T19" fmla="*/ 2147483647 h 1517"/>
                <a:gd name="T20" fmla="*/ 2147483647 w 1119"/>
                <a:gd name="T21" fmla="*/ 2147483647 h 1517"/>
                <a:gd name="T22" fmla="*/ 2147483647 w 1119"/>
                <a:gd name="T23" fmla="*/ 2147483647 h 1517"/>
                <a:gd name="T24" fmla="*/ 2147483647 w 1119"/>
                <a:gd name="T25" fmla="*/ 2147483647 h 1517"/>
                <a:gd name="T26" fmla="*/ 2147483647 w 1119"/>
                <a:gd name="T27" fmla="*/ 2147483647 h 1517"/>
                <a:gd name="T28" fmla="*/ 2147483647 w 1119"/>
                <a:gd name="T29" fmla="*/ 2147483647 h 1517"/>
                <a:gd name="T30" fmla="*/ 2147483647 w 1119"/>
                <a:gd name="T31" fmla="*/ 2147483647 h 1517"/>
                <a:gd name="T32" fmla="*/ 2147483647 w 1119"/>
                <a:gd name="T33" fmla="*/ 2147483647 h 1517"/>
                <a:gd name="T34" fmla="*/ 2147483647 w 1119"/>
                <a:gd name="T35" fmla="*/ 2147483647 h 1517"/>
                <a:gd name="T36" fmla="*/ 2147483647 w 1119"/>
                <a:gd name="T37" fmla="*/ 2147483647 h 1517"/>
                <a:gd name="T38" fmla="*/ 2147483647 w 1119"/>
                <a:gd name="T39" fmla="*/ 2147483647 h 1517"/>
                <a:gd name="T40" fmla="*/ 2147483647 w 1119"/>
                <a:gd name="T41" fmla="*/ 2147483647 h 1517"/>
                <a:gd name="T42" fmla="*/ 2147483647 w 1119"/>
                <a:gd name="T43" fmla="*/ 2147483647 h 1517"/>
                <a:gd name="T44" fmla="*/ 2147483647 w 1119"/>
                <a:gd name="T45" fmla="*/ 2147483647 h 1517"/>
                <a:gd name="T46" fmla="*/ 2147483647 w 1119"/>
                <a:gd name="T47" fmla="*/ 2147483647 h 1517"/>
                <a:gd name="T48" fmla="*/ 2147483647 w 1119"/>
                <a:gd name="T49" fmla="*/ 2147483647 h 1517"/>
                <a:gd name="T50" fmla="*/ 2147483647 w 1119"/>
                <a:gd name="T51" fmla="*/ 2147483647 h 1517"/>
                <a:gd name="T52" fmla="*/ 0 w 1119"/>
                <a:gd name="T53" fmla="*/ 2147483647 h 1517"/>
                <a:gd name="T54" fmla="*/ 0 w 1119"/>
                <a:gd name="T55" fmla="*/ 0 h 1517"/>
                <a:gd name="T56" fmla="*/ 0 w 1119"/>
                <a:gd name="T57" fmla="*/ 2147483647 h 1517"/>
                <a:gd name="T58" fmla="*/ 0 w 1119"/>
                <a:gd name="T59" fmla="*/ 2147483647 h 1517"/>
                <a:gd name="T60" fmla="*/ 2147483647 w 1119"/>
                <a:gd name="T61" fmla="*/ 2147483647 h 1517"/>
                <a:gd name="T62" fmla="*/ 2147483647 w 1119"/>
                <a:gd name="T63" fmla="*/ 2147483647 h 1517"/>
                <a:gd name="T64" fmla="*/ 2147483647 w 1119"/>
                <a:gd name="T65" fmla="*/ 2147483647 h 1517"/>
                <a:gd name="T66" fmla="*/ 2147483647 w 1119"/>
                <a:gd name="T67" fmla="*/ 2147483647 h 1517"/>
                <a:gd name="T68" fmla="*/ 2147483647 w 1119"/>
                <a:gd name="T69" fmla="*/ 2147483647 h 1517"/>
                <a:gd name="T70" fmla="*/ 2147483647 w 1119"/>
                <a:gd name="T71" fmla="*/ 2147483647 h 1517"/>
                <a:gd name="T72" fmla="*/ 2147483647 w 1119"/>
                <a:gd name="T73" fmla="*/ 2147483647 h 1517"/>
                <a:gd name="T74" fmla="*/ 2147483647 w 1119"/>
                <a:gd name="T75" fmla="*/ 2147483647 h 1517"/>
                <a:gd name="T76" fmla="*/ 2147483647 w 1119"/>
                <a:gd name="T77" fmla="*/ 2147483647 h 1517"/>
                <a:gd name="T78" fmla="*/ 2147483647 w 1119"/>
                <a:gd name="T79" fmla="*/ 2147483647 h 1517"/>
                <a:gd name="T80" fmla="*/ 2147483647 w 1119"/>
                <a:gd name="T81" fmla="*/ 2147483647 h 1517"/>
                <a:gd name="T82" fmla="*/ 2147483647 w 1119"/>
                <a:gd name="T83" fmla="*/ 2147483647 h 1517"/>
                <a:gd name="T84" fmla="*/ 2147483647 w 1119"/>
                <a:gd name="T85" fmla="*/ 2147483647 h 1517"/>
                <a:gd name="T86" fmla="*/ 2147483647 w 1119"/>
                <a:gd name="T87" fmla="*/ 2147483647 h 1517"/>
                <a:gd name="T88" fmla="*/ 2147483647 w 1119"/>
                <a:gd name="T89" fmla="*/ 2147483647 h 1517"/>
                <a:gd name="T90" fmla="*/ 2147483647 w 1119"/>
                <a:gd name="T91" fmla="*/ 2147483647 h 1517"/>
                <a:gd name="T92" fmla="*/ 2147483647 w 1119"/>
                <a:gd name="T93" fmla="*/ 2147483647 h 1517"/>
                <a:gd name="T94" fmla="*/ 2147483647 w 1119"/>
                <a:gd name="T95" fmla="*/ 2147483647 h 1517"/>
                <a:gd name="T96" fmla="*/ 2147483647 w 1119"/>
                <a:gd name="T97" fmla="*/ 2147483647 h 1517"/>
                <a:gd name="T98" fmla="*/ 2147483647 w 1119"/>
                <a:gd name="T99" fmla="*/ 2147483647 h 1517"/>
                <a:gd name="T100" fmla="*/ 2147483647 w 1119"/>
                <a:gd name="T101" fmla="*/ 2147483647 h 1517"/>
                <a:gd name="T102" fmla="*/ 2147483647 w 1119"/>
                <a:gd name="T103" fmla="*/ 2147483647 h 1517"/>
                <a:gd name="T104" fmla="*/ 2147483647 w 1119"/>
                <a:gd name="T105" fmla="*/ 2147483647 h 1517"/>
                <a:gd name="T106" fmla="*/ 2147483647 w 1119"/>
                <a:gd name="T107" fmla="*/ 2147483647 h 1517"/>
                <a:gd name="T108" fmla="*/ 2147483647 w 1119"/>
                <a:gd name="T109" fmla="*/ 2147483647 h 1517"/>
                <a:gd name="T110" fmla="*/ 2147483647 w 1119"/>
                <a:gd name="T111" fmla="*/ 2147483647 h 151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19"/>
                <a:gd name="T169" fmla="*/ 0 h 1517"/>
                <a:gd name="T170" fmla="*/ 1119 w 1119"/>
                <a:gd name="T171" fmla="*/ 1517 h 151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19" h="1517">
                  <a:moveTo>
                    <a:pt x="1119" y="1055"/>
                  </a:moveTo>
                  <a:lnTo>
                    <a:pt x="1119" y="1055"/>
                  </a:lnTo>
                  <a:lnTo>
                    <a:pt x="1085" y="1047"/>
                  </a:lnTo>
                  <a:lnTo>
                    <a:pt x="1058" y="1039"/>
                  </a:lnTo>
                  <a:lnTo>
                    <a:pt x="1030" y="1030"/>
                  </a:lnTo>
                  <a:lnTo>
                    <a:pt x="996" y="1022"/>
                  </a:lnTo>
                  <a:lnTo>
                    <a:pt x="968" y="1014"/>
                  </a:lnTo>
                  <a:lnTo>
                    <a:pt x="941" y="997"/>
                  </a:lnTo>
                  <a:lnTo>
                    <a:pt x="907" y="989"/>
                  </a:lnTo>
                  <a:lnTo>
                    <a:pt x="879" y="981"/>
                  </a:lnTo>
                  <a:lnTo>
                    <a:pt x="852" y="973"/>
                  </a:lnTo>
                  <a:lnTo>
                    <a:pt x="824" y="956"/>
                  </a:lnTo>
                  <a:lnTo>
                    <a:pt x="797" y="948"/>
                  </a:lnTo>
                  <a:lnTo>
                    <a:pt x="769" y="931"/>
                  </a:lnTo>
                  <a:lnTo>
                    <a:pt x="742" y="923"/>
                  </a:lnTo>
                  <a:lnTo>
                    <a:pt x="714" y="907"/>
                  </a:lnTo>
                  <a:lnTo>
                    <a:pt x="694" y="890"/>
                  </a:lnTo>
                  <a:lnTo>
                    <a:pt x="666" y="882"/>
                  </a:lnTo>
                  <a:lnTo>
                    <a:pt x="639" y="866"/>
                  </a:lnTo>
                  <a:lnTo>
                    <a:pt x="618" y="849"/>
                  </a:lnTo>
                  <a:lnTo>
                    <a:pt x="591" y="841"/>
                  </a:lnTo>
                  <a:lnTo>
                    <a:pt x="563" y="824"/>
                  </a:lnTo>
                  <a:lnTo>
                    <a:pt x="543" y="808"/>
                  </a:lnTo>
                  <a:lnTo>
                    <a:pt x="522" y="800"/>
                  </a:lnTo>
                  <a:lnTo>
                    <a:pt x="495" y="783"/>
                  </a:lnTo>
                  <a:lnTo>
                    <a:pt x="474" y="767"/>
                  </a:lnTo>
                  <a:lnTo>
                    <a:pt x="453" y="750"/>
                  </a:lnTo>
                  <a:lnTo>
                    <a:pt x="433" y="734"/>
                  </a:lnTo>
                  <a:lnTo>
                    <a:pt x="412" y="717"/>
                  </a:lnTo>
                  <a:lnTo>
                    <a:pt x="385" y="701"/>
                  </a:lnTo>
                  <a:lnTo>
                    <a:pt x="371" y="684"/>
                  </a:lnTo>
                  <a:lnTo>
                    <a:pt x="350" y="668"/>
                  </a:lnTo>
                  <a:lnTo>
                    <a:pt x="330" y="651"/>
                  </a:lnTo>
                  <a:lnTo>
                    <a:pt x="309" y="635"/>
                  </a:lnTo>
                  <a:lnTo>
                    <a:pt x="296" y="618"/>
                  </a:lnTo>
                  <a:lnTo>
                    <a:pt x="275" y="602"/>
                  </a:lnTo>
                  <a:lnTo>
                    <a:pt x="261" y="585"/>
                  </a:lnTo>
                  <a:lnTo>
                    <a:pt x="241" y="569"/>
                  </a:lnTo>
                  <a:lnTo>
                    <a:pt x="227" y="552"/>
                  </a:lnTo>
                  <a:lnTo>
                    <a:pt x="206" y="528"/>
                  </a:lnTo>
                  <a:lnTo>
                    <a:pt x="193" y="511"/>
                  </a:lnTo>
                  <a:lnTo>
                    <a:pt x="179" y="495"/>
                  </a:lnTo>
                  <a:lnTo>
                    <a:pt x="165" y="478"/>
                  </a:lnTo>
                  <a:lnTo>
                    <a:pt x="151" y="462"/>
                  </a:lnTo>
                  <a:lnTo>
                    <a:pt x="138" y="437"/>
                  </a:lnTo>
                  <a:lnTo>
                    <a:pt x="131" y="421"/>
                  </a:lnTo>
                  <a:lnTo>
                    <a:pt x="117" y="404"/>
                  </a:lnTo>
                  <a:lnTo>
                    <a:pt x="103" y="379"/>
                  </a:lnTo>
                  <a:lnTo>
                    <a:pt x="96" y="363"/>
                  </a:lnTo>
                  <a:lnTo>
                    <a:pt x="83" y="338"/>
                  </a:lnTo>
                  <a:lnTo>
                    <a:pt x="76" y="322"/>
                  </a:lnTo>
                  <a:lnTo>
                    <a:pt x="62" y="305"/>
                  </a:lnTo>
                  <a:lnTo>
                    <a:pt x="55" y="280"/>
                  </a:lnTo>
                  <a:lnTo>
                    <a:pt x="48" y="264"/>
                  </a:lnTo>
                  <a:lnTo>
                    <a:pt x="42" y="247"/>
                  </a:lnTo>
                  <a:lnTo>
                    <a:pt x="35" y="223"/>
                  </a:lnTo>
                  <a:lnTo>
                    <a:pt x="28" y="206"/>
                  </a:lnTo>
                  <a:lnTo>
                    <a:pt x="21" y="182"/>
                  </a:lnTo>
                  <a:lnTo>
                    <a:pt x="21" y="165"/>
                  </a:lnTo>
                  <a:lnTo>
                    <a:pt x="14" y="140"/>
                  </a:lnTo>
                  <a:lnTo>
                    <a:pt x="7" y="124"/>
                  </a:lnTo>
                  <a:lnTo>
                    <a:pt x="7" y="107"/>
                  </a:lnTo>
                  <a:lnTo>
                    <a:pt x="0" y="83"/>
                  </a:lnTo>
                  <a:lnTo>
                    <a:pt x="0" y="66"/>
                  </a:lnTo>
                  <a:lnTo>
                    <a:pt x="0" y="41"/>
                  </a:lnTo>
                  <a:lnTo>
                    <a:pt x="0" y="25"/>
                  </a:lnTo>
                  <a:lnTo>
                    <a:pt x="0" y="0"/>
                  </a:lnTo>
                  <a:lnTo>
                    <a:pt x="0" y="462"/>
                  </a:lnTo>
                  <a:lnTo>
                    <a:pt x="0" y="478"/>
                  </a:lnTo>
                  <a:lnTo>
                    <a:pt x="0" y="503"/>
                  </a:lnTo>
                  <a:lnTo>
                    <a:pt x="0" y="519"/>
                  </a:lnTo>
                  <a:lnTo>
                    <a:pt x="0" y="544"/>
                  </a:lnTo>
                  <a:lnTo>
                    <a:pt x="7" y="561"/>
                  </a:lnTo>
                  <a:lnTo>
                    <a:pt x="7" y="585"/>
                  </a:lnTo>
                  <a:lnTo>
                    <a:pt x="14" y="602"/>
                  </a:lnTo>
                  <a:lnTo>
                    <a:pt x="21" y="627"/>
                  </a:lnTo>
                  <a:lnTo>
                    <a:pt x="21" y="643"/>
                  </a:lnTo>
                  <a:lnTo>
                    <a:pt x="28" y="668"/>
                  </a:lnTo>
                  <a:lnTo>
                    <a:pt x="35" y="684"/>
                  </a:lnTo>
                  <a:lnTo>
                    <a:pt x="42" y="701"/>
                  </a:lnTo>
                  <a:lnTo>
                    <a:pt x="48" y="725"/>
                  </a:lnTo>
                  <a:lnTo>
                    <a:pt x="55" y="742"/>
                  </a:lnTo>
                  <a:lnTo>
                    <a:pt x="62" y="767"/>
                  </a:lnTo>
                  <a:lnTo>
                    <a:pt x="76" y="783"/>
                  </a:lnTo>
                  <a:lnTo>
                    <a:pt x="83" y="800"/>
                  </a:lnTo>
                  <a:lnTo>
                    <a:pt x="96" y="824"/>
                  </a:lnTo>
                  <a:lnTo>
                    <a:pt x="103" y="841"/>
                  </a:lnTo>
                  <a:lnTo>
                    <a:pt x="117" y="857"/>
                  </a:lnTo>
                  <a:lnTo>
                    <a:pt x="131" y="882"/>
                  </a:lnTo>
                  <a:lnTo>
                    <a:pt x="138" y="898"/>
                  </a:lnTo>
                  <a:lnTo>
                    <a:pt x="151" y="915"/>
                  </a:lnTo>
                  <a:lnTo>
                    <a:pt x="165" y="940"/>
                  </a:lnTo>
                  <a:lnTo>
                    <a:pt x="179" y="956"/>
                  </a:lnTo>
                  <a:lnTo>
                    <a:pt x="193" y="973"/>
                  </a:lnTo>
                  <a:lnTo>
                    <a:pt x="206" y="989"/>
                  </a:lnTo>
                  <a:lnTo>
                    <a:pt x="227" y="1006"/>
                  </a:lnTo>
                  <a:lnTo>
                    <a:pt x="241" y="1022"/>
                  </a:lnTo>
                  <a:lnTo>
                    <a:pt x="261" y="1047"/>
                  </a:lnTo>
                  <a:lnTo>
                    <a:pt x="275" y="1063"/>
                  </a:lnTo>
                  <a:lnTo>
                    <a:pt x="296" y="1080"/>
                  </a:lnTo>
                  <a:lnTo>
                    <a:pt x="309" y="1096"/>
                  </a:lnTo>
                  <a:lnTo>
                    <a:pt x="330" y="1113"/>
                  </a:lnTo>
                  <a:lnTo>
                    <a:pt x="350" y="1129"/>
                  </a:lnTo>
                  <a:lnTo>
                    <a:pt x="371" y="1146"/>
                  </a:lnTo>
                  <a:lnTo>
                    <a:pt x="385" y="1162"/>
                  </a:lnTo>
                  <a:lnTo>
                    <a:pt x="412" y="1179"/>
                  </a:lnTo>
                  <a:lnTo>
                    <a:pt x="433" y="1195"/>
                  </a:lnTo>
                  <a:lnTo>
                    <a:pt x="453" y="1212"/>
                  </a:lnTo>
                  <a:lnTo>
                    <a:pt x="474" y="1228"/>
                  </a:lnTo>
                  <a:lnTo>
                    <a:pt x="495" y="1236"/>
                  </a:lnTo>
                  <a:lnTo>
                    <a:pt x="522" y="1253"/>
                  </a:lnTo>
                  <a:lnTo>
                    <a:pt x="543" y="1269"/>
                  </a:lnTo>
                  <a:lnTo>
                    <a:pt x="563" y="1286"/>
                  </a:lnTo>
                  <a:lnTo>
                    <a:pt x="591" y="1302"/>
                  </a:lnTo>
                  <a:lnTo>
                    <a:pt x="618" y="1311"/>
                  </a:lnTo>
                  <a:lnTo>
                    <a:pt x="639" y="1327"/>
                  </a:lnTo>
                  <a:lnTo>
                    <a:pt x="666" y="1343"/>
                  </a:lnTo>
                  <a:lnTo>
                    <a:pt x="694" y="1352"/>
                  </a:lnTo>
                  <a:lnTo>
                    <a:pt x="714" y="1368"/>
                  </a:lnTo>
                  <a:lnTo>
                    <a:pt x="742" y="1376"/>
                  </a:lnTo>
                  <a:lnTo>
                    <a:pt x="769" y="1393"/>
                  </a:lnTo>
                  <a:lnTo>
                    <a:pt x="797" y="1409"/>
                  </a:lnTo>
                  <a:lnTo>
                    <a:pt x="824" y="1418"/>
                  </a:lnTo>
                  <a:lnTo>
                    <a:pt x="852" y="1426"/>
                  </a:lnTo>
                  <a:lnTo>
                    <a:pt x="879" y="1442"/>
                  </a:lnTo>
                  <a:lnTo>
                    <a:pt x="907" y="1451"/>
                  </a:lnTo>
                  <a:lnTo>
                    <a:pt x="941" y="1459"/>
                  </a:lnTo>
                  <a:lnTo>
                    <a:pt x="968" y="1467"/>
                  </a:lnTo>
                  <a:lnTo>
                    <a:pt x="996" y="1484"/>
                  </a:lnTo>
                  <a:lnTo>
                    <a:pt x="1030" y="1492"/>
                  </a:lnTo>
                  <a:lnTo>
                    <a:pt x="1058" y="1500"/>
                  </a:lnTo>
                  <a:lnTo>
                    <a:pt x="1085" y="1508"/>
                  </a:lnTo>
                  <a:lnTo>
                    <a:pt x="1119" y="1517"/>
                  </a:lnTo>
                  <a:lnTo>
                    <a:pt x="1119" y="1055"/>
                  </a:lnTo>
                  <a:close/>
                </a:path>
              </a:pathLst>
            </a:custGeom>
            <a:solidFill>
              <a:srgbClr val="808080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208" name="Freeform 80"/>
            <p:cNvSpPr>
              <a:spLocks/>
            </p:cNvSpPr>
            <p:nvPr/>
          </p:nvSpPr>
          <p:spPr bwMode="auto">
            <a:xfrm>
              <a:off x="1917700" y="3535363"/>
              <a:ext cx="3074988" cy="2079625"/>
            </a:xfrm>
            <a:custGeom>
              <a:avLst/>
              <a:gdLst>
                <a:gd name="T0" fmla="*/ 2147483647 w 1937"/>
                <a:gd name="T1" fmla="*/ 2147483647 h 1310"/>
                <a:gd name="T2" fmla="*/ 2147483647 w 1937"/>
                <a:gd name="T3" fmla="*/ 2147483647 h 1310"/>
                <a:gd name="T4" fmla="*/ 2147483647 w 1937"/>
                <a:gd name="T5" fmla="*/ 2147483647 h 1310"/>
                <a:gd name="T6" fmla="*/ 2147483647 w 1937"/>
                <a:gd name="T7" fmla="*/ 2147483647 h 1310"/>
                <a:gd name="T8" fmla="*/ 2147483647 w 1937"/>
                <a:gd name="T9" fmla="*/ 2147483647 h 1310"/>
                <a:gd name="T10" fmla="*/ 2147483647 w 1937"/>
                <a:gd name="T11" fmla="*/ 2147483647 h 1310"/>
                <a:gd name="T12" fmla="*/ 2147483647 w 1937"/>
                <a:gd name="T13" fmla="*/ 2147483647 h 1310"/>
                <a:gd name="T14" fmla="*/ 2147483647 w 1937"/>
                <a:gd name="T15" fmla="*/ 2147483647 h 1310"/>
                <a:gd name="T16" fmla="*/ 2147483647 w 1937"/>
                <a:gd name="T17" fmla="*/ 2147483647 h 1310"/>
                <a:gd name="T18" fmla="*/ 2147483647 w 1937"/>
                <a:gd name="T19" fmla="*/ 2147483647 h 1310"/>
                <a:gd name="T20" fmla="*/ 2147483647 w 1937"/>
                <a:gd name="T21" fmla="*/ 2147483647 h 1310"/>
                <a:gd name="T22" fmla="*/ 2147483647 w 1937"/>
                <a:gd name="T23" fmla="*/ 2147483647 h 1310"/>
                <a:gd name="T24" fmla="*/ 2147483647 w 1937"/>
                <a:gd name="T25" fmla="*/ 2147483647 h 1310"/>
                <a:gd name="T26" fmla="*/ 2147483647 w 1937"/>
                <a:gd name="T27" fmla="*/ 2147483647 h 1310"/>
                <a:gd name="T28" fmla="*/ 2147483647 w 1937"/>
                <a:gd name="T29" fmla="*/ 2147483647 h 1310"/>
                <a:gd name="T30" fmla="*/ 2147483647 w 1937"/>
                <a:gd name="T31" fmla="*/ 2147483647 h 1310"/>
                <a:gd name="T32" fmla="*/ 2147483647 w 1937"/>
                <a:gd name="T33" fmla="*/ 2147483647 h 1310"/>
                <a:gd name="T34" fmla="*/ 2147483647 w 1937"/>
                <a:gd name="T35" fmla="*/ 2147483647 h 1310"/>
                <a:gd name="T36" fmla="*/ 2147483647 w 1937"/>
                <a:gd name="T37" fmla="*/ 2147483647 h 1310"/>
                <a:gd name="T38" fmla="*/ 2147483647 w 1937"/>
                <a:gd name="T39" fmla="*/ 2147483647 h 1310"/>
                <a:gd name="T40" fmla="*/ 2147483647 w 1937"/>
                <a:gd name="T41" fmla="*/ 2147483647 h 1310"/>
                <a:gd name="T42" fmla="*/ 2147483647 w 1937"/>
                <a:gd name="T43" fmla="*/ 2147483647 h 1310"/>
                <a:gd name="T44" fmla="*/ 2147483647 w 1937"/>
                <a:gd name="T45" fmla="*/ 2147483647 h 1310"/>
                <a:gd name="T46" fmla="*/ 2147483647 w 1937"/>
                <a:gd name="T47" fmla="*/ 2147483647 h 1310"/>
                <a:gd name="T48" fmla="*/ 2147483647 w 1937"/>
                <a:gd name="T49" fmla="*/ 2147483647 h 1310"/>
                <a:gd name="T50" fmla="*/ 2147483647 w 1937"/>
                <a:gd name="T51" fmla="*/ 2147483647 h 1310"/>
                <a:gd name="T52" fmla="*/ 2147483647 w 1937"/>
                <a:gd name="T53" fmla="*/ 2147483647 h 1310"/>
                <a:gd name="T54" fmla="*/ 2147483647 w 1937"/>
                <a:gd name="T55" fmla="*/ 2147483647 h 1310"/>
                <a:gd name="T56" fmla="*/ 2147483647 w 1937"/>
                <a:gd name="T57" fmla="*/ 2147483647 h 1310"/>
                <a:gd name="T58" fmla="*/ 2147483647 w 1937"/>
                <a:gd name="T59" fmla="*/ 2147483647 h 1310"/>
                <a:gd name="T60" fmla="*/ 2147483647 w 1937"/>
                <a:gd name="T61" fmla="*/ 2147483647 h 1310"/>
                <a:gd name="T62" fmla="*/ 2147483647 w 1937"/>
                <a:gd name="T63" fmla="*/ 2147483647 h 1310"/>
                <a:gd name="T64" fmla="*/ 2147483647 w 1937"/>
                <a:gd name="T65" fmla="*/ 2147483647 h 1310"/>
                <a:gd name="T66" fmla="*/ 2147483647 w 1937"/>
                <a:gd name="T67" fmla="*/ 2147483647 h 1310"/>
                <a:gd name="T68" fmla="*/ 2147483647 w 1937"/>
                <a:gd name="T69" fmla="*/ 2147483647 h 1310"/>
                <a:gd name="T70" fmla="*/ 2147483647 w 1937"/>
                <a:gd name="T71" fmla="*/ 2147483647 h 1310"/>
                <a:gd name="T72" fmla="*/ 2147483647 w 1937"/>
                <a:gd name="T73" fmla="*/ 2147483647 h 1310"/>
                <a:gd name="T74" fmla="*/ 2147483647 w 1937"/>
                <a:gd name="T75" fmla="*/ 2147483647 h 1310"/>
                <a:gd name="T76" fmla="*/ 2147483647 w 1937"/>
                <a:gd name="T77" fmla="*/ 2147483647 h 1310"/>
                <a:gd name="T78" fmla="*/ 2147483647 w 1937"/>
                <a:gd name="T79" fmla="*/ 2147483647 h 1310"/>
                <a:gd name="T80" fmla="*/ 2147483647 w 1937"/>
                <a:gd name="T81" fmla="*/ 2147483647 h 1310"/>
                <a:gd name="T82" fmla="*/ 2147483647 w 1937"/>
                <a:gd name="T83" fmla="*/ 2147483647 h 1310"/>
                <a:gd name="T84" fmla="*/ 2147483647 w 1937"/>
                <a:gd name="T85" fmla="*/ 2147483647 h 1310"/>
                <a:gd name="T86" fmla="*/ 2147483647 w 1937"/>
                <a:gd name="T87" fmla="*/ 2147483647 h 1310"/>
                <a:gd name="T88" fmla="*/ 2147483647 w 1937"/>
                <a:gd name="T89" fmla="*/ 2147483647 h 1310"/>
                <a:gd name="T90" fmla="*/ 0 w 1937"/>
                <a:gd name="T91" fmla="*/ 2147483647 h 1310"/>
                <a:gd name="T92" fmla="*/ 0 w 1937"/>
                <a:gd name="T93" fmla="*/ 2147483647 h 1310"/>
                <a:gd name="T94" fmla="*/ 0 w 1937"/>
                <a:gd name="T95" fmla="*/ 2147483647 h 1310"/>
                <a:gd name="T96" fmla="*/ 0 w 1937"/>
                <a:gd name="T97" fmla="*/ 2147483647 h 1310"/>
                <a:gd name="T98" fmla="*/ 0 w 1937"/>
                <a:gd name="T99" fmla="*/ 2147483647 h 1310"/>
                <a:gd name="T100" fmla="*/ 0 w 1937"/>
                <a:gd name="T101" fmla="*/ 2147483647 h 1310"/>
                <a:gd name="T102" fmla="*/ 0 w 1937"/>
                <a:gd name="T103" fmla="*/ 2147483647 h 1310"/>
                <a:gd name="T104" fmla="*/ 2147483647 w 1937"/>
                <a:gd name="T105" fmla="*/ 2147483647 h 1310"/>
                <a:gd name="T106" fmla="*/ 2147483647 w 1937"/>
                <a:gd name="T107" fmla="*/ 2147483647 h 1310"/>
                <a:gd name="T108" fmla="*/ 2147483647 w 1937"/>
                <a:gd name="T109" fmla="*/ 2147483647 h 1310"/>
                <a:gd name="T110" fmla="*/ 2147483647 w 1937"/>
                <a:gd name="T111" fmla="*/ 2147483647 h 1310"/>
                <a:gd name="T112" fmla="*/ 2147483647 w 1937"/>
                <a:gd name="T113" fmla="*/ 2147483647 h 1310"/>
                <a:gd name="T114" fmla="*/ 2147483647 w 1937"/>
                <a:gd name="T115" fmla="*/ 2147483647 h 1310"/>
                <a:gd name="T116" fmla="*/ 2147483647 w 1937"/>
                <a:gd name="T117" fmla="*/ 2147483647 h 131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937"/>
                <a:gd name="T178" fmla="*/ 0 h 1310"/>
                <a:gd name="T179" fmla="*/ 1937 w 1937"/>
                <a:gd name="T180" fmla="*/ 1310 h 131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937" h="1310">
                  <a:moveTo>
                    <a:pt x="1119" y="1310"/>
                  </a:moveTo>
                  <a:lnTo>
                    <a:pt x="1119" y="1310"/>
                  </a:lnTo>
                  <a:lnTo>
                    <a:pt x="1085" y="1302"/>
                  </a:lnTo>
                  <a:lnTo>
                    <a:pt x="1058" y="1294"/>
                  </a:lnTo>
                  <a:lnTo>
                    <a:pt x="1030" y="1285"/>
                  </a:lnTo>
                  <a:lnTo>
                    <a:pt x="996" y="1277"/>
                  </a:lnTo>
                  <a:lnTo>
                    <a:pt x="968" y="1269"/>
                  </a:lnTo>
                  <a:lnTo>
                    <a:pt x="941" y="1252"/>
                  </a:lnTo>
                  <a:lnTo>
                    <a:pt x="907" y="1244"/>
                  </a:lnTo>
                  <a:lnTo>
                    <a:pt x="879" y="1236"/>
                  </a:lnTo>
                  <a:lnTo>
                    <a:pt x="852" y="1228"/>
                  </a:lnTo>
                  <a:lnTo>
                    <a:pt x="824" y="1211"/>
                  </a:lnTo>
                  <a:lnTo>
                    <a:pt x="797" y="1203"/>
                  </a:lnTo>
                  <a:lnTo>
                    <a:pt x="769" y="1186"/>
                  </a:lnTo>
                  <a:lnTo>
                    <a:pt x="742" y="1178"/>
                  </a:lnTo>
                  <a:lnTo>
                    <a:pt x="714" y="1162"/>
                  </a:lnTo>
                  <a:lnTo>
                    <a:pt x="694" y="1145"/>
                  </a:lnTo>
                  <a:lnTo>
                    <a:pt x="666" y="1137"/>
                  </a:lnTo>
                  <a:lnTo>
                    <a:pt x="639" y="1121"/>
                  </a:lnTo>
                  <a:lnTo>
                    <a:pt x="618" y="1104"/>
                  </a:lnTo>
                  <a:lnTo>
                    <a:pt x="591" y="1096"/>
                  </a:lnTo>
                  <a:lnTo>
                    <a:pt x="563" y="1079"/>
                  </a:lnTo>
                  <a:lnTo>
                    <a:pt x="543" y="1063"/>
                  </a:lnTo>
                  <a:lnTo>
                    <a:pt x="522" y="1055"/>
                  </a:lnTo>
                  <a:lnTo>
                    <a:pt x="495" y="1038"/>
                  </a:lnTo>
                  <a:lnTo>
                    <a:pt x="474" y="1022"/>
                  </a:lnTo>
                  <a:lnTo>
                    <a:pt x="453" y="1005"/>
                  </a:lnTo>
                  <a:lnTo>
                    <a:pt x="433" y="989"/>
                  </a:lnTo>
                  <a:lnTo>
                    <a:pt x="412" y="972"/>
                  </a:lnTo>
                  <a:lnTo>
                    <a:pt x="385" y="956"/>
                  </a:lnTo>
                  <a:lnTo>
                    <a:pt x="371" y="939"/>
                  </a:lnTo>
                  <a:lnTo>
                    <a:pt x="350" y="923"/>
                  </a:lnTo>
                  <a:lnTo>
                    <a:pt x="330" y="906"/>
                  </a:lnTo>
                  <a:lnTo>
                    <a:pt x="309" y="890"/>
                  </a:lnTo>
                  <a:lnTo>
                    <a:pt x="296" y="873"/>
                  </a:lnTo>
                  <a:lnTo>
                    <a:pt x="275" y="857"/>
                  </a:lnTo>
                  <a:lnTo>
                    <a:pt x="261" y="840"/>
                  </a:lnTo>
                  <a:lnTo>
                    <a:pt x="241" y="824"/>
                  </a:lnTo>
                  <a:lnTo>
                    <a:pt x="227" y="807"/>
                  </a:lnTo>
                  <a:lnTo>
                    <a:pt x="206" y="783"/>
                  </a:lnTo>
                  <a:lnTo>
                    <a:pt x="193" y="766"/>
                  </a:lnTo>
                  <a:lnTo>
                    <a:pt x="179" y="750"/>
                  </a:lnTo>
                  <a:lnTo>
                    <a:pt x="165" y="733"/>
                  </a:lnTo>
                  <a:lnTo>
                    <a:pt x="151" y="717"/>
                  </a:lnTo>
                  <a:lnTo>
                    <a:pt x="138" y="692"/>
                  </a:lnTo>
                  <a:lnTo>
                    <a:pt x="131" y="676"/>
                  </a:lnTo>
                  <a:lnTo>
                    <a:pt x="117" y="659"/>
                  </a:lnTo>
                  <a:lnTo>
                    <a:pt x="103" y="634"/>
                  </a:lnTo>
                  <a:lnTo>
                    <a:pt x="96" y="618"/>
                  </a:lnTo>
                  <a:lnTo>
                    <a:pt x="83" y="593"/>
                  </a:lnTo>
                  <a:lnTo>
                    <a:pt x="76" y="577"/>
                  </a:lnTo>
                  <a:lnTo>
                    <a:pt x="62" y="560"/>
                  </a:lnTo>
                  <a:lnTo>
                    <a:pt x="55" y="535"/>
                  </a:lnTo>
                  <a:lnTo>
                    <a:pt x="48" y="519"/>
                  </a:lnTo>
                  <a:lnTo>
                    <a:pt x="42" y="502"/>
                  </a:lnTo>
                  <a:lnTo>
                    <a:pt x="35" y="478"/>
                  </a:lnTo>
                  <a:lnTo>
                    <a:pt x="28" y="461"/>
                  </a:lnTo>
                  <a:lnTo>
                    <a:pt x="21" y="437"/>
                  </a:lnTo>
                  <a:lnTo>
                    <a:pt x="21" y="420"/>
                  </a:lnTo>
                  <a:lnTo>
                    <a:pt x="14" y="395"/>
                  </a:lnTo>
                  <a:lnTo>
                    <a:pt x="7" y="379"/>
                  </a:lnTo>
                  <a:lnTo>
                    <a:pt x="7" y="362"/>
                  </a:lnTo>
                  <a:lnTo>
                    <a:pt x="0" y="338"/>
                  </a:lnTo>
                  <a:lnTo>
                    <a:pt x="0" y="321"/>
                  </a:lnTo>
                  <a:lnTo>
                    <a:pt x="0" y="296"/>
                  </a:lnTo>
                  <a:lnTo>
                    <a:pt x="0" y="280"/>
                  </a:lnTo>
                  <a:lnTo>
                    <a:pt x="0" y="255"/>
                  </a:lnTo>
                  <a:lnTo>
                    <a:pt x="0" y="239"/>
                  </a:lnTo>
                  <a:lnTo>
                    <a:pt x="0" y="214"/>
                  </a:lnTo>
                  <a:lnTo>
                    <a:pt x="0" y="198"/>
                  </a:lnTo>
                  <a:lnTo>
                    <a:pt x="0" y="173"/>
                  </a:lnTo>
                  <a:lnTo>
                    <a:pt x="7" y="156"/>
                  </a:lnTo>
                  <a:lnTo>
                    <a:pt x="7" y="132"/>
                  </a:lnTo>
                  <a:lnTo>
                    <a:pt x="14" y="115"/>
                  </a:lnTo>
                  <a:lnTo>
                    <a:pt x="21" y="90"/>
                  </a:lnTo>
                  <a:lnTo>
                    <a:pt x="21" y="74"/>
                  </a:lnTo>
                  <a:lnTo>
                    <a:pt x="28" y="57"/>
                  </a:lnTo>
                  <a:lnTo>
                    <a:pt x="35" y="33"/>
                  </a:lnTo>
                  <a:lnTo>
                    <a:pt x="42" y="16"/>
                  </a:lnTo>
                  <a:lnTo>
                    <a:pt x="48" y="0"/>
                  </a:lnTo>
                  <a:lnTo>
                    <a:pt x="1937" y="255"/>
                  </a:lnTo>
                  <a:lnTo>
                    <a:pt x="1119" y="1310"/>
                  </a:lnTo>
                  <a:close/>
                </a:path>
              </a:pathLst>
            </a:custGeom>
            <a:solidFill>
              <a:srgbClr val="FFFFFF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209" name="Freeform 81"/>
            <p:cNvSpPr>
              <a:spLocks/>
            </p:cNvSpPr>
            <p:nvPr/>
          </p:nvSpPr>
          <p:spPr bwMode="auto">
            <a:xfrm>
              <a:off x="3694113" y="3940175"/>
              <a:ext cx="4383088" cy="2578100"/>
            </a:xfrm>
            <a:custGeom>
              <a:avLst/>
              <a:gdLst>
                <a:gd name="T0" fmla="*/ 2147483647 w 2761"/>
                <a:gd name="T1" fmla="*/ 2147483647 h 1624"/>
                <a:gd name="T2" fmla="*/ 2147483647 w 2761"/>
                <a:gd name="T3" fmla="*/ 2147483647 h 1624"/>
                <a:gd name="T4" fmla="*/ 2147483647 w 2761"/>
                <a:gd name="T5" fmla="*/ 2147483647 h 1624"/>
                <a:gd name="T6" fmla="*/ 2147483647 w 2761"/>
                <a:gd name="T7" fmla="*/ 2147483647 h 1624"/>
                <a:gd name="T8" fmla="*/ 2147483647 w 2761"/>
                <a:gd name="T9" fmla="*/ 2147483647 h 1624"/>
                <a:gd name="T10" fmla="*/ 2147483647 w 2761"/>
                <a:gd name="T11" fmla="*/ 2147483647 h 1624"/>
                <a:gd name="T12" fmla="*/ 2147483647 w 2761"/>
                <a:gd name="T13" fmla="*/ 2147483647 h 1624"/>
                <a:gd name="T14" fmla="*/ 2147483647 w 2761"/>
                <a:gd name="T15" fmla="*/ 2147483647 h 1624"/>
                <a:gd name="T16" fmla="*/ 2147483647 w 2761"/>
                <a:gd name="T17" fmla="*/ 2147483647 h 1624"/>
                <a:gd name="T18" fmla="*/ 2147483647 w 2761"/>
                <a:gd name="T19" fmla="*/ 2147483647 h 1624"/>
                <a:gd name="T20" fmla="*/ 2147483647 w 2761"/>
                <a:gd name="T21" fmla="*/ 2147483647 h 1624"/>
                <a:gd name="T22" fmla="*/ 2147483647 w 2761"/>
                <a:gd name="T23" fmla="*/ 2147483647 h 1624"/>
                <a:gd name="T24" fmla="*/ 2147483647 w 2761"/>
                <a:gd name="T25" fmla="*/ 2147483647 h 1624"/>
                <a:gd name="T26" fmla="*/ 2147483647 w 2761"/>
                <a:gd name="T27" fmla="*/ 2147483647 h 1624"/>
                <a:gd name="T28" fmla="*/ 2147483647 w 2761"/>
                <a:gd name="T29" fmla="*/ 2147483647 h 1624"/>
                <a:gd name="T30" fmla="*/ 2147483647 w 2761"/>
                <a:gd name="T31" fmla="*/ 2147483647 h 1624"/>
                <a:gd name="T32" fmla="*/ 2147483647 w 2761"/>
                <a:gd name="T33" fmla="*/ 2147483647 h 1624"/>
                <a:gd name="T34" fmla="*/ 2147483647 w 2761"/>
                <a:gd name="T35" fmla="*/ 2147483647 h 1624"/>
                <a:gd name="T36" fmla="*/ 2147483647 w 2761"/>
                <a:gd name="T37" fmla="*/ 2147483647 h 1624"/>
                <a:gd name="T38" fmla="*/ 2147483647 w 2761"/>
                <a:gd name="T39" fmla="*/ 2147483647 h 1624"/>
                <a:gd name="T40" fmla="*/ 2147483647 w 2761"/>
                <a:gd name="T41" fmla="*/ 2147483647 h 1624"/>
                <a:gd name="T42" fmla="*/ 2147483647 w 2761"/>
                <a:gd name="T43" fmla="*/ 2147483647 h 1624"/>
                <a:gd name="T44" fmla="*/ 2147483647 w 2761"/>
                <a:gd name="T45" fmla="*/ 2147483647 h 1624"/>
                <a:gd name="T46" fmla="*/ 2147483647 w 2761"/>
                <a:gd name="T47" fmla="*/ 2147483647 h 1624"/>
                <a:gd name="T48" fmla="*/ 2147483647 w 2761"/>
                <a:gd name="T49" fmla="*/ 2147483647 h 1624"/>
                <a:gd name="T50" fmla="*/ 2147483647 w 2761"/>
                <a:gd name="T51" fmla="*/ 2147483647 h 1624"/>
                <a:gd name="T52" fmla="*/ 2147483647 w 2761"/>
                <a:gd name="T53" fmla="*/ 2147483647 h 1624"/>
                <a:gd name="T54" fmla="*/ 2147483647 w 2761"/>
                <a:gd name="T55" fmla="*/ 2147483647 h 1624"/>
                <a:gd name="T56" fmla="*/ 2147483647 w 2761"/>
                <a:gd name="T57" fmla="*/ 2147483647 h 1624"/>
                <a:gd name="T58" fmla="*/ 2147483647 w 2761"/>
                <a:gd name="T59" fmla="*/ 2147483647 h 1624"/>
                <a:gd name="T60" fmla="*/ 2147483647 w 2761"/>
                <a:gd name="T61" fmla="*/ 2147483647 h 1624"/>
                <a:gd name="T62" fmla="*/ 2147483647 w 2761"/>
                <a:gd name="T63" fmla="*/ 2147483647 h 1624"/>
                <a:gd name="T64" fmla="*/ 2147483647 w 2761"/>
                <a:gd name="T65" fmla="*/ 2147483647 h 1624"/>
                <a:gd name="T66" fmla="*/ 2147483647 w 2761"/>
                <a:gd name="T67" fmla="*/ 2147483647 h 1624"/>
                <a:gd name="T68" fmla="*/ 2147483647 w 2761"/>
                <a:gd name="T69" fmla="*/ 2147483647 h 1624"/>
                <a:gd name="T70" fmla="*/ 2147483647 w 2761"/>
                <a:gd name="T71" fmla="*/ 2147483647 h 1624"/>
                <a:gd name="T72" fmla="*/ 2147483647 w 2761"/>
                <a:gd name="T73" fmla="*/ 2147483647 h 1624"/>
                <a:gd name="T74" fmla="*/ 2147483647 w 2761"/>
                <a:gd name="T75" fmla="*/ 2147483647 h 1624"/>
                <a:gd name="T76" fmla="*/ 2147483647 w 2761"/>
                <a:gd name="T77" fmla="*/ 2147483647 h 1624"/>
                <a:gd name="T78" fmla="*/ 2147483647 w 2761"/>
                <a:gd name="T79" fmla="*/ 2147483647 h 1624"/>
                <a:gd name="T80" fmla="*/ 2147483647 w 2761"/>
                <a:gd name="T81" fmla="*/ 2147483647 h 1624"/>
                <a:gd name="T82" fmla="*/ 2147483647 w 2761"/>
                <a:gd name="T83" fmla="*/ 2147483647 h 1624"/>
                <a:gd name="T84" fmla="*/ 2147483647 w 2761"/>
                <a:gd name="T85" fmla="*/ 2147483647 h 1624"/>
                <a:gd name="T86" fmla="*/ 2147483647 w 2761"/>
                <a:gd name="T87" fmla="*/ 2147483647 h 1624"/>
                <a:gd name="T88" fmla="*/ 2147483647 w 2761"/>
                <a:gd name="T89" fmla="*/ 2147483647 h 1624"/>
                <a:gd name="T90" fmla="*/ 2147483647 w 2761"/>
                <a:gd name="T91" fmla="*/ 2147483647 h 1624"/>
                <a:gd name="T92" fmla="*/ 2147483647 w 2761"/>
                <a:gd name="T93" fmla="*/ 2147483647 h 1624"/>
                <a:gd name="T94" fmla="*/ 2147483647 w 2761"/>
                <a:gd name="T95" fmla="*/ 2147483647 h 1624"/>
                <a:gd name="T96" fmla="*/ 2147483647 w 2761"/>
                <a:gd name="T97" fmla="*/ 2147483647 h 1624"/>
                <a:gd name="T98" fmla="*/ 2147483647 w 2761"/>
                <a:gd name="T99" fmla="*/ 2147483647 h 1624"/>
                <a:gd name="T100" fmla="*/ 2147483647 w 2761"/>
                <a:gd name="T101" fmla="*/ 2147483647 h 1624"/>
                <a:gd name="T102" fmla="*/ 2147483647 w 2761"/>
                <a:gd name="T103" fmla="*/ 2147483647 h 1624"/>
                <a:gd name="T104" fmla="*/ 2147483647 w 2761"/>
                <a:gd name="T105" fmla="*/ 2147483647 h 1624"/>
                <a:gd name="T106" fmla="*/ 2147483647 w 2761"/>
                <a:gd name="T107" fmla="*/ 2147483647 h 1624"/>
                <a:gd name="T108" fmla="*/ 2147483647 w 2761"/>
                <a:gd name="T109" fmla="*/ 2147483647 h 1624"/>
                <a:gd name="T110" fmla="*/ 2147483647 w 2761"/>
                <a:gd name="T111" fmla="*/ 2147483647 h 1624"/>
                <a:gd name="T112" fmla="*/ 2147483647 w 2761"/>
                <a:gd name="T113" fmla="*/ 2147483647 h 1624"/>
                <a:gd name="T114" fmla="*/ 2147483647 w 2761"/>
                <a:gd name="T115" fmla="*/ 2147483647 h 1624"/>
                <a:gd name="T116" fmla="*/ 2147483647 w 2761"/>
                <a:gd name="T117" fmla="*/ 2147483647 h 1624"/>
                <a:gd name="T118" fmla="*/ 2147483647 w 2761"/>
                <a:gd name="T119" fmla="*/ 2147483647 h 1624"/>
                <a:gd name="T120" fmla="*/ 2147483647 w 2761"/>
                <a:gd name="T121" fmla="*/ 2147483647 h 1624"/>
                <a:gd name="T122" fmla="*/ 2147483647 w 2761"/>
                <a:gd name="T123" fmla="*/ 2147483647 h 162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761"/>
                <a:gd name="T187" fmla="*/ 0 h 1624"/>
                <a:gd name="T188" fmla="*/ 2761 w 2761"/>
                <a:gd name="T189" fmla="*/ 1624 h 162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761" h="1624">
                  <a:moveTo>
                    <a:pt x="2761" y="0"/>
                  </a:moveTo>
                  <a:lnTo>
                    <a:pt x="2761" y="0"/>
                  </a:lnTo>
                  <a:lnTo>
                    <a:pt x="2761" y="25"/>
                  </a:lnTo>
                  <a:lnTo>
                    <a:pt x="2754" y="41"/>
                  </a:lnTo>
                  <a:lnTo>
                    <a:pt x="2754" y="66"/>
                  </a:lnTo>
                  <a:lnTo>
                    <a:pt x="2754" y="83"/>
                  </a:lnTo>
                  <a:lnTo>
                    <a:pt x="2747" y="107"/>
                  </a:lnTo>
                  <a:lnTo>
                    <a:pt x="2747" y="124"/>
                  </a:lnTo>
                  <a:lnTo>
                    <a:pt x="2740" y="140"/>
                  </a:lnTo>
                  <a:lnTo>
                    <a:pt x="2740" y="165"/>
                  </a:lnTo>
                  <a:lnTo>
                    <a:pt x="2733" y="182"/>
                  </a:lnTo>
                  <a:lnTo>
                    <a:pt x="2726" y="206"/>
                  </a:lnTo>
                  <a:lnTo>
                    <a:pt x="2719" y="223"/>
                  </a:lnTo>
                  <a:lnTo>
                    <a:pt x="2713" y="247"/>
                  </a:lnTo>
                  <a:lnTo>
                    <a:pt x="2706" y="264"/>
                  </a:lnTo>
                  <a:lnTo>
                    <a:pt x="2699" y="280"/>
                  </a:lnTo>
                  <a:lnTo>
                    <a:pt x="2692" y="305"/>
                  </a:lnTo>
                  <a:lnTo>
                    <a:pt x="2685" y="322"/>
                  </a:lnTo>
                  <a:lnTo>
                    <a:pt x="2671" y="338"/>
                  </a:lnTo>
                  <a:lnTo>
                    <a:pt x="2665" y="363"/>
                  </a:lnTo>
                  <a:lnTo>
                    <a:pt x="2651" y="379"/>
                  </a:lnTo>
                  <a:lnTo>
                    <a:pt x="2637" y="404"/>
                  </a:lnTo>
                  <a:lnTo>
                    <a:pt x="2630" y="421"/>
                  </a:lnTo>
                  <a:lnTo>
                    <a:pt x="2617" y="437"/>
                  </a:lnTo>
                  <a:lnTo>
                    <a:pt x="2603" y="462"/>
                  </a:lnTo>
                  <a:lnTo>
                    <a:pt x="2589" y="478"/>
                  </a:lnTo>
                  <a:lnTo>
                    <a:pt x="2575" y="495"/>
                  </a:lnTo>
                  <a:lnTo>
                    <a:pt x="2562" y="511"/>
                  </a:lnTo>
                  <a:lnTo>
                    <a:pt x="2548" y="528"/>
                  </a:lnTo>
                  <a:lnTo>
                    <a:pt x="2527" y="552"/>
                  </a:lnTo>
                  <a:lnTo>
                    <a:pt x="2514" y="569"/>
                  </a:lnTo>
                  <a:lnTo>
                    <a:pt x="2500" y="585"/>
                  </a:lnTo>
                  <a:lnTo>
                    <a:pt x="2479" y="602"/>
                  </a:lnTo>
                  <a:lnTo>
                    <a:pt x="2465" y="618"/>
                  </a:lnTo>
                  <a:lnTo>
                    <a:pt x="2445" y="635"/>
                  </a:lnTo>
                  <a:lnTo>
                    <a:pt x="2424" y="651"/>
                  </a:lnTo>
                  <a:lnTo>
                    <a:pt x="2411" y="668"/>
                  </a:lnTo>
                  <a:lnTo>
                    <a:pt x="2383" y="684"/>
                  </a:lnTo>
                  <a:lnTo>
                    <a:pt x="2369" y="701"/>
                  </a:lnTo>
                  <a:lnTo>
                    <a:pt x="2342" y="717"/>
                  </a:lnTo>
                  <a:lnTo>
                    <a:pt x="2328" y="734"/>
                  </a:lnTo>
                  <a:lnTo>
                    <a:pt x="2308" y="750"/>
                  </a:lnTo>
                  <a:lnTo>
                    <a:pt x="2280" y="767"/>
                  </a:lnTo>
                  <a:lnTo>
                    <a:pt x="2259" y="783"/>
                  </a:lnTo>
                  <a:lnTo>
                    <a:pt x="2232" y="800"/>
                  </a:lnTo>
                  <a:lnTo>
                    <a:pt x="2211" y="808"/>
                  </a:lnTo>
                  <a:lnTo>
                    <a:pt x="2191" y="824"/>
                  </a:lnTo>
                  <a:lnTo>
                    <a:pt x="2163" y="841"/>
                  </a:lnTo>
                  <a:lnTo>
                    <a:pt x="2143" y="849"/>
                  </a:lnTo>
                  <a:lnTo>
                    <a:pt x="2115" y="866"/>
                  </a:lnTo>
                  <a:lnTo>
                    <a:pt x="2088" y="882"/>
                  </a:lnTo>
                  <a:lnTo>
                    <a:pt x="2060" y="890"/>
                  </a:lnTo>
                  <a:lnTo>
                    <a:pt x="2040" y="907"/>
                  </a:lnTo>
                  <a:lnTo>
                    <a:pt x="2012" y="923"/>
                  </a:lnTo>
                  <a:lnTo>
                    <a:pt x="1985" y="931"/>
                  </a:lnTo>
                  <a:lnTo>
                    <a:pt x="1957" y="948"/>
                  </a:lnTo>
                  <a:lnTo>
                    <a:pt x="1930" y="956"/>
                  </a:lnTo>
                  <a:lnTo>
                    <a:pt x="1902" y="973"/>
                  </a:lnTo>
                  <a:lnTo>
                    <a:pt x="1875" y="981"/>
                  </a:lnTo>
                  <a:lnTo>
                    <a:pt x="1847" y="989"/>
                  </a:lnTo>
                  <a:lnTo>
                    <a:pt x="1813" y="997"/>
                  </a:lnTo>
                  <a:lnTo>
                    <a:pt x="1786" y="1014"/>
                  </a:lnTo>
                  <a:lnTo>
                    <a:pt x="1758" y="1022"/>
                  </a:lnTo>
                  <a:lnTo>
                    <a:pt x="1731" y="1030"/>
                  </a:lnTo>
                  <a:lnTo>
                    <a:pt x="1696" y="1039"/>
                  </a:lnTo>
                  <a:lnTo>
                    <a:pt x="1669" y="1047"/>
                  </a:lnTo>
                  <a:lnTo>
                    <a:pt x="1642" y="1055"/>
                  </a:lnTo>
                  <a:lnTo>
                    <a:pt x="1607" y="1063"/>
                  </a:lnTo>
                  <a:lnTo>
                    <a:pt x="1573" y="1072"/>
                  </a:lnTo>
                  <a:lnTo>
                    <a:pt x="1545" y="1080"/>
                  </a:lnTo>
                  <a:lnTo>
                    <a:pt x="1511" y="1088"/>
                  </a:lnTo>
                  <a:lnTo>
                    <a:pt x="1484" y="1096"/>
                  </a:lnTo>
                  <a:lnTo>
                    <a:pt x="1449" y="1105"/>
                  </a:lnTo>
                  <a:lnTo>
                    <a:pt x="1415" y="1113"/>
                  </a:lnTo>
                  <a:lnTo>
                    <a:pt x="1387" y="1113"/>
                  </a:lnTo>
                  <a:lnTo>
                    <a:pt x="1353" y="1121"/>
                  </a:lnTo>
                  <a:lnTo>
                    <a:pt x="1319" y="1129"/>
                  </a:lnTo>
                  <a:lnTo>
                    <a:pt x="1291" y="1129"/>
                  </a:lnTo>
                  <a:lnTo>
                    <a:pt x="1257" y="1137"/>
                  </a:lnTo>
                  <a:lnTo>
                    <a:pt x="1223" y="1146"/>
                  </a:lnTo>
                  <a:lnTo>
                    <a:pt x="1188" y="1146"/>
                  </a:lnTo>
                  <a:lnTo>
                    <a:pt x="1154" y="1146"/>
                  </a:lnTo>
                  <a:lnTo>
                    <a:pt x="1120" y="1154"/>
                  </a:lnTo>
                  <a:lnTo>
                    <a:pt x="1085" y="1154"/>
                  </a:lnTo>
                  <a:lnTo>
                    <a:pt x="1051" y="1154"/>
                  </a:lnTo>
                  <a:lnTo>
                    <a:pt x="1024" y="1162"/>
                  </a:lnTo>
                  <a:lnTo>
                    <a:pt x="989" y="1162"/>
                  </a:lnTo>
                  <a:lnTo>
                    <a:pt x="955" y="1162"/>
                  </a:lnTo>
                  <a:lnTo>
                    <a:pt x="921" y="1162"/>
                  </a:lnTo>
                  <a:lnTo>
                    <a:pt x="886" y="1162"/>
                  </a:lnTo>
                  <a:lnTo>
                    <a:pt x="852" y="1170"/>
                  </a:lnTo>
                  <a:lnTo>
                    <a:pt x="818" y="1170"/>
                  </a:lnTo>
                  <a:lnTo>
                    <a:pt x="783" y="1170"/>
                  </a:lnTo>
                  <a:lnTo>
                    <a:pt x="749" y="1162"/>
                  </a:lnTo>
                  <a:lnTo>
                    <a:pt x="715" y="1162"/>
                  </a:lnTo>
                  <a:lnTo>
                    <a:pt x="680" y="1162"/>
                  </a:lnTo>
                  <a:lnTo>
                    <a:pt x="653" y="1162"/>
                  </a:lnTo>
                  <a:lnTo>
                    <a:pt x="618" y="1162"/>
                  </a:lnTo>
                  <a:lnTo>
                    <a:pt x="584" y="1154"/>
                  </a:lnTo>
                  <a:lnTo>
                    <a:pt x="550" y="1154"/>
                  </a:lnTo>
                  <a:lnTo>
                    <a:pt x="515" y="1154"/>
                  </a:lnTo>
                  <a:lnTo>
                    <a:pt x="481" y="1146"/>
                  </a:lnTo>
                  <a:lnTo>
                    <a:pt x="447" y="1146"/>
                  </a:lnTo>
                  <a:lnTo>
                    <a:pt x="412" y="1146"/>
                  </a:lnTo>
                  <a:lnTo>
                    <a:pt x="378" y="1137"/>
                  </a:lnTo>
                  <a:lnTo>
                    <a:pt x="351" y="1129"/>
                  </a:lnTo>
                  <a:lnTo>
                    <a:pt x="316" y="1129"/>
                  </a:lnTo>
                  <a:lnTo>
                    <a:pt x="282" y="1121"/>
                  </a:lnTo>
                  <a:lnTo>
                    <a:pt x="248" y="1113"/>
                  </a:lnTo>
                  <a:lnTo>
                    <a:pt x="220" y="1113"/>
                  </a:lnTo>
                  <a:lnTo>
                    <a:pt x="186" y="1105"/>
                  </a:lnTo>
                  <a:lnTo>
                    <a:pt x="158" y="1096"/>
                  </a:lnTo>
                  <a:lnTo>
                    <a:pt x="124" y="1088"/>
                  </a:lnTo>
                  <a:lnTo>
                    <a:pt x="90" y="1080"/>
                  </a:lnTo>
                  <a:lnTo>
                    <a:pt x="62" y="1072"/>
                  </a:lnTo>
                  <a:lnTo>
                    <a:pt x="28" y="1063"/>
                  </a:lnTo>
                  <a:lnTo>
                    <a:pt x="0" y="1055"/>
                  </a:lnTo>
                  <a:lnTo>
                    <a:pt x="0" y="1517"/>
                  </a:lnTo>
                  <a:lnTo>
                    <a:pt x="28" y="1525"/>
                  </a:lnTo>
                  <a:lnTo>
                    <a:pt x="62" y="1533"/>
                  </a:lnTo>
                  <a:lnTo>
                    <a:pt x="90" y="1541"/>
                  </a:lnTo>
                  <a:lnTo>
                    <a:pt x="124" y="1550"/>
                  </a:lnTo>
                  <a:lnTo>
                    <a:pt x="158" y="1558"/>
                  </a:lnTo>
                  <a:lnTo>
                    <a:pt x="186" y="1566"/>
                  </a:lnTo>
                  <a:lnTo>
                    <a:pt x="220" y="1574"/>
                  </a:lnTo>
                  <a:lnTo>
                    <a:pt x="248" y="1574"/>
                  </a:lnTo>
                  <a:lnTo>
                    <a:pt x="282" y="1582"/>
                  </a:lnTo>
                  <a:lnTo>
                    <a:pt x="316" y="1582"/>
                  </a:lnTo>
                  <a:lnTo>
                    <a:pt x="351" y="1591"/>
                  </a:lnTo>
                  <a:lnTo>
                    <a:pt x="378" y="1599"/>
                  </a:lnTo>
                  <a:lnTo>
                    <a:pt x="412" y="1599"/>
                  </a:lnTo>
                  <a:lnTo>
                    <a:pt x="447" y="1607"/>
                  </a:lnTo>
                  <a:lnTo>
                    <a:pt x="481" y="1607"/>
                  </a:lnTo>
                  <a:lnTo>
                    <a:pt x="515" y="1615"/>
                  </a:lnTo>
                  <a:lnTo>
                    <a:pt x="550" y="1615"/>
                  </a:lnTo>
                  <a:lnTo>
                    <a:pt x="584" y="1615"/>
                  </a:lnTo>
                  <a:lnTo>
                    <a:pt x="618" y="1615"/>
                  </a:lnTo>
                  <a:lnTo>
                    <a:pt x="653" y="1624"/>
                  </a:lnTo>
                  <a:lnTo>
                    <a:pt x="680" y="1624"/>
                  </a:lnTo>
                  <a:lnTo>
                    <a:pt x="715" y="1624"/>
                  </a:lnTo>
                  <a:lnTo>
                    <a:pt x="749" y="1624"/>
                  </a:lnTo>
                  <a:lnTo>
                    <a:pt x="783" y="1624"/>
                  </a:lnTo>
                  <a:lnTo>
                    <a:pt x="818" y="1624"/>
                  </a:lnTo>
                  <a:lnTo>
                    <a:pt x="852" y="1624"/>
                  </a:lnTo>
                  <a:lnTo>
                    <a:pt x="886" y="1624"/>
                  </a:lnTo>
                  <a:lnTo>
                    <a:pt x="921" y="1624"/>
                  </a:lnTo>
                  <a:lnTo>
                    <a:pt x="955" y="1624"/>
                  </a:lnTo>
                  <a:lnTo>
                    <a:pt x="989" y="1624"/>
                  </a:lnTo>
                  <a:lnTo>
                    <a:pt x="1024" y="1615"/>
                  </a:lnTo>
                  <a:lnTo>
                    <a:pt x="1051" y="1615"/>
                  </a:lnTo>
                  <a:lnTo>
                    <a:pt x="1085" y="1615"/>
                  </a:lnTo>
                  <a:lnTo>
                    <a:pt x="1120" y="1615"/>
                  </a:lnTo>
                  <a:lnTo>
                    <a:pt x="1154" y="1607"/>
                  </a:lnTo>
                  <a:lnTo>
                    <a:pt x="1188" y="1607"/>
                  </a:lnTo>
                  <a:lnTo>
                    <a:pt x="1223" y="1599"/>
                  </a:lnTo>
                  <a:lnTo>
                    <a:pt x="1257" y="1599"/>
                  </a:lnTo>
                  <a:lnTo>
                    <a:pt x="1291" y="1591"/>
                  </a:lnTo>
                  <a:lnTo>
                    <a:pt x="1319" y="1582"/>
                  </a:lnTo>
                  <a:lnTo>
                    <a:pt x="1353" y="1582"/>
                  </a:lnTo>
                  <a:lnTo>
                    <a:pt x="1387" y="1574"/>
                  </a:lnTo>
                  <a:lnTo>
                    <a:pt x="1415" y="1574"/>
                  </a:lnTo>
                  <a:lnTo>
                    <a:pt x="1449" y="1566"/>
                  </a:lnTo>
                  <a:lnTo>
                    <a:pt x="1484" y="1558"/>
                  </a:lnTo>
                  <a:lnTo>
                    <a:pt x="1511" y="1550"/>
                  </a:lnTo>
                  <a:lnTo>
                    <a:pt x="1545" y="1541"/>
                  </a:lnTo>
                  <a:lnTo>
                    <a:pt x="1573" y="1533"/>
                  </a:lnTo>
                  <a:lnTo>
                    <a:pt x="1607" y="1525"/>
                  </a:lnTo>
                  <a:lnTo>
                    <a:pt x="1642" y="1517"/>
                  </a:lnTo>
                  <a:lnTo>
                    <a:pt x="1669" y="1508"/>
                  </a:lnTo>
                  <a:lnTo>
                    <a:pt x="1696" y="1500"/>
                  </a:lnTo>
                  <a:lnTo>
                    <a:pt x="1731" y="1492"/>
                  </a:lnTo>
                  <a:lnTo>
                    <a:pt x="1758" y="1484"/>
                  </a:lnTo>
                  <a:lnTo>
                    <a:pt x="1786" y="1467"/>
                  </a:lnTo>
                  <a:lnTo>
                    <a:pt x="1813" y="1459"/>
                  </a:lnTo>
                  <a:lnTo>
                    <a:pt x="1847" y="1451"/>
                  </a:lnTo>
                  <a:lnTo>
                    <a:pt x="1875" y="1442"/>
                  </a:lnTo>
                  <a:lnTo>
                    <a:pt x="1902" y="1426"/>
                  </a:lnTo>
                  <a:lnTo>
                    <a:pt x="1930" y="1418"/>
                  </a:lnTo>
                  <a:lnTo>
                    <a:pt x="1957" y="1409"/>
                  </a:lnTo>
                  <a:lnTo>
                    <a:pt x="1985" y="1393"/>
                  </a:lnTo>
                  <a:lnTo>
                    <a:pt x="2012" y="1376"/>
                  </a:lnTo>
                  <a:lnTo>
                    <a:pt x="2040" y="1368"/>
                  </a:lnTo>
                  <a:lnTo>
                    <a:pt x="2060" y="1352"/>
                  </a:lnTo>
                  <a:lnTo>
                    <a:pt x="2088" y="1343"/>
                  </a:lnTo>
                  <a:lnTo>
                    <a:pt x="2115" y="1327"/>
                  </a:lnTo>
                  <a:lnTo>
                    <a:pt x="2143" y="1311"/>
                  </a:lnTo>
                  <a:lnTo>
                    <a:pt x="2163" y="1302"/>
                  </a:lnTo>
                  <a:lnTo>
                    <a:pt x="2191" y="1286"/>
                  </a:lnTo>
                  <a:lnTo>
                    <a:pt x="2211" y="1269"/>
                  </a:lnTo>
                  <a:lnTo>
                    <a:pt x="2232" y="1253"/>
                  </a:lnTo>
                  <a:lnTo>
                    <a:pt x="2259" y="1236"/>
                  </a:lnTo>
                  <a:lnTo>
                    <a:pt x="2280" y="1228"/>
                  </a:lnTo>
                  <a:lnTo>
                    <a:pt x="2308" y="1212"/>
                  </a:lnTo>
                  <a:lnTo>
                    <a:pt x="2328" y="1195"/>
                  </a:lnTo>
                  <a:lnTo>
                    <a:pt x="2342" y="1179"/>
                  </a:lnTo>
                  <a:lnTo>
                    <a:pt x="2369" y="1162"/>
                  </a:lnTo>
                  <a:lnTo>
                    <a:pt x="2383" y="1146"/>
                  </a:lnTo>
                  <a:lnTo>
                    <a:pt x="2411" y="1129"/>
                  </a:lnTo>
                  <a:lnTo>
                    <a:pt x="2424" y="1113"/>
                  </a:lnTo>
                  <a:lnTo>
                    <a:pt x="2445" y="1096"/>
                  </a:lnTo>
                  <a:lnTo>
                    <a:pt x="2465" y="1080"/>
                  </a:lnTo>
                  <a:lnTo>
                    <a:pt x="2479" y="1063"/>
                  </a:lnTo>
                  <a:lnTo>
                    <a:pt x="2500" y="1047"/>
                  </a:lnTo>
                  <a:lnTo>
                    <a:pt x="2514" y="1022"/>
                  </a:lnTo>
                  <a:lnTo>
                    <a:pt x="2527" y="1006"/>
                  </a:lnTo>
                  <a:lnTo>
                    <a:pt x="2548" y="989"/>
                  </a:lnTo>
                  <a:lnTo>
                    <a:pt x="2562" y="973"/>
                  </a:lnTo>
                  <a:lnTo>
                    <a:pt x="2575" y="956"/>
                  </a:lnTo>
                  <a:lnTo>
                    <a:pt x="2589" y="940"/>
                  </a:lnTo>
                  <a:lnTo>
                    <a:pt x="2603" y="915"/>
                  </a:lnTo>
                  <a:lnTo>
                    <a:pt x="2617" y="898"/>
                  </a:lnTo>
                  <a:lnTo>
                    <a:pt x="2630" y="882"/>
                  </a:lnTo>
                  <a:lnTo>
                    <a:pt x="2637" y="857"/>
                  </a:lnTo>
                  <a:lnTo>
                    <a:pt x="2651" y="841"/>
                  </a:lnTo>
                  <a:lnTo>
                    <a:pt x="2665" y="824"/>
                  </a:lnTo>
                  <a:lnTo>
                    <a:pt x="2671" y="800"/>
                  </a:lnTo>
                  <a:lnTo>
                    <a:pt x="2685" y="783"/>
                  </a:lnTo>
                  <a:lnTo>
                    <a:pt x="2692" y="767"/>
                  </a:lnTo>
                  <a:lnTo>
                    <a:pt x="2699" y="742"/>
                  </a:lnTo>
                  <a:lnTo>
                    <a:pt x="2706" y="725"/>
                  </a:lnTo>
                  <a:lnTo>
                    <a:pt x="2713" y="701"/>
                  </a:lnTo>
                  <a:lnTo>
                    <a:pt x="2719" y="684"/>
                  </a:lnTo>
                  <a:lnTo>
                    <a:pt x="2726" y="668"/>
                  </a:lnTo>
                  <a:lnTo>
                    <a:pt x="2733" y="643"/>
                  </a:lnTo>
                  <a:lnTo>
                    <a:pt x="2740" y="627"/>
                  </a:lnTo>
                  <a:lnTo>
                    <a:pt x="2740" y="602"/>
                  </a:lnTo>
                  <a:lnTo>
                    <a:pt x="2747" y="585"/>
                  </a:lnTo>
                  <a:lnTo>
                    <a:pt x="2747" y="561"/>
                  </a:lnTo>
                  <a:lnTo>
                    <a:pt x="2754" y="544"/>
                  </a:lnTo>
                  <a:lnTo>
                    <a:pt x="2754" y="519"/>
                  </a:lnTo>
                  <a:lnTo>
                    <a:pt x="2754" y="503"/>
                  </a:lnTo>
                  <a:lnTo>
                    <a:pt x="2761" y="478"/>
                  </a:lnTo>
                  <a:lnTo>
                    <a:pt x="2761" y="462"/>
                  </a:lnTo>
                  <a:lnTo>
                    <a:pt x="2761" y="0"/>
                  </a:lnTo>
                  <a:close/>
                </a:path>
              </a:pathLst>
            </a:custGeom>
            <a:solidFill>
              <a:srgbClr val="000080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210" name="Freeform 82"/>
            <p:cNvSpPr>
              <a:spLocks/>
            </p:cNvSpPr>
            <p:nvPr/>
          </p:nvSpPr>
          <p:spPr bwMode="auto">
            <a:xfrm>
              <a:off x="3694113" y="2095500"/>
              <a:ext cx="4383088" cy="3702050"/>
            </a:xfrm>
            <a:custGeom>
              <a:avLst/>
              <a:gdLst>
                <a:gd name="T0" fmla="*/ 2147483647 w 2761"/>
                <a:gd name="T1" fmla="*/ 0 h 2332"/>
                <a:gd name="T2" fmla="*/ 2147483647 w 2761"/>
                <a:gd name="T3" fmla="*/ 2147483647 h 2332"/>
                <a:gd name="T4" fmla="*/ 2147483647 w 2761"/>
                <a:gd name="T5" fmla="*/ 2147483647 h 2332"/>
                <a:gd name="T6" fmla="*/ 2147483647 w 2761"/>
                <a:gd name="T7" fmla="*/ 2147483647 h 2332"/>
                <a:gd name="T8" fmla="*/ 2147483647 w 2761"/>
                <a:gd name="T9" fmla="*/ 2147483647 h 2332"/>
                <a:gd name="T10" fmla="*/ 2147483647 w 2761"/>
                <a:gd name="T11" fmla="*/ 2147483647 h 2332"/>
                <a:gd name="T12" fmla="*/ 2147483647 w 2761"/>
                <a:gd name="T13" fmla="*/ 2147483647 h 2332"/>
                <a:gd name="T14" fmla="*/ 2147483647 w 2761"/>
                <a:gd name="T15" fmla="*/ 2147483647 h 2332"/>
                <a:gd name="T16" fmla="*/ 2147483647 w 2761"/>
                <a:gd name="T17" fmla="*/ 2147483647 h 2332"/>
                <a:gd name="T18" fmla="*/ 2147483647 w 2761"/>
                <a:gd name="T19" fmla="*/ 2147483647 h 2332"/>
                <a:gd name="T20" fmla="*/ 2147483647 w 2761"/>
                <a:gd name="T21" fmla="*/ 2147483647 h 2332"/>
                <a:gd name="T22" fmla="*/ 2147483647 w 2761"/>
                <a:gd name="T23" fmla="*/ 2147483647 h 2332"/>
                <a:gd name="T24" fmla="*/ 2147483647 w 2761"/>
                <a:gd name="T25" fmla="*/ 2147483647 h 2332"/>
                <a:gd name="T26" fmla="*/ 2147483647 w 2761"/>
                <a:gd name="T27" fmla="*/ 2147483647 h 2332"/>
                <a:gd name="T28" fmla="*/ 2147483647 w 2761"/>
                <a:gd name="T29" fmla="*/ 2147483647 h 2332"/>
                <a:gd name="T30" fmla="*/ 2147483647 w 2761"/>
                <a:gd name="T31" fmla="*/ 2147483647 h 2332"/>
                <a:gd name="T32" fmla="*/ 2147483647 w 2761"/>
                <a:gd name="T33" fmla="*/ 2147483647 h 2332"/>
                <a:gd name="T34" fmla="*/ 2147483647 w 2761"/>
                <a:gd name="T35" fmla="*/ 2147483647 h 2332"/>
                <a:gd name="T36" fmla="*/ 2147483647 w 2761"/>
                <a:gd name="T37" fmla="*/ 2147483647 h 2332"/>
                <a:gd name="T38" fmla="*/ 2147483647 w 2761"/>
                <a:gd name="T39" fmla="*/ 2147483647 h 2332"/>
                <a:gd name="T40" fmla="*/ 2147483647 w 2761"/>
                <a:gd name="T41" fmla="*/ 2147483647 h 2332"/>
                <a:gd name="T42" fmla="*/ 2147483647 w 2761"/>
                <a:gd name="T43" fmla="*/ 2147483647 h 2332"/>
                <a:gd name="T44" fmla="*/ 2147483647 w 2761"/>
                <a:gd name="T45" fmla="*/ 2147483647 h 2332"/>
                <a:gd name="T46" fmla="*/ 2147483647 w 2761"/>
                <a:gd name="T47" fmla="*/ 2147483647 h 2332"/>
                <a:gd name="T48" fmla="*/ 2147483647 w 2761"/>
                <a:gd name="T49" fmla="*/ 2147483647 h 2332"/>
                <a:gd name="T50" fmla="*/ 2147483647 w 2761"/>
                <a:gd name="T51" fmla="*/ 2147483647 h 2332"/>
                <a:gd name="T52" fmla="*/ 2147483647 w 2761"/>
                <a:gd name="T53" fmla="*/ 2147483647 h 2332"/>
                <a:gd name="T54" fmla="*/ 2147483647 w 2761"/>
                <a:gd name="T55" fmla="*/ 2147483647 h 2332"/>
                <a:gd name="T56" fmla="*/ 2147483647 w 2761"/>
                <a:gd name="T57" fmla="*/ 2147483647 h 2332"/>
                <a:gd name="T58" fmla="*/ 2147483647 w 2761"/>
                <a:gd name="T59" fmla="*/ 2147483647 h 2332"/>
                <a:gd name="T60" fmla="*/ 2147483647 w 2761"/>
                <a:gd name="T61" fmla="*/ 2147483647 h 2332"/>
                <a:gd name="T62" fmla="*/ 2147483647 w 2761"/>
                <a:gd name="T63" fmla="*/ 2147483647 h 2332"/>
                <a:gd name="T64" fmla="*/ 2147483647 w 2761"/>
                <a:gd name="T65" fmla="*/ 2147483647 h 2332"/>
                <a:gd name="T66" fmla="*/ 2147483647 w 2761"/>
                <a:gd name="T67" fmla="*/ 2147483647 h 2332"/>
                <a:gd name="T68" fmla="*/ 2147483647 w 2761"/>
                <a:gd name="T69" fmla="*/ 2147483647 h 2332"/>
                <a:gd name="T70" fmla="*/ 2147483647 w 2761"/>
                <a:gd name="T71" fmla="*/ 2147483647 h 2332"/>
                <a:gd name="T72" fmla="*/ 2147483647 w 2761"/>
                <a:gd name="T73" fmla="*/ 2147483647 h 2332"/>
                <a:gd name="T74" fmla="*/ 2147483647 w 2761"/>
                <a:gd name="T75" fmla="*/ 2147483647 h 2332"/>
                <a:gd name="T76" fmla="*/ 2147483647 w 2761"/>
                <a:gd name="T77" fmla="*/ 2147483647 h 2332"/>
                <a:gd name="T78" fmla="*/ 2147483647 w 2761"/>
                <a:gd name="T79" fmla="*/ 2147483647 h 2332"/>
                <a:gd name="T80" fmla="*/ 2147483647 w 2761"/>
                <a:gd name="T81" fmla="*/ 2147483647 h 2332"/>
                <a:gd name="T82" fmla="*/ 2147483647 w 2761"/>
                <a:gd name="T83" fmla="*/ 2147483647 h 2332"/>
                <a:gd name="T84" fmla="*/ 2147483647 w 2761"/>
                <a:gd name="T85" fmla="*/ 2147483647 h 2332"/>
                <a:gd name="T86" fmla="*/ 2147483647 w 2761"/>
                <a:gd name="T87" fmla="*/ 2147483647 h 2332"/>
                <a:gd name="T88" fmla="*/ 2147483647 w 2761"/>
                <a:gd name="T89" fmla="*/ 2147483647 h 2332"/>
                <a:gd name="T90" fmla="*/ 2147483647 w 2761"/>
                <a:gd name="T91" fmla="*/ 2147483647 h 2332"/>
                <a:gd name="T92" fmla="*/ 2147483647 w 2761"/>
                <a:gd name="T93" fmla="*/ 2147483647 h 2332"/>
                <a:gd name="T94" fmla="*/ 2147483647 w 2761"/>
                <a:gd name="T95" fmla="*/ 2147483647 h 2332"/>
                <a:gd name="T96" fmla="*/ 2147483647 w 2761"/>
                <a:gd name="T97" fmla="*/ 2147483647 h 2332"/>
                <a:gd name="T98" fmla="*/ 2147483647 w 2761"/>
                <a:gd name="T99" fmla="*/ 2147483647 h 2332"/>
                <a:gd name="T100" fmla="*/ 2147483647 w 2761"/>
                <a:gd name="T101" fmla="*/ 2147483647 h 2332"/>
                <a:gd name="T102" fmla="*/ 2147483647 w 2761"/>
                <a:gd name="T103" fmla="*/ 2147483647 h 2332"/>
                <a:gd name="T104" fmla="*/ 2147483647 w 2761"/>
                <a:gd name="T105" fmla="*/ 2147483647 h 2332"/>
                <a:gd name="T106" fmla="*/ 2147483647 w 2761"/>
                <a:gd name="T107" fmla="*/ 2147483647 h 2332"/>
                <a:gd name="T108" fmla="*/ 2147483647 w 2761"/>
                <a:gd name="T109" fmla="*/ 2147483647 h 2332"/>
                <a:gd name="T110" fmla="*/ 2147483647 w 2761"/>
                <a:gd name="T111" fmla="*/ 2147483647 h 2332"/>
                <a:gd name="T112" fmla="*/ 2147483647 w 2761"/>
                <a:gd name="T113" fmla="*/ 2147483647 h 2332"/>
                <a:gd name="T114" fmla="*/ 2147483647 w 2761"/>
                <a:gd name="T115" fmla="*/ 2147483647 h 2332"/>
                <a:gd name="T116" fmla="*/ 2147483647 w 2761"/>
                <a:gd name="T117" fmla="*/ 2147483647 h 2332"/>
                <a:gd name="T118" fmla="*/ 2147483647 w 2761"/>
                <a:gd name="T119" fmla="*/ 2147483647 h 2332"/>
                <a:gd name="T120" fmla="*/ 2147483647 w 2761"/>
                <a:gd name="T121" fmla="*/ 2147483647 h 2332"/>
                <a:gd name="T122" fmla="*/ 2147483647 w 2761"/>
                <a:gd name="T123" fmla="*/ 2147483647 h 23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761"/>
                <a:gd name="T187" fmla="*/ 0 h 2332"/>
                <a:gd name="T188" fmla="*/ 2761 w 2761"/>
                <a:gd name="T189" fmla="*/ 2332 h 233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761" h="2332">
                  <a:moveTo>
                    <a:pt x="818" y="0"/>
                  </a:moveTo>
                  <a:lnTo>
                    <a:pt x="818" y="0"/>
                  </a:lnTo>
                  <a:lnTo>
                    <a:pt x="852" y="0"/>
                  </a:lnTo>
                  <a:lnTo>
                    <a:pt x="886" y="0"/>
                  </a:lnTo>
                  <a:lnTo>
                    <a:pt x="921" y="0"/>
                  </a:lnTo>
                  <a:lnTo>
                    <a:pt x="955" y="0"/>
                  </a:lnTo>
                  <a:lnTo>
                    <a:pt x="989" y="0"/>
                  </a:lnTo>
                  <a:lnTo>
                    <a:pt x="1024" y="9"/>
                  </a:lnTo>
                  <a:lnTo>
                    <a:pt x="1051" y="9"/>
                  </a:lnTo>
                  <a:lnTo>
                    <a:pt x="1085" y="9"/>
                  </a:lnTo>
                  <a:lnTo>
                    <a:pt x="1120" y="9"/>
                  </a:lnTo>
                  <a:lnTo>
                    <a:pt x="1154" y="17"/>
                  </a:lnTo>
                  <a:lnTo>
                    <a:pt x="1188" y="17"/>
                  </a:lnTo>
                  <a:lnTo>
                    <a:pt x="1223" y="25"/>
                  </a:lnTo>
                  <a:lnTo>
                    <a:pt x="1257" y="25"/>
                  </a:lnTo>
                  <a:lnTo>
                    <a:pt x="1291" y="33"/>
                  </a:lnTo>
                  <a:lnTo>
                    <a:pt x="1319" y="42"/>
                  </a:lnTo>
                  <a:lnTo>
                    <a:pt x="1353" y="42"/>
                  </a:lnTo>
                  <a:lnTo>
                    <a:pt x="1387" y="50"/>
                  </a:lnTo>
                  <a:lnTo>
                    <a:pt x="1415" y="58"/>
                  </a:lnTo>
                  <a:lnTo>
                    <a:pt x="1449" y="58"/>
                  </a:lnTo>
                  <a:lnTo>
                    <a:pt x="1484" y="66"/>
                  </a:lnTo>
                  <a:lnTo>
                    <a:pt x="1511" y="74"/>
                  </a:lnTo>
                  <a:lnTo>
                    <a:pt x="1545" y="83"/>
                  </a:lnTo>
                  <a:lnTo>
                    <a:pt x="1573" y="91"/>
                  </a:lnTo>
                  <a:lnTo>
                    <a:pt x="1607" y="99"/>
                  </a:lnTo>
                  <a:lnTo>
                    <a:pt x="1642" y="107"/>
                  </a:lnTo>
                  <a:lnTo>
                    <a:pt x="1669" y="116"/>
                  </a:lnTo>
                  <a:lnTo>
                    <a:pt x="1696" y="124"/>
                  </a:lnTo>
                  <a:lnTo>
                    <a:pt x="1731" y="132"/>
                  </a:lnTo>
                  <a:lnTo>
                    <a:pt x="1758" y="140"/>
                  </a:lnTo>
                  <a:lnTo>
                    <a:pt x="1786" y="157"/>
                  </a:lnTo>
                  <a:lnTo>
                    <a:pt x="1813" y="165"/>
                  </a:lnTo>
                  <a:lnTo>
                    <a:pt x="1847" y="173"/>
                  </a:lnTo>
                  <a:lnTo>
                    <a:pt x="1875" y="190"/>
                  </a:lnTo>
                  <a:lnTo>
                    <a:pt x="1902" y="198"/>
                  </a:lnTo>
                  <a:lnTo>
                    <a:pt x="1930" y="206"/>
                  </a:lnTo>
                  <a:lnTo>
                    <a:pt x="1957" y="223"/>
                  </a:lnTo>
                  <a:lnTo>
                    <a:pt x="1985" y="231"/>
                  </a:lnTo>
                  <a:lnTo>
                    <a:pt x="2012" y="248"/>
                  </a:lnTo>
                  <a:lnTo>
                    <a:pt x="2040" y="256"/>
                  </a:lnTo>
                  <a:lnTo>
                    <a:pt x="2060" y="272"/>
                  </a:lnTo>
                  <a:lnTo>
                    <a:pt x="2088" y="281"/>
                  </a:lnTo>
                  <a:lnTo>
                    <a:pt x="2115" y="297"/>
                  </a:lnTo>
                  <a:lnTo>
                    <a:pt x="2143" y="313"/>
                  </a:lnTo>
                  <a:lnTo>
                    <a:pt x="2163" y="322"/>
                  </a:lnTo>
                  <a:lnTo>
                    <a:pt x="2191" y="338"/>
                  </a:lnTo>
                  <a:lnTo>
                    <a:pt x="2211" y="355"/>
                  </a:lnTo>
                  <a:lnTo>
                    <a:pt x="2232" y="371"/>
                  </a:lnTo>
                  <a:lnTo>
                    <a:pt x="2259" y="388"/>
                  </a:lnTo>
                  <a:lnTo>
                    <a:pt x="2280" y="396"/>
                  </a:lnTo>
                  <a:lnTo>
                    <a:pt x="2308" y="412"/>
                  </a:lnTo>
                  <a:lnTo>
                    <a:pt x="2328" y="429"/>
                  </a:lnTo>
                  <a:lnTo>
                    <a:pt x="2342" y="445"/>
                  </a:lnTo>
                  <a:lnTo>
                    <a:pt x="2369" y="462"/>
                  </a:lnTo>
                  <a:lnTo>
                    <a:pt x="2383" y="478"/>
                  </a:lnTo>
                  <a:lnTo>
                    <a:pt x="2411" y="495"/>
                  </a:lnTo>
                  <a:lnTo>
                    <a:pt x="2424" y="511"/>
                  </a:lnTo>
                  <a:lnTo>
                    <a:pt x="2445" y="528"/>
                  </a:lnTo>
                  <a:lnTo>
                    <a:pt x="2465" y="544"/>
                  </a:lnTo>
                  <a:lnTo>
                    <a:pt x="2479" y="561"/>
                  </a:lnTo>
                  <a:lnTo>
                    <a:pt x="2500" y="577"/>
                  </a:lnTo>
                  <a:lnTo>
                    <a:pt x="2514" y="602"/>
                  </a:lnTo>
                  <a:lnTo>
                    <a:pt x="2527" y="618"/>
                  </a:lnTo>
                  <a:lnTo>
                    <a:pt x="2548" y="635"/>
                  </a:lnTo>
                  <a:lnTo>
                    <a:pt x="2562" y="651"/>
                  </a:lnTo>
                  <a:lnTo>
                    <a:pt x="2575" y="668"/>
                  </a:lnTo>
                  <a:lnTo>
                    <a:pt x="2589" y="693"/>
                  </a:lnTo>
                  <a:lnTo>
                    <a:pt x="2603" y="709"/>
                  </a:lnTo>
                  <a:lnTo>
                    <a:pt x="2617" y="726"/>
                  </a:lnTo>
                  <a:lnTo>
                    <a:pt x="2630" y="742"/>
                  </a:lnTo>
                  <a:lnTo>
                    <a:pt x="2637" y="767"/>
                  </a:lnTo>
                  <a:lnTo>
                    <a:pt x="2651" y="783"/>
                  </a:lnTo>
                  <a:lnTo>
                    <a:pt x="2665" y="808"/>
                  </a:lnTo>
                  <a:lnTo>
                    <a:pt x="2671" y="824"/>
                  </a:lnTo>
                  <a:lnTo>
                    <a:pt x="2685" y="841"/>
                  </a:lnTo>
                  <a:lnTo>
                    <a:pt x="2692" y="857"/>
                  </a:lnTo>
                  <a:lnTo>
                    <a:pt x="2699" y="882"/>
                  </a:lnTo>
                  <a:lnTo>
                    <a:pt x="2706" y="907"/>
                  </a:lnTo>
                  <a:lnTo>
                    <a:pt x="2713" y="923"/>
                  </a:lnTo>
                  <a:lnTo>
                    <a:pt x="2719" y="940"/>
                  </a:lnTo>
                  <a:lnTo>
                    <a:pt x="2726" y="964"/>
                  </a:lnTo>
                  <a:lnTo>
                    <a:pt x="2733" y="981"/>
                  </a:lnTo>
                  <a:lnTo>
                    <a:pt x="2740" y="997"/>
                  </a:lnTo>
                  <a:lnTo>
                    <a:pt x="2740" y="1022"/>
                  </a:lnTo>
                  <a:lnTo>
                    <a:pt x="2747" y="1039"/>
                  </a:lnTo>
                  <a:lnTo>
                    <a:pt x="2747" y="1063"/>
                  </a:lnTo>
                  <a:lnTo>
                    <a:pt x="2754" y="1080"/>
                  </a:lnTo>
                  <a:lnTo>
                    <a:pt x="2754" y="1105"/>
                  </a:lnTo>
                  <a:lnTo>
                    <a:pt x="2754" y="1121"/>
                  </a:lnTo>
                  <a:lnTo>
                    <a:pt x="2761" y="1146"/>
                  </a:lnTo>
                  <a:lnTo>
                    <a:pt x="2761" y="1162"/>
                  </a:lnTo>
                  <a:lnTo>
                    <a:pt x="2761" y="1187"/>
                  </a:lnTo>
                  <a:lnTo>
                    <a:pt x="2754" y="1203"/>
                  </a:lnTo>
                  <a:lnTo>
                    <a:pt x="2754" y="1228"/>
                  </a:lnTo>
                  <a:lnTo>
                    <a:pt x="2754" y="1245"/>
                  </a:lnTo>
                  <a:lnTo>
                    <a:pt x="2747" y="1269"/>
                  </a:lnTo>
                  <a:lnTo>
                    <a:pt x="2747" y="1286"/>
                  </a:lnTo>
                  <a:lnTo>
                    <a:pt x="2740" y="1302"/>
                  </a:lnTo>
                  <a:lnTo>
                    <a:pt x="2740" y="1327"/>
                  </a:lnTo>
                  <a:lnTo>
                    <a:pt x="2733" y="1344"/>
                  </a:lnTo>
                  <a:lnTo>
                    <a:pt x="2726" y="1368"/>
                  </a:lnTo>
                  <a:lnTo>
                    <a:pt x="2719" y="1385"/>
                  </a:lnTo>
                  <a:lnTo>
                    <a:pt x="2713" y="1409"/>
                  </a:lnTo>
                  <a:lnTo>
                    <a:pt x="2706" y="1426"/>
                  </a:lnTo>
                  <a:lnTo>
                    <a:pt x="2699" y="1442"/>
                  </a:lnTo>
                  <a:lnTo>
                    <a:pt x="2692" y="1467"/>
                  </a:lnTo>
                  <a:lnTo>
                    <a:pt x="2685" y="1484"/>
                  </a:lnTo>
                  <a:lnTo>
                    <a:pt x="2671" y="1500"/>
                  </a:lnTo>
                  <a:lnTo>
                    <a:pt x="2665" y="1525"/>
                  </a:lnTo>
                  <a:lnTo>
                    <a:pt x="2651" y="1541"/>
                  </a:lnTo>
                  <a:lnTo>
                    <a:pt x="2637" y="1566"/>
                  </a:lnTo>
                  <a:lnTo>
                    <a:pt x="2630" y="1583"/>
                  </a:lnTo>
                  <a:lnTo>
                    <a:pt x="2617" y="1599"/>
                  </a:lnTo>
                  <a:lnTo>
                    <a:pt x="2603" y="1624"/>
                  </a:lnTo>
                  <a:lnTo>
                    <a:pt x="2589" y="1640"/>
                  </a:lnTo>
                  <a:lnTo>
                    <a:pt x="2575" y="1657"/>
                  </a:lnTo>
                  <a:lnTo>
                    <a:pt x="2562" y="1673"/>
                  </a:lnTo>
                  <a:lnTo>
                    <a:pt x="2548" y="1690"/>
                  </a:lnTo>
                  <a:lnTo>
                    <a:pt x="2527" y="1714"/>
                  </a:lnTo>
                  <a:lnTo>
                    <a:pt x="2514" y="1731"/>
                  </a:lnTo>
                  <a:lnTo>
                    <a:pt x="2500" y="1747"/>
                  </a:lnTo>
                  <a:lnTo>
                    <a:pt x="2479" y="1764"/>
                  </a:lnTo>
                  <a:lnTo>
                    <a:pt x="2465" y="1780"/>
                  </a:lnTo>
                  <a:lnTo>
                    <a:pt x="2445" y="1797"/>
                  </a:lnTo>
                  <a:lnTo>
                    <a:pt x="2424" y="1813"/>
                  </a:lnTo>
                  <a:lnTo>
                    <a:pt x="2411" y="1830"/>
                  </a:lnTo>
                  <a:lnTo>
                    <a:pt x="2383" y="1846"/>
                  </a:lnTo>
                  <a:lnTo>
                    <a:pt x="2369" y="1863"/>
                  </a:lnTo>
                  <a:lnTo>
                    <a:pt x="2342" y="1879"/>
                  </a:lnTo>
                  <a:lnTo>
                    <a:pt x="2328" y="1896"/>
                  </a:lnTo>
                  <a:lnTo>
                    <a:pt x="2308" y="1912"/>
                  </a:lnTo>
                  <a:lnTo>
                    <a:pt x="2280" y="1929"/>
                  </a:lnTo>
                  <a:lnTo>
                    <a:pt x="2259" y="1945"/>
                  </a:lnTo>
                  <a:lnTo>
                    <a:pt x="2232" y="1962"/>
                  </a:lnTo>
                  <a:lnTo>
                    <a:pt x="2211" y="1970"/>
                  </a:lnTo>
                  <a:lnTo>
                    <a:pt x="2191" y="1986"/>
                  </a:lnTo>
                  <a:lnTo>
                    <a:pt x="2163" y="2003"/>
                  </a:lnTo>
                  <a:lnTo>
                    <a:pt x="2143" y="2011"/>
                  </a:lnTo>
                  <a:lnTo>
                    <a:pt x="2115" y="2028"/>
                  </a:lnTo>
                  <a:lnTo>
                    <a:pt x="2088" y="2044"/>
                  </a:lnTo>
                  <a:lnTo>
                    <a:pt x="2060" y="2052"/>
                  </a:lnTo>
                  <a:lnTo>
                    <a:pt x="2040" y="2069"/>
                  </a:lnTo>
                  <a:lnTo>
                    <a:pt x="2012" y="2085"/>
                  </a:lnTo>
                  <a:lnTo>
                    <a:pt x="1985" y="2093"/>
                  </a:lnTo>
                  <a:lnTo>
                    <a:pt x="1957" y="2110"/>
                  </a:lnTo>
                  <a:lnTo>
                    <a:pt x="1930" y="2118"/>
                  </a:lnTo>
                  <a:lnTo>
                    <a:pt x="1902" y="2135"/>
                  </a:lnTo>
                  <a:lnTo>
                    <a:pt x="1875" y="2143"/>
                  </a:lnTo>
                  <a:lnTo>
                    <a:pt x="1847" y="2151"/>
                  </a:lnTo>
                  <a:lnTo>
                    <a:pt x="1813" y="2159"/>
                  </a:lnTo>
                  <a:lnTo>
                    <a:pt x="1786" y="2176"/>
                  </a:lnTo>
                  <a:lnTo>
                    <a:pt x="1758" y="2184"/>
                  </a:lnTo>
                  <a:lnTo>
                    <a:pt x="1731" y="2192"/>
                  </a:lnTo>
                  <a:lnTo>
                    <a:pt x="1696" y="2201"/>
                  </a:lnTo>
                  <a:lnTo>
                    <a:pt x="1669" y="2209"/>
                  </a:lnTo>
                  <a:lnTo>
                    <a:pt x="1642" y="2217"/>
                  </a:lnTo>
                  <a:lnTo>
                    <a:pt x="1607" y="2225"/>
                  </a:lnTo>
                  <a:lnTo>
                    <a:pt x="1573" y="2234"/>
                  </a:lnTo>
                  <a:lnTo>
                    <a:pt x="1545" y="2242"/>
                  </a:lnTo>
                  <a:lnTo>
                    <a:pt x="1511" y="2250"/>
                  </a:lnTo>
                  <a:lnTo>
                    <a:pt x="1484" y="2258"/>
                  </a:lnTo>
                  <a:lnTo>
                    <a:pt x="1449" y="2267"/>
                  </a:lnTo>
                  <a:lnTo>
                    <a:pt x="1415" y="2275"/>
                  </a:lnTo>
                  <a:lnTo>
                    <a:pt x="1387" y="2275"/>
                  </a:lnTo>
                  <a:lnTo>
                    <a:pt x="1353" y="2283"/>
                  </a:lnTo>
                  <a:lnTo>
                    <a:pt x="1319" y="2291"/>
                  </a:lnTo>
                  <a:lnTo>
                    <a:pt x="1291" y="2291"/>
                  </a:lnTo>
                  <a:lnTo>
                    <a:pt x="1257" y="2299"/>
                  </a:lnTo>
                  <a:lnTo>
                    <a:pt x="1223" y="2308"/>
                  </a:lnTo>
                  <a:lnTo>
                    <a:pt x="1188" y="2308"/>
                  </a:lnTo>
                  <a:lnTo>
                    <a:pt x="1154" y="2308"/>
                  </a:lnTo>
                  <a:lnTo>
                    <a:pt x="1120" y="2316"/>
                  </a:lnTo>
                  <a:lnTo>
                    <a:pt x="1085" y="2316"/>
                  </a:lnTo>
                  <a:lnTo>
                    <a:pt x="1051" y="2316"/>
                  </a:lnTo>
                  <a:lnTo>
                    <a:pt x="1024" y="2324"/>
                  </a:lnTo>
                  <a:lnTo>
                    <a:pt x="989" y="2324"/>
                  </a:lnTo>
                  <a:lnTo>
                    <a:pt x="955" y="2324"/>
                  </a:lnTo>
                  <a:lnTo>
                    <a:pt x="921" y="2324"/>
                  </a:lnTo>
                  <a:lnTo>
                    <a:pt x="886" y="2324"/>
                  </a:lnTo>
                  <a:lnTo>
                    <a:pt x="852" y="2332"/>
                  </a:lnTo>
                  <a:lnTo>
                    <a:pt x="818" y="2332"/>
                  </a:lnTo>
                  <a:lnTo>
                    <a:pt x="783" y="2332"/>
                  </a:lnTo>
                  <a:lnTo>
                    <a:pt x="749" y="2324"/>
                  </a:lnTo>
                  <a:lnTo>
                    <a:pt x="715" y="2324"/>
                  </a:lnTo>
                  <a:lnTo>
                    <a:pt x="680" y="2324"/>
                  </a:lnTo>
                  <a:lnTo>
                    <a:pt x="653" y="2324"/>
                  </a:lnTo>
                  <a:lnTo>
                    <a:pt x="618" y="2324"/>
                  </a:lnTo>
                  <a:lnTo>
                    <a:pt x="584" y="2316"/>
                  </a:lnTo>
                  <a:lnTo>
                    <a:pt x="550" y="2316"/>
                  </a:lnTo>
                  <a:lnTo>
                    <a:pt x="515" y="2316"/>
                  </a:lnTo>
                  <a:lnTo>
                    <a:pt x="481" y="2308"/>
                  </a:lnTo>
                  <a:lnTo>
                    <a:pt x="447" y="2308"/>
                  </a:lnTo>
                  <a:lnTo>
                    <a:pt x="412" y="2308"/>
                  </a:lnTo>
                  <a:lnTo>
                    <a:pt x="378" y="2299"/>
                  </a:lnTo>
                  <a:lnTo>
                    <a:pt x="351" y="2291"/>
                  </a:lnTo>
                  <a:lnTo>
                    <a:pt x="316" y="2291"/>
                  </a:lnTo>
                  <a:lnTo>
                    <a:pt x="282" y="2283"/>
                  </a:lnTo>
                  <a:lnTo>
                    <a:pt x="248" y="2275"/>
                  </a:lnTo>
                  <a:lnTo>
                    <a:pt x="220" y="2275"/>
                  </a:lnTo>
                  <a:lnTo>
                    <a:pt x="186" y="2267"/>
                  </a:lnTo>
                  <a:lnTo>
                    <a:pt x="158" y="2258"/>
                  </a:lnTo>
                  <a:lnTo>
                    <a:pt x="124" y="2250"/>
                  </a:lnTo>
                  <a:lnTo>
                    <a:pt x="90" y="2242"/>
                  </a:lnTo>
                  <a:lnTo>
                    <a:pt x="62" y="2234"/>
                  </a:lnTo>
                  <a:lnTo>
                    <a:pt x="28" y="2225"/>
                  </a:lnTo>
                  <a:lnTo>
                    <a:pt x="0" y="2217"/>
                  </a:lnTo>
                  <a:lnTo>
                    <a:pt x="818" y="1162"/>
                  </a:lnTo>
                  <a:lnTo>
                    <a:pt x="818" y="0"/>
                  </a:lnTo>
                  <a:close/>
                </a:path>
              </a:pathLst>
            </a:custGeom>
            <a:solidFill>
              <a:srgbClr val="0000FF"/>
            </a:solidFill>
            <a:ln w="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211" name="Rectangle 83"/>
            <p:cNvSpPr>
              <a:spLocks noChangeArrowheads="1"/>
            </p:cNvSpPr>
            <p:nvPr/>
          </p:nvSpPr>
          <p:spPr bwMode="auto">
            <a:xfrm>
              <a:off x="3956050" y="919163"/>
              <a:ext cx="915988" cy="30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1700">
                  <a:solidFill>
                    <a:srgbClr val="000000"/>
                  </a:solidFill>
                </a:rPr>
                <a:t>Kyushu U.</a:t>
              </a:r>
              <a:endParaRPr lang="ja-JP" altLang="ja-JP"/>
            </a:p>
          </p:txBody>
        </p:sp>
        <p:sp>
          <p:nvSpPr>
            <p:cNvPr id="7212" name="Rectangle 84"/>
            <p:cNvSpPr>
              <a:spLocks noChangeArrowheads="1"/>
            </p:cNvSpPr>
            <p:nvPr/>
          </p:nvSpPr>
          <p:spPr bwMode="auto">
            <a:xfrm>
              <a:off x="3673475" y="1376363"/>
              <a:ext cx="773113" cy="30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1700">
                  <a:solidFill>
                    <a:srgbClr val="000000"/>
                  </a:solidFill>
                </a:rPr>
                <a:t>Kochi U.</a:t>
              </a:r>
              <a:endParaRPr lang="ja-JP" altLang="ja-JP"/>
            </a:p>
          </p:txBody>
        </p:sp>
        <p:sp>
          <p:nvSpPr>
            <p:cNvPr id="7213" name="Rectangle 85"/>
            <p:cNvSpPr>
              <a:spLocks noChangeArrowheads="1"/>
            </p:cNvSpPr>
            <p:nvPr/>
          </p:nvSpPr>
          <p:spPr bwMode="auto">
            <a:xfrm>
              <a:off x="3127375" y="1677988"/>
              <a:ext cx="512763" cy="30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1700">
                  <a:solidFill>
                    <a:srgbClr val="000000"/>
                  </a:solidFill>
                </a:rPr>
                <a:t>DPRI</a:t>
              </a:r>
              <a:endParaRPr lang="ja-JP" altLang="ja-JP"/>
            </a:p>
          </p:txBody>
        </p:sp>
        <p:sp>
          <p:nvSpPr>
            <p:cNvPr id="7214" name="Rectangle 86"/>
            <p:cNvSpPr>
              <a:spLocks noChangeArrowheads="1"/>
            </p:cNvSpPr>
            <p:nvPr/>
          </p:nvSpPr>
          <p:spPr bwMode="auto">
            <a:xfrm>
              <a:off x="2343150" y="2005013"/>
              <a:ext cx="927100" cy="30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1700">
                  <a:solidFill>
                    <a:srgbClr val="000000"/>
                  </a:solidFill>
                </a:rPr>
                <a:t>Nagoya U.</a:t>
              </a:r>
              <a:endParaRPr lang="ja-JP" altLang="ja-JP"/>
            </a:p>
          </p:txBody>
        </p:sp>
        <p:sp>
          <p:nvSpPr>
            <p:cNvPr id="7215" name="Rectangle 87"/>
            <p:cNvSpPr>
              <a:spLocks noChangeArrowheads="1"/>
            </p:cNvSpPr>
            <p:nvPr/>
          </p:nvSpPr>
          <p:spPr bwMode="auto">
            <a:xfrm>
              <a:off x="3487738" y="2671763"/>
              <a:ext cx="381000" cy="30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1700">
                  <a:solidFill>
                    <a:srgbClr val="000000"/>
                  </a:solidFill>
                </a:rPr>
                <a:t>ERI</a:t>
              </a:r>
              <a:endParaRPr lang="ja-JP" altLang="ja-JP"/>
            </a:p>
          </p:txBody>
        </p:sp>
        <p:sp>
          <p:nvSpPr>
            <p:cNvPr id="7216" name="Rectangle 88"/>
            <p:cNvSpPr>
              <a:spLocks noChangeArrowheads="1"/>
            </p:cNvSpPr>
            <p:nvPr/>
          </p:nvSpPr>
          <p:spPr bwMode="auto">
            <a:xfrm>
              <a:off x="2746375" y="3103563"/>
              <a:ext cx="893763" cy="30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1700">
                  <a:solidFill>
                    <a:srgbClr val="000000"/>
                  </a:solidFill>
                </a:rPr>
                <a:t>Tohoku U.</a:t>
              </a:r>
              <a:endParaRPr lang="ja-JP" altLang="ja-JP"/>
            </a:p>
          </p:txBody>
        </p:sp>
        <p:sp>
          <p:nvSpPr>
            <p:cNvPr id="7217" name="Rectangle 89"/>
            <p:cNvSpPr>
              <a:spLocks noChangeArrowheads="1"/>
            </p:cNvSpPr>
            <p:nvPr/>
          </p:nvSpPr>
          <p:spPr bwMode="auto">
            <a:xfrm>
              <a:off x="992188" y="2749550"/>
              <a:ext cx="958850" cy="30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1700">
                  <a:solidFill>
                    <a:srgbClr val="000000"/>
                  </a:solidFill>
                </a:rPr>
                <a:t>Hirosaki U.</a:t>
              </a:r>
              <a:endParaRPr lang="ja-JP" altLang="ja-JP"/>
            </a:p>
          </p:txBody>
        </p:sp>
        <p:sp>
          <p:nvSpPr>
            <p:cNvPr id="7218" name="Rectangle 90"/>
            <p:cNvSpPr>
              <a:spLocks noChangeArrowheads="1"/>
            </p:cNvSpPr>
            <p:nvPr/>
          </p:nvSpPr>
          <p:spPr bwMode="auto">
            <a:xfrm>
              <a:off x="893763" y="3822700"/>
              <a:ext cx="1046163" cy="30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1700">
                  <a:solidFill>
                    <a:srgbClr val="000000"/>
                  </a:solidFill>
                </a:rPr>
                <a:t>Hokkaido U.</a:t>
              </a:r>
              <a:endParaRPr lang="ja-JP" altLang="ja-JP"/>
            </a:p>
          </p:txBody>
        </p:sp>
        <p:sp>
          <p:nvSpPr>
            <p:cNvPr id="7219" name="Rectangle 93"/>
            <p:cNvSpPr>
              <a:spLocks noChangeArrowheads="1"/>
            </p:cNvSpPr>
            <p:nvPr/>
          </p:nvSpPr>
          <p:spPr bwMode="auto">
            <a:xfrm>
              <a:off x="5951538" y="1625600"/>
              <a:ext cx="479425" cy="30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1700">
                  <a:solidFill>
                    <a:srgbClr val="000000"/>
                  </a:solidFill>
                </a:rPr>
                <a:t>AIST</a:t>
              </a:r>
              <a:endParaRPr lang="ja-JP" altLang="ja-JP"/>
            </a:p>
          </p:txBody>
        </p:sp>
        <p:sp>
          <p:nvSpPr>
            <p:cNvPr id="7220" name="Rectangle 94"/>
            <p:cNvSpPr>
              <a:spLocks noChangeArrowheads="1"/>
            </p:cNvSpPr>
            <p:nvPr/>
          </p:nvSpPr>
          <p:spPr bwMode="auto">
            <a:xfrm>
              <a:off x="5624513" y="1298575"/>
              <a:ext cx="915988" cy="30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1700">
                  <a:solidFill>
                    <a:srgbClr val="000000"/>
                  </a:solidFill>
                </a:rPr>
                <a:t>JAMSTEC</a:t>
              </a:r>
              <a:endParaRPr lang="ja-JP" altLang="ja-JP"/>
            </a:p>
          </p:txBody>
        </p:sp>
        <p:sp>
          <p:nvSpPr>
            <p:cNvPr id="7221" name="Rectangle 95"/>
            <p:cNvSpPr>
              <a:spLocks noChangeArrowheads="1"/>
            </p:cNvSpPr>
            <p:nvPr/>
          </p:nvSpPr>
          <p:spPr bwMode="auto">
            <a:xfrm>
              <a:off x="5133975" y="957263"/>
              <a:ext cx="1198563" cy="30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1700">
                  <a:solidFill>
                    <a:srgbClr val="000000"/>
                  </a:solidFill>
                </a:rPr>
                <a:t>Kagoshima U.</a:t>
              </a:r>
              <a:endParaRPr lang="ja-JP" altLang="ja-JP"/>
            </a:p>
          </p:txBody>
        </p:sp>
      </p:grpSp>
      <p:sp>
        <p:nvSpPr>
          <p:cNvPr id="7172" name="タイトル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593725"/>
          </a:xfrm>
        </p:spPr>
        <p:txBody>
          <a:bodyPr/>
          <a:lstStyle/>
          <a:p>
            <a:pPr algn="ctr"/>
            <a:r>
              <a:rPr lang="en-US" altLang="ja-JP" sz="3200" dirty="0" smtClean="0">
                <a:solidFill>
                  <a:srgbClr val="00CC00"/>
                </a:solidFill>
              </a:rPr>
              <a:t>Contribution to JMA unified hypocenter catalog</a:t>
            </a:r>
            <a:endParaRPr lang="ja-JP" altLang="en-US" sz="3200" dirty="0" smtClean="0">
              <a:solidFill>
                <a:srgbClr val="00CC00"/>
              </a:solidFill>
            </a:endParaRPr>
          </a:p>
        </p:txBody>
      </p:sp>
      <p:sp>
        <p:nvSpPr>
          <p:cNvPr id="7177" name="Text Box 6"/>
          <p:cNvSpPr txBox="1">
            <a:spLocks noChangeArrowheads="1"/>
          </p:cNvSpPr>
          <p:nvPr/>
        </p:nvSpPr>
        <p:spPr bwMode="auto">
          <a:xfrm>
            <a:off x="2840038" y="3248025"/>
            <a:ext cx="7953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145" tIns="39072" rIns="78145" bIns="39072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/>
              <a:t>7 %</a:t>
            </a:r>
          </a:p>
        </p:txBody>
      </p:sp>
      <p:sp>
        <p:nvSpPr>
          <p:cNvPr id="7178" name="Text Box 7"/>
          <p:cNvSpPr txBox="1">
            <a:spLocks noChangeArrowheads="1"/>
          </p:cNvSpPr>
          <p:nvPr/>
        </p:nvSpPr>
        <p:spPr bwMode="auto">
          <a:xfrm>
            <a:off x="3146425" y="2881313"/>
            <a:ext cx="79216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145" tIns="39072" rIns="78145" bIns="39072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400"/>
              <a:t>5 %</a:t>
            </a:r>
          </a:p>
        </p:txBody>
      </p:sp>
      <p:sp>
        <p:nvSpPr>
          <p:cNvPr id="7179" name="Rectangle 91"/>
          <p:cNvSpPr>
            <a:spLocks noChangeArrowheads="1"/>
          </p:cNvSpPr>
          <p:nvPr/>
        </p:nvSpPr>
        <p:spPr bwMode="auto">
          <a:xfrm>
            <a:off x="5284788" y="3448050"/>
            <a:ext cx="101917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ja-JP" altLang="ja-JP" sz="2800" b="1">
                <a:solidFill>
                  <a:srgbClr val="FFFF00"/>
                </a:solidFill>
              </a:rPr>
              <a:t>NIED</a:t>
            </a:r>
            <a:endParaRPr lang="en-US" altLang="ja-JP" sz="2800" b="1">
              <a:solidFill>
                <a:srgbClr val="FFFF00"/>
              </a:solidFill>
            </a:endParaRPr>
          </a:p>
          <a:p>
            <a:pPr algn="ctr"/>
            <a:r>
              <a:rPr lang="en-US" altLang="ja-JP" sz="2800" b="1">
                <a:solidFill>
                  <a:srgbClr val="FFFF00"/>
                </a:solidFill>
              </a:rPr>
              <a:t>Hi-net</a:t>
            </a:r>
            <a:endParaRPr lang="ja-JP" altLang="ja-JP" sz="2800"/>
          </a:p>
        </p:txBody>
      </p:sp>
      <p:sp>
        <p:nvSpPr>
          <p:cNvPr id="7180" name="Text Box 4"/>
          <p:cNvSpPr txBox="1">
            <a:spLocks noChangeArrowheads="1"/>
          </p:cNvSpPr>
          <p:nvPr/>
        </p:nvSpPr>
        <p:spPr bwMode="auto">
          <a:xfrm>
            <a:off x="5289550" y="4271963"/>
            <a:ext cx="1011238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145" tIns="39072" rIns="78145" bIns="39072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2800" b="1">
                <a:solidFill>
                  <a:srgbClr val="FFFF00"/>
                </a:solidFill>
              </a:rPr>
              <a:t>57 %</a:t>
            </a:r>
          </a:p>
        </p:txBody>
      </p:sp>
      <p:sp>
        <p:nvSpPr>
          <p:cNvPr id="7181" name="Text Box 5"/>
          <p:cNvSpPr txBox="1">
            <a:spLocks noChangeArrowheads="1"/>
          </p:cNvSpPr>
          <p:nvPr/>
        </p:nvSpPr>
        <p:spPr bwMode="auto">
          <a:xfrm>
            <a:off x="2643188" y="4565650"/>
            <a:ext cx="86836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145" tIns="39072" rIns="78145" bIns="39072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2400"/>
              <a:t>22 %</a:t>
            </a:r>
          </a:p>
        </p:txBody>
      </p:sp>
      <p:sp>
        <p:nvSpPr>
          <p:cNvPr id="7182" name="Rectangle 92"/>
          <p:cNvSpPr>
            <a:spLocks noChangeArrowheads="1"/>
          </p:cNvSpPr>
          <p:nvPr/>
        </p:nvSpPr>
        <p:spPr bwMode="auto">
          <a:xfrm>
            <a:off x="2752725" y="4162425"/>
            <a:ext cx="650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ja-JP" altLang="ja-JP" sz="2400" b="1">
                <a:solidFill>
                  <a:srgbClr val="000000"/>
                </a:solidFill>
              </a:rPr>
              <a:t>JMA</a:t>
            </a:r>
            <a:endParaRPr lang="ja-JP" altLang="ja-JP" sz="2400"/>
          </a:p>
        </p:txBody>
      </p:sp>
      <p:sp>
        <p:nvSpPr>
          <p:cNvPr id="7183" name="AutoShape 14"/>
          <p:cNvSpPr>
            <a:spLocks noChangeAspect="1" noChangeArrowheads="1"/>
          </p:cNvSpPr>
          <p:nvPr/>
        </p:nvSpPr>
        <p:spPr bwMode="auto">
          <a:xfrm>
            <a:off x="631825" y="447675"/>
            <a:ext cx="7926388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84" name="テキスト ボックス 53"/>
          <p:cNvSpPr txBox="1">
            <a:spLocks noChangeArrowheads="1"/>
          </p:cNvSpPr>
          <p:nvPr/>
        </p:nvSpPr>
        <p:spPr bwMode="auto">
          <a:xfrm>
            <a:off x="6675438" y="5805488"/>
            <a:ext cx="2425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/>
              <a:t>(March, 2009)</a:t>
            </a:r>
            <a:endParaRPr lang="ja-JP" altLang="en-US" sz="2800"/>
          </a:p>
        </p:txBody>
      </p:sp>
      <p:sp>
        <p:nvSpPr>
          <p:cNvPr id="54" name="フッター プレースホルダー 2"/>
          <p:cNvSpPr txBox="1">
            <a:spLocks/>
          </p:cNvSpPr>
          <p:nvPr/>
        </p:nvSpPr>
        <p:spPr bwMode="auto">
          <a:xfrm>
            <a:off x="2751015" y="6589058"/>
            <a:ext cx="3626339" cy="2498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0" sz="1200" b="1" kern="1200">
                <a:solidFill>
                  <a:schemeClr val="bg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/>
          </a:p>
        </p:txBody>
      </p:sp>
      <p:sp>
        <p:nvSpPr>
          <p:cNvPr id="55" name="日付プレースホルダー 3"/>
          <p:cNvSpPr txBox="1">
            <a:spLocks/>
          </p:cNvSpPr>
          <p:nvPr/>
        </p:nvSpPr>
        <p:spPr bwMode="auto">
          <a:xfrm>
            <a:off x="355600" y="6575471"/>
            <a:ext cx="2133600" cy="26030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0" sz="1200" b="1" kern="1200">
                <a:solidFill>
                  <a:schemeClr val="bg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593725"/>
          </a:xfrm>
          <a:noFill/>
        </p:spPr>
        <p:txBody>
          <a:bodyPr/>
          <a:lstStyle/>
          <a:p>
            <a:pPr algn="ctr"/>
            <a:r>
              <a:rPr lang="en-US" altLang="ja-JP" sz="3200" dirty="0" smtClean="0">
                <a:solidFill>
                  <a:srgbClr val="00CC00"/>
                </a:solidFill>
              </a:rPr>
              <a:t>Principle of seismic tomography</a:t>
            </a:r>
            <a:endParaRPr lang="ja-JP" altLang="en-US" sz="3200" dirty="0" smtClean="0">
              <a:solidFill>
                <a:srgbClr val="00CC00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900000"/>
            <a:ext cx="8686800" cy="5078412"/>
          </a:xfrm>
        </p:spPr>
        <p:txBody>
          <a:bodyPr/>
          <a:lstStyle/>
          <a:p>
            <a:pPr>
              <a:defRPr/>
            </a:pPr>
            <a:r>
              <a:rPr lang="en-US" altLang="ja-JP" dirty="0" err="1" smtClean="0"/>
              <a:t>Traveltime</a:t>
            </a:r>
            <a:r>
              <a:rPr lang="en-US" altLang="ja-JP" dirty="0" smtClean="0"/>
              <a:t>: Time of wave propagation from hypocenter to seismic station</a:t>
            </a:r>
          </a:p>
          <a:p>
            <a:pPr>
              <a:defRPr/>
            </a:pPr>
            <a:endParaRPr lang="en-US" altLang="ja-JP" dirty="0"/>
          </a:p>
          <a:p>
            <a:pPr>
              <a:defRPr/>
            </a:pPr>
            <a:endParaRPr lang="ja-JP" altLang="en-US" dirty="0" smtClean="0"/>
          </a:p>
          <a:p>
            <a:pPr>
              <a:defRPr/>
            </a:pPr>
            <a:endParaRPr lang="en-US" altLang="ja-JP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altLang="ja-JP" dirty="0" smtClean="0"/>
          </a:p>
          <a:p>
            <a:pPr>
              <a:defRPr/>
            </a:pPr>
            <a:r>
              <a:rPr lang="en-US" altLang="ja-JP" dirty="0" smtClean="0"/>
              <a:t>Residual </a:t>
            </a:r>
            <a:r>
              <a:rPr lang="ja-JP" altLang="en-US" dirty="0" smtClean="0"/>
              <a:t>＝ </a:t>
            </a:r>
            <a:r>
              <a:rPr lang="en-US" altLang="ja-JP" dirty="0"/>
              <a:t>t</a:t>
            </a:r>
            <a:r>
              <a:rPr lang="en-US" altLang="ja-JP" sz="2400" dirty="0" smtClean="0"/>
              <a:t>o</a:t>
            </a:r>
            <a:r>
              <a:rPr lang="en-US" altLang="ja-JP" dirty="0" smtClean="0"/>
              <a:t> – </a:t>
            </a:r>
            <a:r>
              <a:rPr lang="en-US" altLang="ja-JP" dirty="0" err="1" smtClean="0"/>
              <a:t>t</a:t>
            </a:r>
            <a:r>
              <a:rPr lang="en-US" altLang="ja-JP" sz="2400" dirty="0" err="1" smtClean="0"/>
              <a:t>c</a:t>
            </a:r>
            <a:endParaRPr lang="en-US" altLang="ja-JP" sz="24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altLang="ja-JP" dirty="0"/>
              <a:t>	</a:t>
            </a:r>
            <a:r>
              <a:rPr lang="en-US" altLang="ja-JP" dirty="0" smtClean="0"/>
              <a:t>t</a:t>
            </a:r>
            <a:r>
              <a:rPr lang="en-US" altLang="ja-JP" sz="2400" dirty="0" smtClean="0"/>
              <a:t>o</a:t>
            </a:r>
            <a:r>
              <a:rPr lang="en-US" altLang="ja-JP" dirty="0" smtClean="0"/>
              <a:t>: Observed </a:t>
            </a:r>
            <a:r>
              <a:rPr lang="en-US" altLang="ja-JP" dirty="0" err="1" smtClean="0"/>
              <a:t>traveltime</a:t>
            </a:r>
            <a:endParaRPr lang="en-US" altLang="ja-JP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altLang="ja-JP" dirty="0" smtClean="0"/>
              <a:t>	</a:t>
            </a:r>
            <a:r>
              <a:rPr lang="en-US" altLang="ja-JP" dirty="0" err="1" smtClean="0"/>
              <a:t>t</a:t>
            </a:r>
            <a:r>
              <a:rPr lang="en-US" altLang="ja-JP" sz="2400" dirty="0" err="1" smtClean="0"/>
              <a:t>c</a:t>
            </a:r>
            <a:r>
              <a:rPr lang="en-US" altLang="ja-JP" dirty="0" smtClean="0"/>
              <a:t>: Calculated </a:t>
            </a:r>
            <a:r>
              <a:rPr lang="en-US" altLang="ja-JP" dirty="0" err="1" smtClean="0"/>
              <a:t>traveltime</a:t>
            </a:r>
            <a:endParaRPr lang="ja-JP" altLang="en-US" dirty="0" smtClean="0"/>
          </a:p>
        </p:txBody>
      </p:sp>
      <p:grpSp>
        <p:nvGrpSpPr>
          <p:cNvPr id="64516" name="グループ化 1"/>
          <p:cNvGrpSpPr>
            <a:grpSpLocks/>
          </p:cNvGrpSpPr>
          <p:nvPr/>
        </p:nvGrpSpPr>
        <p:grpSpPr bwMode="auto">
          <a:xfrm>
            <a:off x="206375" y="1937300"/>
            <a:ext cx="8666163" cy="2373313"/>
            <a:chOff x="327804" y="2096129"/>
            <a:chExt cx="8666151" cy="2372354"/>
          </a:xfrm>
        </p:grpSpPr>
        <p:grpSp>
          <p:nvGrpSpPr>
            <p:cNvPr id="64518" name="Group 10"/>
            <p:cNvGrpSpPr>
              <a:grpSpLocks/>
            </p:cNvGrpSpPr>
            <p:nvPr/>
          </p:nvGrpSpPr>
          <p:grpSpPr bwMode="auto">
            <a:xfrm>
              <a:off x="598488" y="2097036"/>
              <a:ext cx="8326455" cy="2224070"/>
              <a:chOff x="610" y="4268"/>
              <a:chExt cx="5245" cy="1401"/>
            </a:xfrm>
          </p:grpSpPr>
          <p:sp>
            <p:nvSpPr>
              <p:cNvPr id="64520" name="Text Box 4"/>
              <p:cNvSpPr txBox="1">
                <a:spLocks noChangeArrowheads="1"/>
              </p:cNvSpPr>
              <p:nvPr/>
            </p:nvSpPr>
            <p:spPr bwMode="auto">
              <a:xfrm>
                <a:off x="626" y="4268"/>
                <a:ext cx="2871" cy="9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ja-JP" sz="3200"/>
                  <a:t>Distance between</a:t>
                </a:r>
              </a:p>
              <a:p>
                <a:pPr algn="ctr" eaLnBrk="1" hangingPunct="1"/>
                <a:r>
                  <a:rPr lang="en-US" altLang="ja-JP" sz="3200"/>
                  <a:t>the earthquake</a:t>
                </a:r>
              </a:p>
              <a:p>
                <a:pPr algn="ctr" eaLnBrk="1" hangingPunct="1"/>
                <a:r>
                  <a:rPr lang="en-US" altLang="ja-JP" sz="3200"/>
                  <a:t>and seismic station [km]</a:t>
                </a:r>
              </a:p>
            </p:txBody>
          </p:sp>
          <p:sp>
            <p:nvSpPr>
              <p:cNvPr id="64521" name="Text Box 5"/>
              <p:cNvSpPr txBox="1">
                <a:spLocks noChangeArrowheads="1"/>
              </p:cNvSpPr>
              <p:nvPr/>
            </p:nvSpPr>
            <p:spPr bwMode="auto">
              <a:xfrm>
                <a:off x="1231" y="5301"/>
                <a:ext cx="165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sz="3200"/>
                  <a:t>Traveltime [s]</a:t>
                </a:r>
              </a:p>
            </p:txBody>
          </p:sp>
          <p:sp>
            <p:nvSpPr>
              <p:cNvPr id="64522" name="Text Box 6"/>
              <p:cNvSpPr txBox="1">
                <a:spLocks noChangeArrowheads="1"/>
              </p:cNvSpPr>
              <p:nvPr/>
            </p:nvSpPr>
            <p:spPr bwMode="auto">
              <a:xfrm>
                <a:off x="3901" y="4928"/>
                <a:ext cx="1954" cy="6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ja-JP" sz="3200"/>
                  <a:t>Seismic velocity</a:t>
                </a:r>
                <a:endParaRPr lang="ja-JP" altLang="en-US" sz="3200"/>
              </a:p>
              <a:p>
                <a:pPr algn="ctr" eaLnBrk="1" hangingPunct="1"/>
                <a:r>
                  <a:rPr lang="en-US" altLang="ja-JP" sz="3200"/>
                  <a:t>[km/s]</a:t>
                </a:r>
              </a:p>
            </p:txBody>
          </p:sp>
          <p:sp>
            <p:nvSpPr>
              <p:cNvPr id="64523" name="Line 7"/>
              <p:cNvSpPr>
                <a:spLocks noChangeShapeType="1"/>
              </p:cNvSpPr>
              <p:nvPr/>
            </p:nvSpPr>
            <p:spPr bwMode="auto">
              <a:xfrm>
                <a:off x="610" y="5267"/>
                <a:ext cx="289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4524" name="Text Box 8"/>
              <p:cNvSpPr txBox="1">
                <a:spLocks noChangeArrowheads="1"/>
              </p:cNvSpPr>
              <p:nvPr/>
            </p:nvSpPr>
            <p:spPr bwMode="auto">
              <a:xfrm>
                <a:off x="3627" y="5063"/>
                <a:ext cx="373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ja-JP" altLang="en-US" sz="3200" b="1"/>
                  <a:t>＝</a:t>
                </a:r>
              </a:p>
            </p:txBody>
          </p:sp>
        </p:grpSp>
        <p:sp>
          <p:nvSpPr>
            <p:cNvPr id="64519" name="Rectangle 9"/>
            <p:cNvSpPr>
              <a:spLocks noChangeArrowheads="1"/>
            </p:cNvSpPr>
            <p:nvPr/>
          </p:nvSpPr>
          <p:spPr bwMode="auto">
            <a:xfrm>
              <a:off x="327804" y="2096129"/>
              <a:ext cx="8666151" cy="2372354"/>
            </a:xfrm>
            <a:prstGeom prst="rect">
              <a:avLst/>
            </a:prstGeom>
            <a:noFill/>
            <a:ln w="3810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" name="日付プレースホルダー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593725"/>
          </a:xfrm>
          <a:noFill/>
        </p:spPr>
        <p:txBody>
          <a:bodyPr/>
          <a:lstStyle/>
          <a:p>
            <a:pPr algn="ctr"/>
            <a:r>
              <a:rPr lang="en-US" altLang="ja-JP" sz="3200" smtClean="0">
                <a:solidFill>
                  <a:srgbClr val="00CC00"/>
                </a:solidFill>
              </a:rPr>
              <a:t>Principle of seismic tomography</a:t>
            </a:r>
            <a:endParaRPr lang="ja-JP" altLang="en-US" sz="3200" smtClean="0">
              <a:solidFill>
                <a:srgbClr val="00CC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24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14313" y="900000"/>
                <a:ext cx="8686800" cy="5078412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US" altLang="ja-JP" dirty="0"/>
                  <a:t>Residual </a:t>
                </a:r>
                <a:r>
                  <a:rPr lang="ja-JP" altLang="en-US" dirty="0"/>
                  <a:t>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altLang="ja-JP" i="1">
                            <a:latin typeface="Cambria Math"/>
                          </a:rPr>
                          <m:t>𝑜</m:t>
                        </m:r>
                      </m:sub>
                    </m:sSub>
                    <m:r>
                      <a:rPr lang="en-US" altLang="ja-JP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altLang="ja-JP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altLang="ja-JP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endParaRPr lang="en-US" altLang="ja-JP" sz="2400" dirty="0"/>
              </a:p>
              <a:p>
                <a:pPr marL="0" indent="0">
                  <a:buNone/>
                  <a:defRPr/>
                </a:pPr>
                <a:r>
                  <a:rPr lang="en-US" altLang="ja-JP" dirty="0"/>
                  <a:t>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altLang="ja-JP" i="1">
                            <a:latin typeface="Cambria Math"/>
                          </a:rPr>
                          <m:t>𝑜</m:t>
                        </m:r>
                      </m:sub>
                    </m:sSub>
                    <m:r>
                      <a:rPr lang="en-US" altLang="ja-JP" i="1">
                        <a:latin typeface="Cambria Math"/>
                      </a:rPr>
                      <m:t> </m:t>
                    </m:r>
                  </m:oMath>
                </a14:m>
                <a:r>
                  <a:rPr lang="en-US" altLang="ja-JP" dirty="0"/>
                  <a:t>: Observed </a:t>
                </a:r>
                <a:r>
                  <a:rPr lang="en-US" altLang="ja-JP" dirty="0" err="1"/>
                  <a:t>traveltime</a:t>
                </a:r>
                <a:endParaRPr lang="en-US" altLang="ja-JP" dirty="0"/>
              </a:p>
              <a:p>
                <a:pPr marL="0" indent="0">
                  <a:buNone/>
                  <a:defRPr/>
                </a:pPr>
                <a:r>
                  <a:rPr lang="en-US" altLang="ja-JP" dirty="0"/>
                  <a:t>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altLang="ja-JP" i="1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altLang="ja-JP" i="1">
                        <a:latin typeface="Cambria Math"/>
                      </a:rPr>
                      <m:t> </m:t>
                    </m:r>
                  </m:oMath>
                </a14:m>
                <a:r>
                  <a:rPr lang="en-US" altLang="ja-JP" dirty="0"/>
                  <a:t>: Calculated </a:t>
                </a:r>
                <a:r>
                  <a:rPr lang="en-US" altLang="ja-JP" dirty="0" err="1"/>
                  <a:t>traveltime</a:t>
                </a:r>
                <a:endParaRPr lang="ja-JP" altLang="en-US" dirty="0"/>
              </a:p>
              <a:p>
                <a:pPr>
                  <a:defRPr/>
                </a:pPr>
                <a:r>
                  <a:rPr lang="en-US" altLang="ja-JP" dirty="0" smtClean="0"/>
                  <a:t>Positive residual: </a:t>
                </a:r>
              </a:p>
              <a:p>
                <a:pPr marL="0" indent="0">
                  <a:buFont typeface="Wingdings" pitchFamily="2" charset="2"/>
                  <a:buNone/>
                  <a:defRPr/>
                </a:pPr>
                <a:r>
                  <a:rPr lang="en-US" altLang="ja-JP" dirty="0" smtClean="0"/>
                  <a:t>	Actually more time to propagate </a:t>
                </a:r>
              </a:p>
              <a:p>
                <a:pPr marL="0" indent="0">
                  <a:buFont typeface="Wingdings" pitchFamily="2" charset="2"/>
                  <a:buNone/>
                  <a:defRPr/>
                </a:pPr>
                <a:r>
                  <a:rPr lang="en-US" altLang="ja-JP" dirty="0" smtClean="0"/>
                  <a:t>	Actual seismic velocity is slower</a:t>
                </a:r>
              </a:p>
              <a:p>
                <a:pPr marL="0" indent="0">
                  <a:buFont typeface="Wingdings" pitchFamily="2" charset="2"/>
                  <a:buNone/>
                  <a:defRPr/>
                </a:pPr>
                <a:r>
                  <a:rPr lang="en-US" altLang="ja-JP" dirty="0" smtClean="0"/>
                  <a:t>	than the assumed seismic velocity</a:t>
                </a:r>
              </a:p>
            </p:txBody>
          </p:sp>
        </mc:Choice>
        <mc:Fallback>
          <p:sp>
            <p:nvSpPr>
              <p:cNvPr id="1024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14313" y="900000"/>
                <a:ext cx="8686800" cy="5078412"/>
              </a:xfrm>
              <a:blipFill rotWithShape="1">
                <a:blip r:embed="rId2" cstate="print"/>
                <a:stretch>
                  <a:fillRect l="-912" t="-19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593725"/>
          </a:xfrm>
          <a:noFill/>
        </p:spPr>
        <p:txBody>
          <a:bodyPr/>
          <a:lstStyle/>
          <a:p>
            <a:pPr algn="ctr"/>
            <a:r>
              <a:rPr lang="en-US" altLang="ja-JP" sz="3200" dirty="0" smtClean="0">
                <a:solidFill>
                  <a:srgbClr val="00CC00"/>
                </a:solidFill>
              </a:rPr>
              <a:t>Principle of seismic tomography</a:t>
            </a:r>
            <a:endParaRPr lang="ja-JP" altLang="en-US" sz="3200" dirty="0" smtClean="0">
              <a:solidFill>
                <a:srgbClr val="00CC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24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14313" y="900000"/>
                <a:ext cx="8686800" cy="5078412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US" altLang="ja-JP" dirty="0" smtClean="0"/>
                  <a:t>Residual </a:t>
                </a:r>
                <a:r>
                  <a:rPr lang="ja-JP" altLang="en-US" dirty="0" smtClean="0"/>
                  <a:t>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altLang="ja-JP" b="0" i="1" smtClean="0">
                            <a:latin typeface="Cambria Math"/>
                          </a:rPr>
                          <m:t>𝑜</m:t>
                        </m:r>
                      </m:sub>
                    </m:sSub>
                    <m:r>
                      <a:rPr lang="en-US" altLang="ja-JP" b="0" i="1" smtClean="0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altLang="ja-JP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altLang="ja-JP" b="0" i="1" smtClean="0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endParaRPr lang="en-US" altLang="ja-JP" sz="2400" dirty="0" smtClean="0"/>
              </a:p>
              <a:p>
                <a:pPr marL="0" indent="0">
                  <a:buNone/>
                  <a:defRPr/>
                </a:pPr>
                <a:r>
                  <a:rPr lang="en-US" altLang="ja-JP" dirty="0" smtClean="0"/>
                  <a:t>	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altLang="ja-JP" i="1">
                            <a:latin typeface="Cambria Math"/>
                          </a:rPr>
                          <m:t>𝑜</m:t>
                        </m:r>
                      </m:sub>
                    </m:sSub>
                    <m:r>
                      <a:rPr lang="en-US" altLang="ja-JP" i="1">
                        <a:latin typeface="Cambria Math"/>
                      </a:rPr>
                      <m:t> </m:t>
                    </m:r>
                  </m:oMath>
                </a14:m>
                <a:r>
                  <a:rPr lang="en-US" altLang="ja-JP" dirty="0" smtClean="0"/>
                  <a:t>: Observed </a:t>
                </a:r>
                <a:r>
                  <a:rPr lang="en-US" altLang="ja-JP" dirty="0" err="1" smtClean="0"/>
                  <a:t>traveltime</a:t>
                </a:r>
                <a:endParaRPr lang="en-US" altLang="ja-JP" dirty="0" smtClean="0"/>
              </a:p>
              <a:p>
                <a:pPr marL="0" indent="0">
                  <a:buNone/>
                  <a:defRPr/>
                </a:pPr>
                <a:r>
                  <a:rPr lang="en-US" altLang="ja-JP" dirty="0" smtClean="0"/>
                  <a:t>	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altLang="ja-JP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altLang="ja-JP" i="1">
                        <a:latin typeface="Cambria Math"/>
                      </a:rPr>
                      <m:t> </m:t>
                    </m:r>
                  </m:oMath>
                </a14:m>
                <a:r>
                  <a:rPr lang="en-US" altLang="ja-JP" dirty="0" smtClean="0"/>
                  <a:t>: Calculated </a:t>
                </a:r>
                <a:r>
                  <a:rPr lang="en-US" altLang="ja-JP" dirty="0" err="1" smtClean="0"/>
                  <a:t>traveltime</a:t>
                </a:r>
                <a:endParaRPr lang="ja-JP" altLang="en-US" dirty="0" smtClean="0"/>
              </a:p>
              <a:p>
                <a:pPr>
                  <a:defRPr/>
                </a:pPr>
                <a:r>
                  <a:rPr lang="en-US" altLang="ja-JP" dirty="0" smtClean="0"/>
                  <a:t>Negative residual: </a:t>
                </a:r>
              </a:p>
              <a:p>
                <a:pPr marL="0" indent="0">
                  <a:buFont typeface="Wingdings" pitchFamily="2" charset="2"/>
                  <a:buNone/>
                  <a:defRPr/>
                </a:pPr>
                <a:r>
                  <a:rPr lang="en-US" altLang="ja-JP" dirty="0" smtClean="0"/>
                  <a:t>	Actually less time to propagate </a:t>
                </a:r>
              </a:p>
              <a:p>
                <a:pPr marL="0" indent="0">
                  <a:buFont typeface="Wingdings" pitchFamily="2" charset="2"/>
                  <a:buNone/>
                  <a:defRPr/>
                </a:pPr>
                <a:r>
                  <a:rPr lang="en-US" altLang="ja-JP" dirty="0" smtClean="0"/>
                  <a:t>	Actual seismic velocity is faster</a:t>
                </a:r>
              </a:p>
              <a:p>
                <a:pPr marL="0" indent="0">
                  <a:buFont typeface="Wingdings" pitchFamily="2" charset="2"/>
                  <a:buNone/>
                  <a:defRPr/>
                </a:pPr>
                <a:r>
                  <a:rPr lang="en-US" altLang="ja-JP" dirty="0" smtClean="0"/>
                  <a:t>	than the assumed seismic velocity</a:t>
                </a:r>
              </a:p>
            </p:txBody>
          </p:sp>
        </mc:Choice>
        <mc:Fallback>
          <p:sp>
            <p:nvSpPr>
              <p:cNvPr id="1024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14313" y="900000"/>
                <a:ext cx="8686800" cy="5078412"/>
              </a:xfrm>
              <a:blipFill rotWithShape="1">
                <a:blip r:embed="rId2" cstate="print"/>
                <a:stretch>
                  <a:fillRect l="-912" t="-19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593725"/>
          </a:xfrm>
          <a:noFill/>
        </p:spPr>
        <p:txBody>
          <a:bodyPr/>
          <a:lstStyle/>
          <a:p>
            <a:pPr algn="ctr"/>
            <a:r>
              <a:rPr lang="en-US" altLang="ja-JP" sz="3200" dirty="0" smtClean="0">
                <a:solidFill>
                  <a:srgbClr val="00CC00"/>
                </a:solidFill>
              </a:rPr>
              <a:t>Process of seismic tomography</a:t>
            </a:r>
            <a:endParaRPr lang="ja-JP" altLang="en-US" sz="3200" dirty="0" smtClean="0">
              <a:solidFill>
                <a:srgbClr val="00CC00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00000"/>
            <a:ext cx="8229600" cy="4438650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/>
              <a:t>Residual 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altLang="ja-JP" dirty="0" smtClean="0"/>
              <a:t>	Difference between observed             	and calculated </a:t>
            </a:r>
            <a:r>
              <a:rPr lang="en-US" altLang="ja-JP" dirty="0" err="1" smtClean="0"/>
              <a:t>traveltimes</a:t>
            </a:r>
            <a:endParaRPr lang="ja-JP" altLang="en-US" dirty="0" smtClean="0"/>
          </a:p>
        </p:txBody>
      </p:sp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0" y="3455988"/>
            <a:ext cx="9144000" cy="2990850"/>
            <a:chOff x="0" y="1170"/>
            <a:chExt cx="4641" cy="1518"/>
          </a:xfrm>
        </p:grpSpPr>
        <p:pic>
          <p:nvPicPr>
            <p:cNvPr id="12" name="Picture 5" descr="トモグラフィー図解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82"/>
              <a:ext cx="2316" cy="1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" descr="トモグラフィー図解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3" y="1170"/>
              <a:ext cx="2328" cy="1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916238" y="5686425"/>
            <a:ext cx="16859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Homogeneous</a:t>
            </a:r>
          </a:p>
          <a:p>
            <a:pPr eaLnBrk="1" hangingPunct="1"/>
            <a:r>
              <a:rPr lang="en-US" altLang="ja-JP"/>
              <a:t>media</a:t>
            </a:r>
            <a:endParaRPr lang="ja-JP" altLang="en-US"/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409575" y="2706688"/>
            <a:ext cx="33718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/>
              <a:t>Calculation of residuals</a:t>
            </a:r>
            <a:endParaRPr lang="ja-JP" altLang="en-US" sz="2400" b="1"/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5030788" y="2520950"/>
            <a:ext cx="338772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/>
              <a:t>Distribution of residuals</a:t>
            </a:r>
          </a:p>
          <a:p>
            <a:pPr eaLnBrk="1" hangingPunct="1"/>
            <a:r>
              <a:rPr lang="en-US" altLang="ja-JP" sz="2400"/>
              <a:t>on ray paths</a:t>
            </a:r>
            <a:endParaRPr lang="ja-JP" altLang="en-US" sz="2400" b="1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593725"/>
          </a:xfrm>
          <a:noFill/>
        </p:spPr>
        <p:txBody>
          <a:bodyPr/>
          <a:lstStyle/>
          <a:p>
            <a:pPr algn="ctr"/>
            <a:r>
              <a:rPr lang="en-US" altLang="ja-JP" sz="3200" dirty="0" smtClean="0">
                <a:solidFill>
                  <a:srgbClr val="00CC00"/>
                </a:solidFill>
              </a:rPr>
              <a:t>Process of seismic tomography</a:t>
            </a:r>
            <a:endParaRPr lang="ja-JP" altLang="en-US" sz="3200" dirty="0" smtClean="0">
              <a:solidFill>
                <a:srgbClr val="00CC00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82688"/>
            <a:ext cx="8229600" cy="4684712"/>
          </a:xfrm>
        </p:spPr>
        <p:txBody>
          <a:bodyPr/>
          <a:lstStyle/>
          <a:p>
            <a:pPr>
              <a:defRPr/>
            </a:pPr>
            <a:endParaRPr lang="en-US" altLang="ja-JP" dirty="0" smtClean="0"/>
          </a:p>
          <a:p>
            <a:pPr>
              <a:defRPr/>
            </a:pPr>
            <a:endParaRPr lang="en-US" altLang="ja-JP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ja-JP" altLang="en-US" dirty="0" smtClean="0"/>
          </a:p>
        </p:txBody>
      </p:sp>
      <p:grpSp>
        <p:nvGrpSpPr>
          <p:cNvPr id="68612" name="Group 4"/>
          <p:cNvGrpSpPr>
            <a:grpSpLocks/>
          </p:cNvGrpSpPr>
          <p:nvPr/>
        </p:nvGrpSpPr>
        <p:grpSpPr bwMode="auto">
          <a:xfrm>
            <a:off x="0" y="3455988"/>
            <a:ext cx="9144000" cy="2990850"/>
            <a:chOff x="0" y="1170"/>
            <a:chExt cx="4641" cy="1518"/>
          </a:xfrm>
        </p:grpSpPr>
        <p:pic>
          <p:nvPicPr>
            <p:cNvPr id="68623" name="Picture 5" descr="トモグラフィー図解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82"/>
              <a:ext cx="2316" cy="1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24" name="Picture 6" descr="トモグラフィー図解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3" y="1170"/>
              <a:ext cx="2328" cy="1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13" name="Text Box 7"/>
          <p:cNvSpPr txBox="1">
            <a:spLocks noChangeArrowheads="1"/>
          </p:cNvSpPr>
          <p:nvPr/>
        </p:nvSpPr>
        <p:spPr bwMode="auto">
          <a:xfrm>
            <a:off x="2916238" y="5686425"/>
            <a:ext cx="16859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Homogeneous</a:t>
            </a:r>
          </a:p>
          <a:p>
            <a:pPr eaLnBrk="1" hangingPunct="1"/>
            <a:r>
              <a:rPr lang="en-US" altLang="ja-JP"/>
              <a:t>media</a:t>
            </a:r>
            <a:endParaRPr lang="ja-JP" altLang="en-US"/>
          </a:p>
        </p:txBody>
      </p:sp>
      <p:sp>
        <p:nvSpPr>
          <p:cNvPr id="68614" name="Oval 8"/>
          <p:cNvSpPr>
            <a:spLocks noChangeArrowheads="1"/>
          </p:cNvSpPr>
          <p:nvPr/>
        </p:nvSpPr>
        <p:spPr bwMode="auto">
          <a:xfrm>
            <a:off x="5589588" y="3440113"/>
            <a:ext cx="957262" cy="90011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8615" name="Oval 12"/>
          <p:cNvSpPr>
            <a:spLocks noChangeArrowheads="1"/>
          </p:cNvSpPr>
          <p:nvPr/>
        </p:nvSpPr>
        <p:spPr bwMode="auto">
          <a:xfrm>
            <a:off x="7161213" y="3473450"/>
            <a:ext cx="957262" cy="9001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8616" name="Text Box 14"/>
          <p:cNvSpPr txBox="1">
            <a:spLocks noChangeArrowheads="1"/>
          </p:cNvSpPr>
          <p:nvPr/>
        </p:nvSpPr>
        <p:spPr bwMode="auto">
          <a:xfrm>
            <a:off x="2798763" y="1598613"/>
            <a:ext cx="3087687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 b="1"/>
              <a:t>Estimation</a:t>
            </a:r>
          </a:p>
          <a:p>
            <a:pPr eaLnBrk="1" hangingPunct="1"/>
            <a:r>
              <a:rPr lang="en-US" altLang="ja-JP" sz="2400" b="1"/>
              <a:t>of </a:t>
            </a:r>
            <a:r>
              <a:rPr lang="en-US" altLang="ja-JP" sz="2400" b="1">
                <a:solidFill>
                  <a:srgbClr val="FF0000"/>
                </a:solidFill>
              </a:rPr>
              <a:t>low velocity </a:t>
            </a:r>
            <a:r>
              <a:rPr lang="en-US" altLang="ja-JP" sz="2400" b="1"/>
              <a:t>zone</a:t>
            </a:r>
            <a:endParaRPr lang="ja-JP" altLang="en-US" sz="2400" b="1"/>
          </a:p>
        </p:txBody>
      </p:sp>
      <p:sp>
        <p:nvSpPr>
          <p:cNvPr id="68617" name="Text Box 15"/>
          <p:cNvSpPr txBox="1">
            <a:spLocks noChangeArrowheads="1"/>
          </p:cNvSpPr>
          <p:nvPr/>
        </p:nvSpPr>
        <p:spPr bwMode="auto">
          <a:xfrm>
            <a:off x="5868988" y="1182688"/>
            <a:ext cx="3224212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 b="1"/>
              <a:t>Estimation</a:t>
            </a:r>
          </a:p>
          <a:p>
            <a:pPr eaLnBrk="1" hangingPunct="1"/>
            <a:r>
              <a:rPr lang="en-US" altLang="ja-JP" sz="2400" b="1"/>
              <a:t>of </a:t>
            </a:r>
            <a:r>
              <a:rPr lang="en-US" altLang="ja-JP" sz="2400" b="1">
                <a:solidFill>
                  <a:srgbClr val="0080FF"/>
                </a:solidFill>
              </a:rPr>
              <a:t>high velocity </a:t>
            </a:r>
            <a:r>
              <a:rPr lang="en-US" altLang="ja-JP" sz="2400" b="1"/>
              <a:t>zone</a:t>
            </a:r>
            <a:endParaRPr lang="ja-JP" altLang="en-US" sz="2400" b="1"/>
          </a:p>
        </p:txBody>
      </p:sp>
      <p:sp>
        <p:nvSpPr>
          <p:cNvPr id="68618" name="AutoShape 18"/>
          <p:cNvSpPr>
            <a:spLocks noChangeArrowheads="1"/>
          </p:cNvSpPr>
          <p:nvPr/>
        </p:nvSpPr>
        <p:spPr bwMode="auto">
          <a:xfrm rot="-1115401">
            <a:off x="5580063" y="2381250"/>
            <a:ext cx="403225" cy="1481138"/>
          </a:xfrm>
          <a:prstGeom prst="downArrow">
            <a:avLst>
              <a:gd name="adj1" fmla="val 50000"/>
              <a:gd name="adj2" fmla="val 91831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68619" name="AutoShape 19"/>
          <p:cNvSpPr>
            <a:spLocks noChangeArrowheads="1"/>
          </p:cNvSpPr>
          <p:nvPr/>
        </p:nvSpPr>
        <p:spPr bwMode="auto">
          <a:xfrm rot="438263">
            <a:off x="7519988" y="2049463"/>
            <a:ext cx="354012" cy="1868487"/>
          </a:xfrm>
          <a:prstGeom prst="downArrow">
            <a:avLst>
              <a:gd name="adj1" fmla="val 50000"/>
              <a:gd name="adj2" fmla="val 91657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68621" name="Text Box 14"/>
          <p:cNvSpPr txBox="1">
            <a:spLocks noChangeArrowheads="1"/>
          </p:cNvSpPr>
          <p:nvPr/>
        </p:nvSpPr>
        <p:spPr bwMode="auto">
          <a:xfrm>
            <a:off x="409575" y="2706688"/>
            <a:ext cx="33718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/>
              <a:t>Calculation of residuals</a:t>
            </a:r>
            <a:endParaRPr lang="ja-JP" altLang="en-US" sz="2400" b="1"/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5030788" y="2520950"/>
            <a:ext cx="338772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/>
              <a:t>Distribution of residuals</a:t>
            </a:r>
          </a:p>
          <a:p>
            <a:pPr eaLnBrk="1" hangingPunct="1"/>
            <a:r>
              <a:rPr lang="en-US" altLang="ja-JP" sz="2400"/>
              <a:t>on ray paths</a:t>
            </a:r>
            <a:endParaRPr lang="ja-JP" altLang="en-US" sz="2400" b="1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593725"/>
          </a:xfrm>
          <a:noFill/>
        </p:spPr>
        <p:txBody>
          <a:bodyPr/>
          <a:lstStyle/>
          <a:p>
            <a:pPr algn="ctr"/>
            <a:r>
              <a:rPr lang="en-US" altLang="ja-JP" sz="3200" dirty="0" smtClean="0">
                <a:solidFill>
                  <a:srgbClr val="00CC00"/>
                </a:solidFill>
              </a:rPr>
              <a:t>Observation equation</a:t>
            </a:r>
            <a:endParaRPr lang="ja-JP" altLang="en-US" sz="3200" dirty="0" smtClean="0">
              <a:solidFill>
                <a:srgbClr val="00CC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331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0" y="1155700"/>
                <a:ext cx="9545638" cy="4711700"/>
              </a:xfrm>
            </p:spPr>
            <p:txBody>
              <a:bodyPr/>
              <a:lstStyle/>
              <a:p>
                <a:pPr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sz="2800" b="0" i="0" smtClean="0">
                        <a:latin typeface="Cambria Math"/>
                      </a:rPr>
                      <m:t>Slowness</m:t>
                    </m:r>
                    <m:r>
                      <m:rPr>
                        <m:nor/>
                      </m:rPr>
                      <a:rPr lang="en-US" altLang="ja-JP" sz="2800" b="0" i="0" smtClean="0">
                        <a:latin typeface="Cambria Math"/>
                      </a:rPr>
                      <m:t>[</m:t>
                    </m:r>
                    <m:r>
                      <m:rPr>
                        <m:nor/>
                      </m:rPr>
                      <a:rPr lang="en-US" altLang="ja-JP" sz="2800" b="0" i="0" smtClean="0">
                        <a:latin typeface="Cambria Math"/>
                      </a:rPr>
                      <m:t>s</m:t>
                    </m:r>
                    <m:r>
                      <m:rPr>
                        <m:nor/>
                      </m:rPr>
                      <a:rPr lang="en-US" altLang="ja-JP" sz="2800" b="0" i="0" smtClean="0">
                        <a:latin typeface="Cambria Math"/>
                      </a:rPr>
                      <m:t>/</m:t>
                    </m:r>
                    <m:r>
                      <m:rPr>
                        <m:nor/>
                      </m:rPr>
                      <a:rPr lang="en-US" altLang="ja-JP" sz="2800" b="0" i="0" smtClean="0">
                        <a:latin typeface="Cambria Math"/>
                      </a:rPr>
                      <m:t>km</m:t>
                    </m:r>
                    <m:r>
                      <m:rPr>
                        <m:nor/>
                      </m:rPr>
                      <a:rPr lang="en-US" altLang="ja-JP" sz="2800" b="0" i="0" smtClean="0">
                        <a:latin typeface="Cambria Math"/>
                      </a:rPr>
                      <m:t>]</m:t>
                    </m:r>
                    <m:r>
                      <a:rPr lang="en-US" altLang="ja-JP" sz="2800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altLang="ja-JP" sz="2800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ja-JP" sz="2800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ja-JP" sz="2800" b="0" i="0" smtClean="0">
                            <a:latin typeface="Cambria Math"/>
                            <a:ea typeface="Cambria Math"/>
                          </a:rPr>
                          <m:t>velocity</m:t>
                        </m:r>
                        <m:r>
                          <m:rPr>
                            <m:nor/>
                          </m:rPr>
                          <a:rPr lang="en-US" altLang="ja-JP" sz="2800" b="0" i="0" smtClean="0">
                            <a:latin typeface="Cambria Math"/>
                            <a:ea typeface="Cambria Math"/>
                          </a:rPr>
                          <m:t> [</m:t>
                        </m:r>
                        <m:r>
                          <m:rPr>
                            <m:nor/>
                          </m:rPr>
                          <a:rPr lang="en-US" altLang="ja-JP" sz="2800" b="0" i="0" smtClean="0">
                            <a:latin typeface="Cambria Math"/>
                            <a:ea typeface="Cambria Math"/>
                          </a:rPr>
                          <m:t>km</m:t>
                        </m:r>
                        <m:r>
                          <m:rPr>
                            <m:nor/>
                          </m:rPr>
                          <a:rPr lang="en-US" altLang="ja-JP" sz="2800" b="0" i="0" smtClean="0">
                            <a:latin typeface="Cambria Math"/>
                            <a:ea typeface="Cambria Math"/>
                          </a:rPr>
                          <m:t>/</m:t>
                        </m:r>
                        <m:r>
                          <m:rPr>
                            <m:nor/>
                          </m:rPr>
                          <a:rPr lang="en-US" altLang="ja-JP" sz="2800" b="0" i="0" smtClean="0">
                            <a:latin typeface="Cambria Math"/>
                            <a:ea typeface="Cambria Math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altLang="ja-JP" sz="2800" b="0" i="0" smtClean="0">
                            <a:latin typeface="Cambria Math"/>
                            <a:ea typeface="Cambria Math"/>
                          </a:rPr>
                          <m:t>]</m:t>
                        </m:r>
                      </m:den>
                    </m:f>
                  </m:oMath>
                </a14:m>
                <a:endParaRPr lang="en-US" altLang="ja-JP" sz="2800" dirty="0" smtClean="0"/>
              </a:p>
              <a:p>
                <a:pPr>
                  <a:buFont typeface="Wingdings" pitchFamily="2" charset="2"/>
                  <a:buNone/>
                  <a:defRPr/>
                </a:pPr>
                <a:r>
                  <a:rPr lang="en-US" altLang="ja-JP" sz="2400" dirty="0" smtClean="0"/>
                  <a:t>	(Time to proceed 1 km)</a:t>
                </a:r>
                <a:endParaRPr lang="ja-JP" altLang="en-US" sz="2400" dirty="0" smtClean="0"/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sz="2800" b="0" i="0" smtClean="0">
                        <a:latin typeface="Cambria Math"/>
                      </a:rPr>
                      <m:t>Slowness</m:t>
                    </m:r>
                    <m:r>
                      <a:rPr lang="en-US" altLang="ja-JP" sz="2800" b="0" i="1" smtClean="0">
                        <a:latin typeface="Cambria Math"/>
                        <a:ea typeface="Cambria Math"/>
                      </a:rPr>
                      <m:t>×</m:t>
                    </m:r>
                    <m:r>
                      <m:rPr>
                        <m:nor/>
                      </m:rPr>
                      <a:rPr lang="en-US" altLang="ja-JP" sz="2800" b="0" i="0" smtClean="0">
                        <a:latin typeface="Cambria Math"/>
                        <a:ea typeface="Cambria Math"/>
                      </a:rPr>
                      <m:t>Length</m:t>
                    </m:r>
                    <m:r>
                      <m:rPr>
                        <m:nor/>
                      </m:rPr>
                      <a:rPr lang="en-US" altLang="ja-JP" sz="2800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altLang="ja-JP" sz="2800" b="0" i="0" smtClean="0">
                        <a:latin typeface="Cambria Math"/>
                        <a:ea typeface="Cambria Math"/>
                      </a:rPr>
                      <m:t>of</m:t>
                    </m:r>
                    <m:r>
                      <m:rPr>
                        <m:nor/>
                      </m:rPr>
                      <a:rPr lang="en-US" altLang="ja-JP" sz="2800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altLang="ja-JP" sz="2800" b="0" i="0" smtClean="0">
                        <a:latin typeface="Cambria Math"/>
                        <a:ea typeface="Cambria Math"/>
                      </a:rPr>
                      <m:t>ray</m:t>
                    </m:r>
                    <m:r>
                      <m:rPr>
                        <m:nor/>
                      </m:rPr>
                      <a:rPr lang="en-US" altLang="ja-JP" sz="2800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altLang="ja-JP" sz="2800" b="0" i="0" smtClean="0">
                        <a:latin typeface="Cambria Math"/>
                        <a:ea typeface="Cambria Math"/>
                      </a:rPr>
                      <m:t>path</m:t>
                    </m:r>
                    <m:r>
                      <a:rPr lang="en-US" altLang="ja-JP" sz="2800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nor/>
                      </m:rPr>
                      <a:rPr lang="en-US" altLang="ja-JP" sz="2800" b="0" i="0" smtClean="0">
                        <a:latin typeface="Cambria Math"/>
                        <a:ea typeface="Cambria Math"/>
                      </a:rPr>
                      <m:t>Traveltime</m:t>
                    </m:r>
                  </m:oMath>
                </a14:m>
                <a:endParaRPr lang="en-US" altLang="ja-JP" sz="2800" dirty="0" smtClean="0"/>
              </a:p>
              <a:p>
                <a:pPr marL="0" indent="0">
                  <a:buFont typeface="Wingdings" pitchFamily="2" charset="2"/>
                  <a:buNone/>
                  <a:defRPr/>
                </a:pPr>
                <a:r>
                  <a:rPr lang="en-US" altLang="ja-JP" sz="2800" dirty="0" smtClean="0"/>
                  <a:t>       [s/km]                [km]                        [s]</a:t>
                </a:r>
              </a:p>
            </p:txBody>
          </p:sp>
        </mc:Choice>
        <mc:Fallback>
          <p:sp>
            <p:nvSpPr>
              <p:cNvPr id="1331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0" y="1155700"/>
                <a:ext cx="9545638" cy="4711700"/>
              </a:xfrm>
              <a:blipFill rotWithShape="1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9637" name="Group 21"/>
          <p:cNvGrpSpPr>
            <a:grpSpLocks/>
          </p:cNvGrpSpPr>
          <p:nvPr/>
        </p:nvGrpSpPr>
        <p:grpSpPr bwMode="auto">
          <a:xfrm>
            <a:off x="277813" y="3371850"/>
            <a:ext cx="7870825" cy="3176588"/>
            <a:chOff x="175" y="2124"/>
            <a:chExt cx="4958" cy="2001"/>
          </a:xfrm>
        </p:grpSpPr>
        <p:grpSp>
          <p:nvGrpSpPr>
            <p:cNvPr id="69639" name="Group 18"/>
            <p:cNvGrpSpPr>
              <a:grpSpLocks/>
            </p:cNvGrpSpPr>
            <p:nvPr/>
          </p:nvGrpSpPr>
          <p:grpSpPr bwMode="auto">
            <a:xfrm>
              <a:off x="175" y="2139"/>
              <a:ext cx="1654" cy="1986"/>
              <a:chOff x="175" y="2139"/>
              <a:chExt cx="1654" cy="1986"/>
            </a:xfrm>
          </p:grpSpPr>
          <p:sp>
            <p:nvSpPr>
              <p:cNvPr id="69650" name="Text Box 8"/>
              <p:cNvSpPr txBox="1">
                <a:spLocks noChangeArrowheads="1"/>
              </p:cNvSpPr>
              <p:nvPr/>
            </p:nvSpPr>
            <p:spPr bwMode="auto">
              <a:xfrm>
                <a:off x="250" y="2146"/>
                <a:ext cx="1503" cy="13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altLang="ja-JP" sz="2800"/>
                  <a:t>Length</a:t>
                </a:r>
              </a:p>
              <a:p>
                <a:pPr algn="ctr" eaLnBrk="1" hangingPunct="1">
                  <a:lnSpc>
                    <a:spcPct val="80000"/>
                  </a:lnSpc>
                </a:pPr>
                <a:r>
                  <a:rPr lang="en-US" altLang="ja-JP" sz="2800"/>
                  <a:t>of ray path</a:t>
                </a:r>
              </a:p>
              <a:p>
                <a:pPr algn="ctr" eaLnBrk="1" hangingPunct="1">
                  <a:lnSpc>
                    <a:spcPct val="80000"/>
                  </a:lnSpc>
                </a:pPr>
                <a:r>
                  <a:rPr lang="en-US" altLang="ja-JP" sz="2800"/>
                  <a:t>at a grid node</a:t>
                </a:r>
              </a:p>
              <a:p>
                <a:pPr algn="ctr" eaLnBrk="1" hangingPunct="1">
                  <a:lnSpc>
                    <a:spcPct val="80000"/>
                  </a:lnSpc>
                </a:pPr>
                <a:r>
                  <a:rPr lang="en-US" altLang="ja-JP" sz="2800"/>
                  <a:t>For each ray</a:t>
                </a:r>
              </a:p>
              <a:p>
                <a:pPr algn="ctr" eaLnBrk="1" hangingPunct="1">
                  <a:lnSpc>
                    <a:spcPct val="80000"/>
                  </a:lnSpc>
                </a:pPr>
                <a:endParaRPr lang="en-US" altLang="ja-JP" sz="2800"/>
              </a:p>
              <a:p>
                <a:pPr algn="ctr" eaLnBrk="1" hangingPunct="1">
                  <a:lnSpc>
                    <a:spcPct val="80000"/>
                  </a:lnSpc>
                </a:pPr>
                <a:r>
                  <a:rPr lang="en-US" altLang="ja-JP" sz="2800"/>
                  <a:t>(Matrix)</a:t>
                </a:r>
                <a:endParaRPr lang="ja-JP" altLang="en-US" sz="2800"/>
              </a:p>
            </p:txBody>
          </p:sp>
          <p:sp>
            <p:nvSpPr>
              <p:cNvPr id="69651" name="AutoShape 9"/>
              <p:cNvSpPr>
                <a:spLocks/>
              </p:cNvSpPr>
              <p:nvPr/>
            </p:nvSpPr>
            <p:spPr bwMode="auto">
              <a:xfrm>
                <a:off x="175" y="2139"/>
                <a:ext cx="146" cy="1986"/>
              </a:xfrm>
              <a:prstGeom prst="leftBracket">
                <a:avLst>
                  <a:gd name="adj" fmla="val 113356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9652" name="AutoShape 10"/>
              <p:cNvSpPr>
                <a:spLocks/>
              </p:cNvSpPr>
              <p:nvPr/>
            </p:nvSpPr>
            <p:spPr bwMode="auto">
              <a:xfrm>
                <a:off x="1684" y="2139"/>
                <a:ext cx="145" cy="1985"/>
              </a:xfrm>
              <a:prstGeom prst="rightBracket">
                <a:avLst>
                  <a:gd name="adj" fmla="val 114080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69640" name="Group 19"/>
            <p:cNvGrpSpPr>
              <a:grpSpLocks/>
            </p:cNvGrpSpPr>
            <p:nvPr/>
          </p:nvGrpSpPr>
          <p:grpSpPr bwMode="auto">
            <a:xfrm>
              <a:off x="2118" y="2124"/>
              <a:ext cx="1618" cy="1986"/>
              <a:chOff x="2015" y="2124"/>
              <a:chExt cx="1618" cy="1986"/>
            </a:xfrm>
          </p:grpSpPr>
          <p:sp>
            <p:nvSpPr>
              <p:cNvPr id="69647" name="Text Box 7"/>
              <p:cNvSpPr txBox="1">
                <a:spLocks noChangeArrowheads="1"/>
              </p:cNvSpPr>
              <p:nvPr/>
            </p:nvSpPr>
            <p:spPr bwMode="auto">
              <a:xfrm>
                <a:off x="2032" y="2308"/>
                <a:ext cx="1514" cy="14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ja-JP" sz="2800">
                    <a:solidFill>
                      <a:srgbClr val="FF0000"/>
                    </a:solidFill>
                  </a:rPr>
                  <a:t>Slowness</a:t>
                </a:r>
              </a:p>
              <a:p>
                <a:pPr algn="ctr" eaLnBrk="1" hangingPunct="1"/>
                <a:r>
                  <a:rPr lang="en-US" altLang="ja-JP" sz="2800">
                    <a:solidFill>
                      <a:srgbClr val="FF0000"/>
                    </a:solidFill>
                  </a:rPr>
                  <a:t>at a grid node</a:t>
                </a:r>
                <a:endParaRPr lang="ja-JP" altLang="en-US" sz="2800">
                  <a:solidFill>
                    <a:srgbClr val="FF0000"/>
                  </a:solidFill>
                </a:endParaRPr>
              </a:p>
              <a:p>
                <a:pPr algn="ctr" eaLnBrk="1" hangingPunct="1"/>
                <a:endParaRPr lang="en-US" altLang="ja-JP" sz="2800"/>
              </a:p>
              <a:p>
                <a:pPr algn="ctr" eaLnBrk="1" hangingPunct="1"/>
                <a:r>
                  <a:rPr lang="en-US" altLang="ja-JP" sz="2800"/>
                  <a:t>(Vector)</a:t>
                </a:r>
              </a:p>
              <a:p>
                <a:pPr algn="ctr" eaLnBrk="1" hangingPunct="1"/>
                <a:r>
                  <a:rPr lang="en-US" altLang="ja-JP" sz="2800">
                    <a:solidFill>
                      <a:srgbClr val="FF0000"/>
                    </a:solidFill>
                  </a:rPr>
                  <a:t>Unknown</a:t>
                </a:r>
                <a:endParaRPr lang="ja-JP" altLang="en-US" sz="2800">
                  <a:solidFill>
                    <a:srgbClr val="FF0000"/>
                  </a:solidFill>
                </a:endParaRPr>
              </a:p>
            </p:txBody>
          </p:sp>
          <p:sp>
            <p:nvSpPr>
              <p:cNvPr id="69648" name="AutoShape 11"/>
              <p:cNvSpPr>
                <a:spLocks/>
              </p:cNvSpPr>
              <p:nvPr/>
            </p:nvSpPr>
            <p:spPr bwMode="auto">
              <a:xfrm>
                <a:off x="2015" y="2124"/>
                <a:ext cx="146" cy="1986"/>
              </a:xfrm>
              <a:prstGeom prst="leftBracket">
                <a:avLst>
                  <a:gd name="adj" fmla="val 113356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9649" name="AutoShape 12"/>
              <p:cNvSpPr>
                <a:spLocks/>
              </p:cNvSpPr>
              <p:nvPr/>
            </p:nvSpPr>
            <p:spPr bwMode="auto">
              <a:xfrm>
                <a:off x="3488" y="2124"/>
                <a:ext cx="145" cy="1985"/>
              </a:xfrm>
              <a:prstGeom prst="rightBracket">
                <a:avLst>
                  <a:gd name="adj" fmla="val 114080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69641" name="Group 20"/>
            <p:cNvGrpSpPr>
              <a:grpSpLocks/>
            </p:cNvGrpSpPr>
            <p:nvPr/>
          </p:nvGrpSpPr>
          <p:grpSpPr bwMode="auto">
            <a:xfrm>
              <a:off x="3967" y="2137"/>
              <a:ext cx="1166" cy="1986"/>
              <a:chOff x="3967" y="2137"/>
              <a:chExt cx="1166" cy="1986"/>
            </a:xfrm>
          </p:grpSpPr>
          <p:sp>
            <p:nvSpPr>
              <p:cNvPr id="69644" name="Text Box 13"/>
              <p:cNvSpPr txBox="1">
                <a:spLocks noChangeArrowheads="1"/>
              </p:cNvSpPr>
              <p:nvPr/>
            </p:nvSpPr>
            <p:spPr bwMode="auto">
              <a:xfrm>
                <a:off x="3967" y="2321"/>
                <a:ext cx="1166" cy="14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ja-JP" sz="2800"/>
                  <a:t>Traveltime</a:t>
                </a:r>
              </a:p>
              <a:p>
                <a:pPr algn="ctr" eaLnBrk="1" hangingPunct="1"/>
                <a:r>
                  <a:rPr lang="en-US" altLang="ja-JP" sz="2800"/>
                  <a:t>for each</a:t>
                </a:r>
              </a:p>
              <a:p>
                <a:pPr algn="ctr" eaLnBrk="1" hangingPunct="1"/>
                <a:r>
                  <a:rPr lang="en-US" altLang="ja-JP" sz="2800"/>
                  <a:t>Ray path</a:t>
                </a:r>
                <a:endParaRPr lang="ja-JP" altLang="en-US" sz="2800"/>
              </a:p>
              <a:p>
                <a:pPr algn="ctr" eaLnBrk="1" hangingPunct="1"/>
                <a:endParaRPr lang="ja-JP" altLang="en-US" sz="2800"/>
              </a:p>
              <a:p>
                <a:pPr algn="ctr" eaLnBrk="1" hangingPunct="1"/>
                <a:r>
                  <a:rPr lang="en-US" altLang="ja-JP" sz="2800"/>
                  <a:t>(Vector)</a:t>
                </a:r>
                <a:endParaRPr lang="ja-JP" altLang="en-US" sz="2800"/>
              </a:p>
            </p:txBody>
          </p:sp>
          <p:sp>
            <p:nvSpPr>
              <p:cNvPr id="69645" name="AutoShape 14"/>
              <p:cNvSpPr>
                <a:spLocks/>
              </p:cNvSpPr>
              <p:nvPr/>
            </p:nvSpPr>
            <p:spPr bwMode="auto">
              <a:xfrm>
                <a:off x="3972" y="2137"/>
                <a:ext cx="146" cy="1986"/>
              </a:xfrm>
              <a:prstGeom prst="leftBracket">
                <a:avLst>
                  <a:gd name="adj" fmla="val 113356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9646" name="AutoShape 15"/>
              <p:cNvSpPr>
                <a:spLocks/>
              </p:cNvSpPr>
              <p:nvPr/>
            </p:nvSpPr>
            <p:spPr bwMode="auto">
              <a:xfrm>
                <a:off x="4959" y="2137"/>
                <a:ext cx="145" cy="1985"/>
              </a:xfrm>
              <a:prstGeom prst="rightBracket">
                <a:avLst>
                  <a:gd name="adj" fmla="val 114080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69642" name="Text Box 16"/>
            <p:cNvSpPr txBox="1">
              <a:spLocks noChangeArrowheads="1"/>
            </p:cNvSpPr>
            <p:nvPr/>
          </p:nvSpPr>
          <p:spPr bwMode="auto">
            <a:xfrm>
              <a:off x="1824" y="2861"/>
              <a:ext cx="26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800"/>
                <a:t>X</a:t>
              </a:r>
            </a:p>
          </p:txBody>
        </p:sp>
        <p:sp>
          <p:nvSpPr>
            <p:cNvPr id="69643" name="Text Box 17"/>
            <p:cNvSpPr txBox="1">
              <a:spLocks noChangeArrowheads="1"/>
            </p:cNvSpPr>
            <p:nvPr/>
          </p:nvSpPr>
          <p:spPr bwMode="auto">
            <a:xfrm>
              <a:off x="3731" y="2843"/>
              <a:ext cx="24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800"/>
                <a:t>=</a:t>
              </a:r>
            </a:p>
          </p:txBody>
        </p:sp>
      </p:grpSp>
      <p:sp>
        <p:nvSpPr>
          <p:cNvPr id="4" name="日付プレースホルダー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593725"/>
          </a:xfrm>
          <a:noFill/>
        </p:spPr>
        <p:txBody>
          <a:bodyPr/>
          <a:lstStyle/>
          <a:p>
            <a:pPr algn="ctr"/>
            <a:r>
              <a:rPr lang="en-US" altLang="ja-JP" sz="3200" smtClean="0">
                <a:solidFill>
                  <a:srgbClr val="00CC00"/>
                </a:solidFill>
              </a:rPr>
              <a:t>Observation equation</a:t>
            </a:r>
            <a:endParaRPr lang="ja-JP" altLang="en-US" sz="3200" smtClean="0">
              <a:solidFill>
                <a:srgbClr val="00CC00"/>
              </a:solidFill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31950"/>
            <a:ext cx="8440738" cy="4235450"/>
          </a:xfrm>
        </p:spPr>
        <p:txBody>
          <a:bodyPr/>
          <a:lstStyle/>
          <a:p>
            <a:endParaRPr lang="ja-JP" altLang="ja-JP" sz="2800" smtClean="0"/>
          </a:p>
        </p:txBody>
      </p:sp>
      <p:sp>
        <p:nvSpPr>
          <p:cNvPr id="70660" name="Rectangle 22"/>
          <p:cNvSpPr>
            <a:spLocks noChangeArrowheads="1"/>
          </p:cNvSpPr>
          <p:nvPr/>
        </p:nvSpPr>
        <p:spPr bwMode="auto">
          <a:xfrm>
            <a:off x="1982788" y="2087563"/>
            <a:ext cx="2525712" cy="33956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0661" name="AutoShape 23"/>
          <p:cNvSpPr>
            <a:spLocks/>
          </p:cNvSpPr>
          <p:nvPr/>
        </p:nvSpPr>
        <p:spPr bwMode="auto">
          <a:xfrm>
            <a:off x="1576388" y="2101850"/>
            <a:ext cx="333375" cy="3395663"/>
          </a:xfrm>
          <a:prstGeom prst="leftBrace">
            <a:avLst>
              <a:gd name="adj1" fmla="val 84881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0662" name="Text Box 24"/>
          <p:cNvSpPr txBox="1">
            <a:spLocks noChangeArrowheads="1"/>
          </p:cNvSpPr>
          <p:nvPr/>
        </p:nvSpPr>
        <p:spPr bwMode="auto">
          <a:xfrm rot="10800000">
            <a:off x="1060450" y="2154238"/>
            <a:ext cx="615950" cy="335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/>
              <a:t>Number of ray paths</a:t>
            </a:r>
            <a:endParaRPr lang="ja-JP" altLang="en-US" sz="2800"/>
          </a:p>
        </p:txBody>
      </p:sp>
      <p:sp>
        <p:nvSpPr>
          <p:cNvPr id="70663" name="Text Box 25"/>
          <p:cNvSpPr txBox="1">
            <a:spLocks noChangeArrowheads="1"/>
          </p:cNvSpPr>
          <p:nvPr/>
        </p:nvSpPr>
        <p:spPr bwMode="auto">
          <a:xfrm>
            <a:off x="1708150" y="5618163"/>
            <a:ext cx="53260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/>
              <a:t>Number of unknown parameters</a:t>
            </a:r>
            <a:endParaRPr lang="ja-JP" altLang="en-US" sz="2800"/>
          </a:p>
        </p:txBody>
      </p:sp>
      <p:sp>
        <p:nvSpPr>
          <p:cNvPr id="70664" name="AutoShape 26"/>
          <p:cNvSpPr>
            <a:spLocks/>
          </p:cNvSpPr>
          <p:nvPr/>
        </p:nvSpPr>
        <p:spPr bwMode="auto">
          <a:xfrm rot="-5400000">
            <a:off x="3110706" y="4380707"/>
            <a:ext cx="261937" cy="2552700"/>
          </a:xfrm>
          <a:prstGeom prst="leftBrace">
            <a:avLst>
              <a:gd name="adj1" fmla="val 81212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0665" name="Text Box 27"/>
          <p:cNvSpPr txBox="1">
            <a:spLocks noChangeArrowheads="1"/>
          </p:cNvSpPr>
          <p:nvPr/>
        </p:nvSpPr>
        <p:spPr bwMode="auto">
          <a:xfrm>
            <a:off x="1674813" y="1160463"/>
            <a:ext cx="3084512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ja-JP" sz="2800"/>
              <a:t>Length of ray path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ja-JP" sz="2800"/>
              <a:t>at a grid node</a:t>
            </a:r>
            <a:endParaRPr lang="ja-JP" altLang="en-US" sz="2800"/>
          </a:p>
        </p:txBody>
      </p:sp>
      <p:sp>
        <p:nvSpPr>
          <p:cNvPr id="70666" name="Arc 28"/>
          <p:cNvSpPr>
            <a:spLocks/>
          </p:cNvSpPr>
          <p:nvPr/>
        </p:nvSpPr>
        <p:spPr bwMode="auto">
          <a:xfrm rot="7898827">
            <a:off x="2944019" y="1835944"/>
            <a:ext cx="200025" cy="236537"/>
          </a:xfrm>
          <a:custGeom>
            <a:avLst/>
            <a:gdLst>
              <a:gd name="T0" fmla="*/ 0 w 21600"/>
              <a:gd name="T1" fmla="*/ 0 h 21600"/>
              <a:gd name="T2" fmla="*/ 158845863 w 21600"/>
              <a:gd name="T3" fmla="*/ 310624013 h 21600"/>
              <a:gd name="T4" fmla="*/ 0 w 21600"/>
              <a:gd name="T5" fmla="*/ 310624013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70667" name="Group 31"/>
          <p:cNvGrpSpPr>
            <a:grpSpLocks/>
          </p:cNvGrpSpPr>
          <p:nvPr/>
        </p:nvGrpSpPr>
        <p:grpSpPr bwMode="auto">
          <a:xfrm rot="5400000">
            <a:off x="3914775" y="3052763"/>
            <a:ext cx="2525713" cy="592137"/>
            <a:chOff x="658" y="1452"/>
            <a:chExt cx="1591" cy="373"/>
          </a:xfrm>
        </p:grpSpPr>
        <p:sp>
          <p:nvSpPr>
            <p:cNvPr id="70675" name="Rectangle 29"/>
            <p:cNvSpPr>
              <a:spLocks noChangeArrowheads="1"/>
            </p:cNvSpPr>
            <p:nvPr/>
          </p:nvSpPr>
          <p:spPr bwMode="auto">
            <a:xfrm>
              <a:off x="658" y="1606"/>
              <a:ext cx="1591" cy="219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0676" name="Arc 30"/>
            <p:cNvSpPr>
              <a:spLocks/>
            </p:cNvSpPr>
            <p:nvPr/>
          </p:nvSpPr>
          <p:spPr bwMode="auto">
            <a:xfrm rot="7898827">
              <a:off x="1275" y="1440"/>
              <a:ext cx="126" cy="1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70668" name="Text Box 32"/>
          <p:cNvSpPr txBox="1">
            <a:spLocks noChangeArrowheads="1"/>
          </p:cNvSpPr>
          <p:nvPr/>
        </p:nvSpPr>
        <p:spPr bwMode="auto">
          <a:xfrm rot="10800000">
            <a:off x="5434013" y="2293938"/>
            <a:ext cx="1046162" cy="229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ja-JP" sz="2800">
                <a:solidFill>
                  <a:srgbClr val="FF0000"/>
                </a:solidFill>
              </a:rPr>
              <a:t>Slowness</a:t>
            </a:r>
          </a:p>
          <a:p>
            <a:pPr algn="r" eaLnBrk="1" hangingPunct="1"/>
            <a:r>
              <a:rPr lang="en-US" altLang="ja-JP" sz="2800">
                <a:solidFill>
                  <a:srgbClr val="FF0000"/>
                </a:solidFill>
              </a:rPr>
              <a:t>at a grid node</a:t>
            </a:r>
            <a:endParaRPr lang="ja-JP" altLang="en-US" sz="2800">
              <a:solidFill>
                <a:srgbClr val="FF0000"/>
              </a:solidFill>
            </a:endParaRPr>
          </a:p>
        </p:txBody>
      </p:sp>
      <p:sp>
        <p:nvSpPr>
          <p:cNvPr id="70669" name="Rectangle 34"/>
          <p:cNvSpPr>
            <a:spLocks noChangeArrowheads="1"/>
          </p:cNvSpPr>
          <p:nvPr/>
        </p:nvSpPr>
        <p:spPr bwMode="auto">
          <a:xfrm>
            <a:off x="6850063" y="2106613"/>
            <a:ext cx="347662" cy="33956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0670" name="Text Box 48"/>
          <p:cNvSpPr txBox="1">
            <a:spLocks noChangeArrowheads="1"/>
          </p:cNvSpPr>
          <p:nvPr/>
        </p:nvSpPr>
        <p:spPr bwMode="auto">
          <a:xfrm>
            <a:off x="4464050" y="3213100"/>
            <a:ext cx="420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/>
              <a:t>X</a:t>
            </a:r>
          </a:p>
        </p:txBody>
      </p:sp>
      <p:sp>
        <p:nvSpPr>
          <p:cNvPr id="70671" name="Text Box 49"/>
          <p:cNvSpPr txBox="1">
            <a:spLocks noChangeArrowheads="1"/>
          </p:cNvSpPr>
          <p:nvPr/>
        </p:nvSpPr>
        <p:spPr bwMode="auto">
          <a:xfrm>
            <a:off x="6373813" y="3213100"/>
            <a:ext cx="3921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/>
              <a:t>=</a:t>
            </a:r>
          </a:p>
        </p:txBody>
      </p:sp>
      <p:sp>
        <p:nvSpPr>
          <p:cNvPr id="70672" name="Text Box 65"/>
          <p:cNvSpPr txBox="1">
            <a:spLocks noChangeArrowheads="1"/>
          </p:cNvSpPr>
          <p:nvPr/>
        </p:nvSpPr>
        <p:spPr bwMode="auto">
          <a:xfrm rot="10800000">
            <a:off x="7405688" y="1570038"/>
            <a:ext cx="614362" cy="433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ja-JP" sz="2800"/>
              <a:t>traveltime of each ray path</a:t>
            </a:r>
            <a:endParaRPr lang="ja-JP" altLang="en-US" sz="2800"/>
          </a:p>
        </p:txBody>
      </p:sp>
      <p:sp>
        <p:nvSpPr>
          <p:cNvPr id="70673" name="Text Box 66"/>
          <p:cNvSpPr txBox="1">
            <a:spLocks noChangeArrowheads="1"/>
          </p:cNvSpPr>
          <p:nvPr/>
        </p:nvSpPr>
        <p:spPr bwMode="auto">
          <a:xfrm>
            <a:off x="1876425" y="3048000"/>
            <a:ext cx="2614613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2400"/>
              <a:t>We can </a:t>
            </a:r>
            <a:r>
              <a:rPr lang="en-US" altLang="ja-JP" sz="2400" b="1"/>
              <a:t>solve</a:t>
            </a:r>
          </a:p>
          <a:p>
            <a:pPr algn="ctr" eaLnBrk="1" hangingPunct="1"/>
            <a:r>
              <a:rPr lang="en-US" altLang="ja-JP" sz="2400"/>
              <a:t>with calculation</a:t>
            </a:r>
          </a:p>
          <a:p>
            <a:pPr algn="ctr" eaLnBrk="1" hangingPunct="1"/>
            <a:r>
              <a:rPr lang="en-US" altLang="ja-JP" sz="2400"/>
              <a:t>of </a:t>
            </a:r>
            <a:r>
              <a:rPr lang="en-US" altLang="ja-JP" sz="2400" b="1"/>
              <a:t>inverse matrix</a:t>
            </a:r>
            <a:endParaRPr lang="ja-JP" altLang="en-US" sz="2400" b="1"/>
          </a:p>
          <a:p>
            <a:pPr algn="ctr" eaLnBrk="1" hangingPunct="1"/>
            <a:endParaRPr lang="en-US" altLang="ja-JP"/>
          </a:p>
          <a:p>
            <a:pPr algn="ctr" eaLnBrk="1" hangingPunct="1"/>
            <a:r>
              <a:rPr lang="en-US" altLang="ja-JP"/>
              <a:t>BUT</a:t>
            </a:r>
          </a:p>
          <a:p>
            <a:pPr algn="ctr" eaLnBrk="1" hangingPunct="1"/>
            <a:endParaRPr lang="en-US" altLang="ja-JP"/>
          </a:p>
          <a:p>
            <a:pPr algn="ctr" eaLnBrk="1" hangingPunct="1"/>
            <a:r>
              <a:rPr lang="en-US" altLang="ja-JP" sz="2400"/>
              <a:t>Too huge matrix</a:t>
            </a:r>
            <a:endParaRPr lang="ja-JP" altLang="en-US" sz="240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タイトル 1"/>
          <p:cNvSpPr>
            <a:spLocks noGrp="1"/>
          </p:cNvSpPr>
          <p:nvPr>
            <p:ph type="title"/>
          </p:nvPr>
        </p:nvSpPr>
        <p:spPr>
          <a:xfrm>
            <a:off x="1724970" y="738000"/>
            <a:ext cx="5689600" cy="1371600"/>
          </a:xfrm>
        </p:spPr>
        <p:txBody>
          <a:bodyPr/>
          <a:lstStyle/>
          <a:p>
            <a:pPr algn="ctr"/>
            <a:r>
              <a:rPr lang="en-US" altLang="ja-JP" dirty="0" smtClean="0">
                <a:solidFill>
                  <a:srgbClr val="00CC00"/>
                </a:solidFill>
              </a:rPr>
              <a:t>Tsunami arrival</a:t>
            </a:r>
            <a:endParaRPr lang="ja-JP" altLang="en-US" dirty="0" smtClean="0"/>
          </a:p>
        </p:txBody>
      </p:sp>
      <p:sp>
        <p:nvSpPr>
          <p:cNvPr id="71683" name="フッター プレースホルダー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dirty="0" smtClean="0">
              <a:solidFill>
                <a:schemeClr val="bg1"/>
              </a:solidFill>
            </a:endParaRPr>
          </a:p>
        </p:txBody>
      </p:sp>
      <p:sp>
        <p:nvSpPr>
          <p:cNvPr id="71684" name="日付プレースホルダー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タイトル 1"/>
          <p:cNvSpPr>
            <a:spLocks noGrp="1"/>
          </p:cNvSpPr>
          <p:nvPr>
            <p:ph type="title"/>
          </p:nvPr>
        </p:nvSpPr>
        <p:spPr>
          <a:xfrm>
            <a:off x="457200" y="457199"/>
            <a:ext cx="8229600" cy="594000"/>
          </a:xfrm>
        </p:spPr>
        <p:txBody>
          <a:bodyPr/>
          <a:lstStyle/>
          <a:p>
            <a:pPr algn="ctr"/>
            <a:r>
              <a:rPr lang="en-US" altLang="ja-JP" sz="3200" dirty="0" smtClean="0">
                <a:solidFill>
                  <a:srgbClr val="00CC00"/>
                </a:solidFill>
              </a:rPr>
              <a:t>Tsunami velocity</a:t>
            </a:r>
            <a:endParaRPr lang="ja-JP" altLang="en-US" sz="3200" dirty="0" smtClean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457199" y="900000"/>
                <a:ext cx="8340811" cy="3886200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US" altLang="ja-JP" dirty="0" smtClean="0">
                    <a:solidFill>
                      <a:schemeClr val="tx1"/>
                    </a:solidFill>
                  </a:rPr>
                  <a:t>Tsunami velocity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/>
                      </a:rPr>
                      <m:t>𝑣</m:t>
                    </m:r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𝑔h</m:t>
                        </m:r>
                      </m:e>
                    </m:rad>
                  </m:oMath>
                </a14:m>
                <a:endParaRPr lang="en-US" altLang="ja-JP" dirty="0" smtClean="0">
                  <a:solidFill>
                    <a:schemeClr val="tx1"/>
                  </a:solidFill>
                </a:endParaRPr>
              </a:p>
              <a:p>
                <a:pPr marL="0" indent="0">
                  <a:buNone/>
                  <a:defRPr/>
                </a:pPr>
                <a:r>
                  <a:rPr lang="en-US" altLang="ja-JP" dirty="0" smtClean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𝑔</m:t>
                    </m:r>
                    <m:r>
                      <a:rPr lang="en-US" altLang="ja-JP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</a:rPr>
                  <a:t>: Gravitational acceleration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≈</m:t>
                    </m:r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9.8</m:t>
                    </m:r>
                  </m:oMath>
                </a14:m>
                <a:endParaRPr lang="en-US" altLang="ja-JP" dirty="0" smtClean="0">
                  <a:solidFill>
                    <a:schemeClr val="tx1"/>
                  </a:solidFill>
                </a:endParaRPr>
              </a:p>
              <a:p>
                <a:pPr marL="0" indent="0">
                  <a:buNone/>
                  <a:defRPr/>
                </a:pPr>
                <a:r>
                  <a:rPr lang="en-US" altLang="ja-JP" dirty="0" smtClean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h</m:t>
                    </m:r>
                    <m:r>
                      <a:rPr lang="en-US" altLang="ja-JP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</a:rPr>
                  <a:t>: Depth of water (sea)</a:t>
                </a:r>
              </a:p>
              <a:p>
                <a:pPr>
                  <a:defRPr/>
                </a:pPr>
                <a:r>
                  <a:rPr lang="en-US" altLang="ja-JP" dirty="0">
                    <a:solidFill>
                      <a:schemeClr val="tx1"/>
                    </a:solidFill>
                  </a:rPr>
                  <a:t>Depth: 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1000 </a:t>
                </a:r>
                <a:r>
                  <a:rPr lang="en-US" altLang="ja-JP" dirty="0">
                    <a:solidFill>
                      <a:schemeClr val="tx1"/>
                    </a:solidFill>
                  </a:rPr>
                  <a:t>m </a:t>
                </a:r>
                <a:r>
                  <a:rPr lang="ja-JP" altLang="en-US" dirty="0">
                    <a:solidFill>
                      <a:schemeClr val="tx1"/>
                    </a:solidFill>
                  </a:rPr>
                  <a:t>→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solidFill>
                          <a:schemeClr val="tx1"/>
                        </a:solidFill>
                        <a:latin typeface="Cambria Math"/>
                      </a:rPr>
                      <m:t>𝑣</m:t>
                    </m:r>
                    <m:r>
                      <a:rPr lang="en-US" altLang="ja-JP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ja-JP" altLang="en-US" dirty="0">
                    <a:solidFill>
                      <a:schemeClr val="tx1"/>
                    </a:solidFill>
                  </a:rPr>
                  <a:t> 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 </a:t>
                </a:r>
                <a:r>
                  <a:rPr lang="ja-JP" altLang="en-US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99 </a:t>
                </a:r>
                <a:r>
                  <a:rPr lang="en-US" altLang="ja-JP" dirty="0">
                    <a:solidFill>
                      <a:schemeClr val="tx1"/>
                    </a:solidFill>
                  </a:rPr>
                  <a:t>m/s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</a:rPr>
                  <a:t> 350 </a:t>
                </a:r>
                <a:r>
                  <a:rPr lang="en-US" altLang="ja-JP" dirty="0">
                    <a:solidFill>
                      <a:schemeClr val="tx1"/>
                    </a:solidFill>
                  </a:rPr>
                  <a:t>km/h</a:t>
                </a:r>
              </a:p>
              <a:p>
                <a:pPr>
                  <a:defRPr/>
                </a:pPr>
                <a:r>
                  <a:rPr lang="en-US" altLang="ja-JP" dirty="0">
                    <a:solidFill>
                      <a:schemeClr val="tx1"/>
                    </a:solidFill>
                  </a:rPr>
                  <a:t>Depth: 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3000 </a:t>
                </a:r>
                <a:r>
                  <a:rPr lang="en-US" altLang="ja-JP" dirty="0">
                    <a:solidFill>
                      <a:schemeClr val="tx1"/>
                    </a:solidFill>
                  </a:rPr>
                  <a:t>m </a:t>
                </a:r>
                <a:r>
                  <a:rPr lang="ja-JP" altLang="en-US" dirty="0">
                    <a:solidFill>
                      <a:schemeClr val="tx1"/>
                    </a:solidFill>
                  </a:rPr>
                  <a:t>→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/>
                      </a:rPr>
                      <m:t>𝑣</m:t>
                    </m:r>
                    <m:r>
                      <a:rPr lang="en-US" altLang="ja-JP" i="1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</a:rPr>
                  <a:t> 171 </a:t>
                </a:r>
                <a:r>
                  <a:rPr lang="en-US" altLang="ja-JP" dirty="0">
                    <a:solidFill>
                      <a:schemeClr val="tx1"/>
                    </a:solidFill>
                  </a:rPr>
                  <a:t>m/s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</a:rPr>
                  <a:t> 617 </a:t>
                </a:r>
                <a:r>
                  <a:rPr lang="en-US" altLang="ja-JP" dirty="0">
                    <a:solidFill>
                      <a:schemeClr val="tx1"/>
                    </a:solidFill>
                  </a:rPr>
                  <a:t>km/h</a:t>
                </a:r>
              </a:p>
              <a:p>
                <a:pPr>
                  <a:defRPr/>
                </a:pPr>
                <a:r>
                  <a:rPr lang="en-US" altLang="ja-JP" dirty="0" smtClean="0">
                    <a:solidFill>
                      <a:schemeClr val="tx1"/>
                    </a:solidFill>
                  </a:rPr>
                  <a:t>Depth: 5000 m 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→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/>
                      </a:rPr>
                      <m:t>𝑣</m:t>
                    </m:r>
                    <m:r>
                      <a:rPr lang="en-US" altLang="ja-JP" i="1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</a:rPr>
                  <a:t> 221 m/s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</a:rPr>
                  <a:t> 800 km/h</a:t>
                </a:r>
              </a:p>
            </p:txBody>
          </p:sp>
        </mc:Choice>
        <mc:Fallback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900000"/>
                <a:ext cx="8340811" cy="3886200"/>
              </a:xfrm>
              <a:blipFill rotWithShape="1">
                <a:blip r:embed="rId2" cstate="print"/>
                <a:stretch>
                  <a:fillRect l="-950" t="-314" r="-5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708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72709" name="日付プレースホルダー 4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タイトル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94000"/>
          </a:xfrm>
        </p:spPr>
        <p:txBody>
          <a:bodyPr/>
          <a:lstStyle/>
          <a:p>
            <a:pPr algn="ctr"/>
            <a:r>
              <a:rPr lang="en-US" altLang="ja-JP" sz="3200" dirty="0" smtClean="0">
                <a:solidFill>
                  <a:srgbClr val="00CC00"/>
                </a:solidFill>
              </a:rPr>
              <a:t>Estimation of arrival time of tsunami</a:t>
            </a:r>
            <a:endParaRPr lang="ja-JP" altLang="en-US" sz="3200" dirty="0" smtClean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851660" y="900000"/>
                <a:ext cx="7431741" cy="4333875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US" altLang="ja-JP" dirty="0" smtClean="0"/>
                  <a:t>Pacific ocean: Average depth 4000 m</a:t>
                </a:r>
              </a:p>
              <a:p>
                <a:pPr>
                  <a:defRPr/>
                </a:pPr>
                <a:r>
                  <a:rPr lang="en-US" altLang="ja-JP" dirty="0" smtClean="0"/>
                  <a:t>Tsunami velocity 200 m/s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en-US" altLang="ja-JP" dirty="0" smtClean="0"/>
                  <a:t> 700 km/h</a:t>
                </a:r>
              </a:p>
              <a:p>
                <a:pPr>
                  <a:defRPr/>
                </a:pPr>
                <a:endParaRPr lang="en-US" altLang="ja-JP" dirty="0" smtClean="0"/>
              </a:p>
              <a:p>
                <a:pPr>
                  <a:defRPr/>
                </a:pPr>
                <a:r>
                  <a:rPr lang="en-US" altLang="ja-JP" dirty="0" smtClean="0"/>
                  <a:t>Distance between Japan and Chile     across Pacific ocean:   17000 km</a:t>
                </a:r>
              </a:p>
              <a:p>
                <a:pPr marL="0" indent="0">
                  <a:buNone/>
                  <a:defRPr/>
                </a:pPr>
                <a:r>
                  <a:rPr lang="en-US" altLang="ja-JP" dirty="0" smtClean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ja-JP" b="0" i="0" smtClean="0">
                            <a:latin typeface="Cambria Math"/>
                          </a:rPr>
                          <m:t>1700 </m:t>
                        </m:r>
                        <m:r>
                          <m:rPr>
                            <m:nor/>
                          </m:rPr>
                          <a:rPr lang="en-US" altLang="ja-JP" b="0" i="0" smtClean="0">
                            <a:latin typeface="Cambria Math"/>
                          </a:rPr>
                          <m:t>km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ja-JP" b="0" i="0" smtClean="0">
                            <a:latin typeface="Cambria Math"/>
                          </a:rPr>
                          <m:t>700 </m:t>
                        </m:r>
                        <m:r>
                          <m:rPr>
                            <m:nor/>
                          </m:rPr>
                          <a:rPr lang="en-US" altLang="ja-JP" b="0" i="0" smtClean="0">
                            <a:latin typeface="Cambria Math"/>
                          </a:rPr>
                          <m:t>km</m:t>
                        </m:r>
                        <m:r>
                          <m:rPr>
                            <m:nor/>
                          </m:rPr>
                          <a:rPr lang="en-US" altLang="ja-JP" b="0" i="0" smtClean="0">
                            <a:latin typeface="Cambria Math"/>
                          </a:rPr>
                          <m:t>/</m:t>
                        </m:r>
                        <m:r>
                          <m:rPr>
                            <m:nor/>
                          </m:rPr>
                          <a:rPr lang="en-US" altLang="ja-JP" b="0" i="0" smtClean="0">
                            <a:latin typeface="Cambria Math"/>
                          </a:rPr>
                          <m:t>h</m:t>
                        </m:r>
                      </m:den>
                    </m:f>
                    <m:r>
                      <a:rPr lang="en-US" altLang="ja-JP" i="1">
                        <a:latin typeface="Cambria Math"/>
                        <a:ea typeface="Cambria Math"/>
                      </a:rPr>
                      <m:t>≈</m:t>
                    </m:r>
                    <m:r>
                      <m:rPr>
                        <m:nor/>
                      </m:rPr>
                      <a:rPr lang="en-US" altLang="ja-JP" b="0" i="0" smtClean="0">
                        <a:latin typeface="Cambria Math"/>
                        <a:ea typeface="Cambria Math"/>
                      </a:rPr>
                      <m:t>24.28 </m:t>
                    </m:r>
                    <m:r>
                      <m:rPr>
                        <m:nor/>
                      </m:rPr>
                      <a:rPr lang="en-US" altLang="ja-JP" b="0" i="0" smtClean="0">
                        <a:latin typeface="Cambria Math"/>
                        <a:ea typeface="Cambria Math"/>
                      </a:rPr>
                      <m:t>hours</m:t>
                    </m:r>
                    <m:r>
                      <a:rPr lang="en-US" altLang="ja-JP" b="0" i="1" smtClean="0">
                        <a:latin typeface="Cambria Math"/>
                        <a:ea typeface="Cambria Math"/>
                      </a:rPr>
                      <m:t>≈</m:t>
                    </m:r>
                    <m:r>
                      <m:rPr>
                        <m:nor/>
                      </m:rPr>
                      <a:rPr lang="en-US" altLang="ja-JP" b="0" i="0" smtClean="0">
                        <a:latin typeface="Cambria Math"/>
                        <a:ea typeface="Cambria Math"/>
                      </a:rPr>
                      <m:t>1 </m:t>
                    </m:r>
                    <m:r>
                      <m:rPr>
                        <m:nor/>
                      </m:rPr>
                      <a:rPr lang="en-US" altLang="ja-JP" b="0" i="0" smtClean="0">
                        <a:latin typeface="Cambria Math"/>
                        <a:ea typeface="Cambria Math"/>
                      </a:rPr>
                      <m:t>day</m:t>
                    </m:r>
                  </m:oMath>
                </a14:m>
                <a:endParaRPr lang="en-US" altLang="ja-JP" dirty="0" smtClean="0"/>
              </a:p>
            </p:txBody>
          </p:sp>
        </mc:Choice>
        <mc:Fallback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1660" y="900000"/>
                <a:ext cx="7431741" cy="4333875"/>
              </a:xfrm>
              <a:blipFill rotWithShape="1">
                <a:blip r:embed="rId2" cstate="print"/>
                <a:stretch>
                  <a:fillRect l="-1148" t="-1828" r="-106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732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73733" name="日付プレースホルダー 4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098"/>
          <a:stretch>
            <a:fillRect/>
          </a:stretch>
        </p:blipFill>
        <p:spPr bwMode="auto">
          <a:xfrm>
            <a:off x="0" y="0"/>
            <a:ext cx="9144000" cy="60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0" y="6045200"/>
            <a:ext cx="9121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/>
              <a:t>About 200 JMA stations and </a:t>
            </a:r>
            <a:r>
              <a:rPr lang="en-US" altLang="ja-JP" sz="2800"/>
              <a:t>800 NIED Hi-net </a:t>
            </a:r>
            <a:r>
              <a:rPr lang="en-US" altLang="ja-JP" sz="2400"/>
              <a:t>stations are used.</a:t>
            </a:r>
          </a:p>
        </p:txBody>
      </p:sp>
      <p:sp>
        <p:nvSpPr>
          <p:cNvPr id="6" name="フッター プレースホルダー 2"/>
          <p:cNvSpPr txBox="1">
            <a:spLocks/>
          </p:cNvSpPr>
          <p:nvPr/>
        </p:nvSpPr>
        <p:spPr bwMode="auto">
          <a:xfrm>
            <a:off x="2751015" y="6589058"/>
            <a:ext cx="3626339" cy="2498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0" sz="1200" b="1" kern="1200">
                <a:solidFill>
                  <a:schemeClr val="bg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/>
          </a:p>
        </p:txBody>
      </p:sp>
      <p:sp>
        <p:nvSpPr>
          <p:cNvPr id="7" name="日付プレースホルダー 3"/>
          <p:cNvSpPr txBox="1">
            <a:spLocks/>
          </p:cNvSpPr>
          <p:nvPr/>
        </p:nvSpPr>
        <p:spPr bwMode="auto">
          <a:xfrm>
            <a:off x="355600" y="6575471"/>
            <a:ext cx="2133600" cy="26030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0" sz="1200" b="1" kern="1200">
                <a:solidFill>
                  <a:schemeClr val="bg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タイトル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94000"/>
          </a:xfrm>
        </p:spPr>
        <p:txBody>
          <a:bodyPr/>
          <a:lstStyle/>
          <a:p>
            <a:pPr algn="ctr"/>
            <a:r>
              <a:rPr lang="en-US" altLang="ja-JP" sz="3200" dirty="0" smtClean="0">
                <a:solidFill>
                  <a:srgbClr val="00CC00"/>
                </a:solidFill>
              </a:rPr>
              <a:t>Estimation of arrival time of tsunami</a:t>
            </a:r>
            <a:endParaRPr lang="ja-JP" altLang="en-US" sz="3200" dirty="0" smtClean="0"/>
          </a:p>
        </p:txBody>
      </p:sp>
      <p:sp>
        <p:nvSpPr>
          <p:cNvPr id="7475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69590" y="900000"/>
            <a:ext cx="7395882" cy="4333875"/>
          </a:xfrm>
        </p:spPr>
        <p:txBody>
          <a:bodyPr/>
          <a:lstStyle/>
          <a:p>
            <a:r>
              <a:rPr lang="en-US" altLang="ja-JP" sz="2800" dirty="0" smtClean="0"/>
              <a:t>Known</a:t>
            </a:r>
          </a:p>
          <a:p>
            <a:pPr lvl="1"/>
            <a:r>
              <a:rPr lang="en-US" altLang="ja-JP" dirty="0" smtClean="0"/>
              <a:t>Distance to hypocenter</a:t>
            </a:r>
          </a:p>
          <a:p>
            <a:pPr lvl="1"/>
            <a:r>
              <a:rPr lang="en-US" altLang="ja-JP" dirty="0" smtClean="0"/>
              <a:t>Depth of the water (sea)</a:t>
            </a:r>
          </a:p>
          <a:p>
            <a:endParaRPr lang="en-US" altLang="ja-JP" sz="2800" dirty="0" smtClean="0"/>
          </a:p>
          <a:p>
            <a:r>
              <a:rPr lang="en-US" altLang="ja-JP" sz="2800" dirty="0" smtClean="0"/>
              <a:t>We can estimate the arrival time of tsunami</a:t>
            </a:r>
          </a:p>
          <a:p>
            <a:endParaRPr lang="en-US" altLang="ja-JP" sz="2800" dirty="0" smtClean="0"/>
          </a:p>
          <a:p>
            <a:r>
              <a:rPr lang="en-US" altLang="ja-JP" sz="2800" dirty="0" smtClean="0"/>
              <a:t>We can study both arithmetic and disaster prevention.</a:t>
            </a:r>
          </a:p>
        </p:txBody>
      </p:sp>
      <p:sp>
        <p:nvSpPr>
          <p:cNvPr id="74756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74757" name="日付プレースホルダー 4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mkmatsu\Documents\研究\3D\発表スライド\APEC\写真\やぐら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349" y="481238"/>
            <a:ext cx="3978876" cy="609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kmatsu\Documents\研究\3D\発表スライド\APEC\写真\看板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81238"/>
            <a:ext cx="3769132" cy="210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kmatsu\Documents\研究\3D\発表スライド\APEC\写真\観測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1600" y="500092"/>
            <a:ext cx="2946749" cy="292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kmatsu\Documents\研究\3D\発表スライド\APEC\写真\地震計挿入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2890" y="3659013"/>
            <a:ext cx="3522834" cy="231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mkmatsu\Documents\研究\3D\発表スライド\APEC\写真\地震計挿入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85188" y="3249516"/>
            <a:ext cx="4011975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mkmatsu\Documents\研究\3D\発表スライド\APEC\写真\地震計模型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26" t="33282" r="181" b="26153"/>
          <a:stretch/>
        </p:blipFill>
        <p:spPr bwMode="auto">
          <a:xfrm rot="5400000">
            <a:off x="1495283" y="4537325"/>
            <a:ext cx="3147305" cy="93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50900" y="1420570"/>
            <a:ext cx="7442200" cy="95433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algn="ctr"/>
            <a:r>
              <a:rPr kumimoji="1" lang="en-US" altLang="ja-JP" dirty="0" smtClean="0">
                <a:solidFill>
                  <a:srgbClr val="0000FF"/>
                </a:solidFill>
              </a:rPr>
              <a:t>Thank you for your attention!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APEC - Tsukuba International Conference VI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2012/02/15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353274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タイトル 1"/>
          <p:cNvSpPr>
            <a:spLocks noGrp="1"/>
          </p:cNvSpPr>
          <p:nvPr>
            <p:ph type="title"/>
          </p:nvPr>
        </p:nvSpPr>
        <p:spPr>
          <a:xfrm>
            <a:off x="318990" y="1080000"/>
            <a:ext cx="8489950" cy="1371600"/>
          </a:xfrm>
        </p:spPr>
        <p:txBody>
          <a:bodyPr/>
          <a:lstStyle/>
          <a:p>
            <a:pPr algn="ctr"/>
            <a:r>
              <a:rPr lang="en-US" altLang="ja-JP" dirty="0" smtClean="0">
                <a:solidFill>
                  <a:srgbClr val="00CC00"/>
                </a:solidFill>
              </a:rPr>
              <a:t>Seismic waveform</a:t>
            </a:r>
            <a:br>
              <a:rPr lang="en-US" altLang="ja-JP" dirty="0" smtClean="0">
                <a:solidFill>
                  <a:srgbClr val="00CC00"/>
                </a:solidFill>
              </a:rPr>
            </a:br>
            <a:r>
              <a:rPr lang="en-US" altLang="ja-JP" dirty="0" smtClean="0">
                <a:solidFill>
                  <a:srgbClr val="00CC00"/>
                </a:solidFill>
              </a:rPr>
              <a:t>of the Tohoku earthquake</a:t>
            </a:r>
            <a:endParaRPr lang="ja-JP" altLang="en-US" dirty="0" smtClean="0"/>
          </a:p>
        </p:txBody>
      </p:sp>
      <p:sp>
        <p:nvSpPr>
          <p:cNvPr id="9219" name="フッター プレースホルダー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9220" name="日付プレースホルダー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1314534" y="1026430"/>
            <a:ext cx="108555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14:00</a:t>
            </a:r>
            <a:endParaRPr kumimoji="1" lang="ja-JP" altLang="en-US" sz="28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719455" y="1026430"/>
            <a:ext cx="108555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15:00</a:t>
            </a:r>
            <a:endParaRPr kumimoji="1" lang="ja-JP" altLang="en-US" sz="2800" dirty="0"/>
          </a:p>
        </p:txBody>
      </p:sp>
      <p:sp>
        <p:nvSpPr>
          <p:cNvPr id="10242" name="タイトル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94000"/>
          </a:xfrm>
        </p:spPr>
        <p:txBody>
          <a:bodyPr/>
          <a:lstStyle/>
          <a:p>
            <a:pPr algn="ctr"/>
            <a:r>
              <a:rPr lang="en-US" altLang="ja-JP" sz="3200" dirty="0" smtClean="0">
                <a:solidFill>
                  <a:srgbClr val="00CC00"/>
                </a:solidFill>
              </a:rPr>
              <a:t>Waveform for the Tohoku earthquake</a:t>
            </a:r>
            <a:endParaRPr lang="ja-JP" altLang="en-US" sz="3200" dirty="0" smtClean="0">
              <a:solidFill>
                <a:srgbClr val="00CC00"/>
              </a:solidFill>
            </a:endParaRPr>
          </a:p>
        </p:txBody>
      </p:sp>
      <p:sp>
        <p:nvSpPr>
          <p:cNvPr id="1024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smtClean="0"/>
          </a:p>
        </p:txBody>
      </p:sp>
      <p:sp>
        <p:nvSpPr>
          <p:cNvPr id="10244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CN" smtClean="0">
                <a:solidFill>
                  <a:schemeClr val="bg1"/>
                </a:solidFill>
              </a:rPr>
              <a:t>APEC - Tsukuba International Conference VI</a:t>
            </a:r>
            <a:endParaRPr kumimoji="0" lang="ja-JP" altLang="en-US" smtClean="0">
              <a:solidFill>
                <a:schemeClr val="bg1"/>
              </a:solidFill>
            </a:endParaRPr>
          </a:p>
        </p:txBody>
      </p:sp>
      <p:sp>
        <p:nvSpPr>
          <p:cNvPr id="10245" name="日付プレースホルダー 4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mtClean="0">
                <a:solidFill>
                  <a:schemeClr val="bg1"/>
                </a:solidFill>
              </a:rPr>
              <a:t>2012/02/15</a:t>
            </a:r>
          </a:p>
        </p:txBody>
      </p:sp>
      <p:pic>
        <p:nvPicPr>
          <p:cNvPr id="10246" name="Picture 4" descr="C:\Users\mkmatsu\Documents\research\Pacific event\主要災害調査\fig\100 trace\png\11\201103111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807"/>
          <a:stretch/>
        </p:blipFill>
        <p:spPr bwMode="auto">
          <a:xfrm>
            <a:off x="1487330" y="1482950"/>
            <a:ext cx="7107237" cy="5069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テキスト ボックス 5"/>
          <p:cNvSpPr txBox="1">
            <a:spLocks noChangeArrowheads="1"/>
          </p:cNvSpPr>
          <p:nvPr/>
        </p:nvSpPr>
        <p:spPr bwMode="auto">
          <a:xfrm>
            <a:off x="729318" y="1730551"/>
            <a:ext cx="10647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/>
              <a:t>North</a:t>
            </a:r>
            <a:endParaRPr lang="ja-JP" altLang="en-US" sz="2800" dirty="0"/>
          </a:p>
        </p:txBody>
      </p:sp>
      <p:sp>
        <p:nvSpPr>
          <p:cNvPr id="10248" name="テキスト ボックス 6"/>
          <p:cNvSpPr txBox="1">
            <a:spLocks noChangeArrowheads="1"/>
          </p:cNvSpPr>
          <p:nvPr/>
        </p:nvSpPr>
        <p:spPr bwMode="auto">
          <a:xfrm>
            <a:off x="729318" y="6029501"/>
            <a:ext cx="11240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/>
              <a:t>South</a:t>
            </a:r>
            <a:endParaRPr lang="ja-JP" altLang="en-US" sz="2800"/>
          </a:p>
        </p:txBody>
      </p:sp>
      <p:cxnSp>
        <p:nvCxnSpPr>
          <p:cNvPr id="4" name="直線矢印コネクタ 3"/>
          <p:cNvCxnSpPr/>
          <p:nvPr/>
        </p:nvCxnSpPr>
        <p:spPr bwMode="auto">
          <a:xfrm>
            <a:off x="1853344" y="1463151"/>
            <a:ext cx="3967" cy="44251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直線矢印コネクタ 13"/>
          <p:cNvCxnSpPr/>
          <p:nvPr/>
        </p:nvCxnSpPr>
        <p:spPr bwMode="auto">
          <a:xfrm>
            <a:off x="8258265" y="1463151"/>
            <a:ext cx="3967" cy="44251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正方形/長方形 4"/>
          <p:cNvSpPr/>
          <p:nvPr/>
        </p:nvSpPr>
        <p:spPr bwMode="auto">
          <a:xfrm>
            <a:off x="2400088" y="1584608"/>
            <a:ext cx="3927200" cy="2616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695285" y="1322998"/>
            <a:ext cx="263200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March 11, 2011</a:t>
            </a:r>
            <a:endParaRPr kumimoji="1"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ryu">
  <a:themeElements>
    <a:clrScheme name="haryu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haryu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haryu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ryu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ryu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ryu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ryu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ryu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ryu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ryu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ryu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ryu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ryu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ryu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haryu</Template>
  <TotalTime>17581</TotalTime>
  <Words>2197</Words>
  <Application>Microsoft Office PowerPoint</Application>
  <PresentationFormat>画面に合わせる (4:3)</PresentationFormat>
  <Paragraphs>660</Paragraphs>
  <Slides>71</Slides>
  <Notes>28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71</vt:i4>
      </vt:variant>
    </vt:vector>
  </HeadingPairs>
  <TitlesOfParts>
    <vt:vector size="72" baseType="lpstr">
      <vt:lpstr>haryu</vt:lpstr>
      <vt:lpstr>Strong velocity gradient related to the 2011 Tohoku Earthquake using travel time data from active seismicity detected by the dense seismic network</vt:lpstr>
      <vt:lpstr>Outline</vt:lpstr>
      <vt:lpstr>Seismic observation (NIED Hi-net)</vt:lpstr>
      <vt:lpstr>スライド 4</vt:lpstr>
      <vt:lpstr>Seismic stations before and after 1995 event</vt:lpstr>
      <vt:lpstr>Contribution to JMA unified hypocenter catalog</vt:lpstr>
      <vt:lpstr>スライド 7</vt:lpstr>
      <vt:lpstr>Seismic waveform of the Tohoku earthquake</vt:lpstr>
      <vt:lpstr>Waveform for the Tohoku earthquake</vt:lpstr>
      <vt:lpstr>スライド 10</vt:lpstr>
      <vt:lpstr>Shake map and damage of seismic stations</vt:lpstr>
      <vt:lpstr>Shake map and damage of seismic stations</vt:lpstr>
      <vt:lpstr>Waveforms at stations along the coast</vt:lpstr>
      <vt:lpstr>Aftershock seismicity</vt:lpstr>
      <vt:lpstr>Hypocenters of aftershocks in one week </vt:lpstr>
      <vt:lpstr>Hypocenter of aftershock in one week </vt:lpstr>
      <vt:lpstr>Seismicity before and after the Tohoku event</vt:lpstr>
      <vt:lpstr>Seismic velocity structure</vt:lpstr>
      <vt:lpstr>Seismic velocity structure within the Pacific plate</vt:lpstr>
      <vt:lpstr>Seismic velocity structure within the Pacific plate</vt:lpstr>
      <vt:lpstr>Comparison with coseismic slip region</vt:lpstr>
      <vt:lpstr>スライド 22</vt:lpstr>
      <vt:lpstr>スライド 23</vt:lpstr>
      <vt:lpstr>Comparison with strong energy emission region</vt:lpstr>
      <vt:lpstr>Comparison with strong energy emission region</vt:lpstr>
      <vt:lpstr>スライド 26</vt:lpstr>
      <vt:lpstr>スライド 27</vt:lpstr>
      <vt:lpstr>Seamount ? Low-velocity zone near the initial rupture point</vt:lpstr>
      <vt:lpstr>スライド 29</vt:lpstr>
      <vt:lpstr>スライド 30</vt:lpstr>
      <vt:lpstr>スライド 31</vt:lpstr>
      <vt:lpstr>スライド 32</vt:lpstr>
      <vt:lpstr>スライド 33</vt:lpstr>
      <vt:lpstr>スライド 34</vt:lpstr>
      <vt:lpstr>Seismic velocity structure within the Pacific plate and coseismic slip region</vt:lpstr>
      <vt:lpstr>Initial rupture within the fluctuated structure to huge coseismic slip</vt:lpstr>
      <vt:lpstr>Determination of hypocenter</vt:lpstr>
      <vt:lpstr>Seismic wave (Body wave)</vt:lpstr>
      <vt:lpstr>Traditional method to determine hypocenter</vt:lpstr>
      <vt:lpstr>Empirical method to estimate the distance to hypocenter</vt:lpstr>
      <vt:lpstr>Empirical method to estimate the distance to hypocenter</vt:lpstr>
      <vt:lpstr>Traditional method to determine hypocenter</vt:lpstr>
      <vt:lpstr>Traditional method to determine hypocenter</vt:lpstr>
      <vt:lpstr>Calculation of ray path,   seismic velocity, and traveltime</vt:lpstr>
      <vt:lpstr>Ray path</vt:lpstr>
      <vt:lpstr>The deeper zone, the higher velocity, generally</vt:lpstr>
      <vt:lpstr>Example of ray path in homogeneous layer structure</vt:lpstr>
      <vt:lpstr>Example of ray path</vt:lpstr>
      <vt:lpstr>Example of ray path</vt:lpstr>
      <vt:lpstr>At what distance does the head wave arrive earlier?</vt:lpstr>
      <vt:lpstr>At what distance does the head wave arrive earlier?</vt:lpstr>
      <vt:lpstr>At what distance does the head wave arrive earlier?</vt:lpstr>
      <vt:lpstr>Traveltime curve</vt:lpstr>
      <vt:lpstr>Estimation of seismic velocity structure in case of layer structure</vt:lpstr>
      <vt:lpstr>Estimation of seismic velocity structure in case of layer structure</vt:lpstr>
      <vt:lpstr>Estimation of seismic velocity structure in case of layer structure</vt:lpstr>
      <vt:lpstr>Estimation of seismic velocity structure in case of layer structure</vt:lpstr>
      <vt:lpstr>Advanced method of inversion of seismic velocity</vt:lpstr>
      <vt:lpstr>Seismic tomography</vt:lpstr>
      <vt:lpstr>Principle of seismic tomography</vt:lpstr>
      <vt:lpstr>Principle of seismic tomography</vt:lpstr>
      <vt:lpstr>Principle of seismic tomography</vt:lpstr>
      <vt:lpstr>Process of seismic tomography</vt:lpstr>
      <vt:lpstr>Process of seismic tomography</vt:lpstr>
      <vt:lpstr>Observation equation</vt:lpstr>
      <vt:lpstr>Observation equation</vt:lpstr>
      <vt:lpstr>Tsunami arrival</vt:lpstr>
      <vt:lpstr>Tsunami velocity</vt:lpstr>
      <vt:lpstr>Estimation of arrival time of tsunami</vt:lpstr>
      <vt:lpstr>Estimation of arrival time of tsunami</vt:lpstr>
      <vt:lpstr>Thank you for your attention!</vt:lpstr>
    </vt:vector>
  </TitlesOfParts>
  <Company>防災科学技術研究所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mkmatsu</dc:creator>
  <cp:lastModifiedBy>松原誠</cp:lastModifiedBy>
  <cp:revision>414</cp:revision>
  <dcterms:created xsi:type="dcterms:W3CDTF">2005-10-14T01:58:48Z</dcterms:created>
  <dcterms:modified xsi:type="dcterms:W3CDTF">2012-02-14T11:46:36Z</dcterms:modified>
</cp:coreProperties>
</file>