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2" r:id="rId4"/>
    <p:sldId id="265" r:id="rId5"/>
    <p:sldId id="263" r:id="rId6"/>
    <p:sldId id="257" r:id="rId7"/>
    <p:sldId id="266" r:id="rId8"/>
    <p:sldId id="267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7473EB-5B21-44B4-BC09-D1E2A1D3CA46}" type="datetimeFigureOut">
              <a:rPr lang="en-US" smtClean="0"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4A61CE-03F9-4EC8-8B17-52A5090E95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assyworldofict.blogspot.com/2011/03/tsunami-mathematics.html" TargetMode="External"/><Relationship Id="rId2" Type="http://schemas.openxmlformats.org/officeDocument/2006/relationships/hyperlink" Target="http://www.enchantedlearning.com/subjects/tsunam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Wave_shoali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hyperlink" Target="http://www.preventionweb.net/english/hazards/statistics/risk.php?hid=59" TargetMode="External"/><Relationship Id="rId7" Type="http://schemas.openxmlformats.org/officeDocument/2006/relationships/hyperlink" Target="http://www.preventionweb.net/english/hazards/statistics/risk.php?hid=71" TargetMode="External"/><Relationship Id="rId2" Type="http://schemas.openxmlformats.org/officeDocument/2006/relationships/hyperlink" Target="http://www.preventionweb.net/english/hazards/statistics/risk.php?hid=5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eventionweb.net/english/hazards/statistics/risk.php?hid=60" TargetMode="External"/><Relationship Id="rId5" Type="http://schemas.openxmlformats.org/officeDocument/2006/relationships/hyperlink" Target="http://www.preventionweb.net/english/hazards/statistics/risk.php?hid=65" TargetMode="External"/><Relationship Id="rId10" Type="http://schemas.openxmlformats.org/officeDocument/2006/relationships/image" Target="../media/image6.gif"/><Relationship Id="rId4" Type="http://schemas.openxmlformats.org/officeDocument/2006/relationships/hyperlink" Target="http://www.preventionweb.net/english/hazards/statistics/risk.php?hid=62" TargetMode="External"/><Relationship Id="rId9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484984"/>
            <a:ext cx="6400800" cy="1600200"/>
          </a:xfrm>
        </p:spPr>
        <p:txBody>
          <a:bodyPr/>
          <a:lstStyle/>
          <a:p>
            <a:r>
              <a:rPr lang="en-US" dirty="0" err="1" smtClean="0"/>
              <a:t>Madihah</a:t>
            </a:r>
            <a:r>
              <a:rPr lang="en-US" dirty="0" smtClean="0"/>
              <a:t> Khalid</a:t>
            </a:r>
          </a:p>
          <a:p>
            <a:r>
              <a:rPr lang="en-US" dirty="0" err="1" smtClean="0"/>
              <a:t>Universiti</a:t>
            </a:r>
            <a:r>
              <a:rPr lang="en-US" dirty="0" smtClean="0"/>
              <a:t> Brunei Darussalam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433773"/>
            <a:ext cx="9108504" cy="170719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Emergency Preparedness Education: Learning from Experience, Science of Disasters, and Preparing for the Future: Brunei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3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IFRC (2010): Reducing </a:t>
            </a:r>
            <a:r>
              <a:rPr lang="en-US" dirty="0"/>
              <a:t>the risks: a framework for DRR in South-East </a:t>
            </a:r>
            <a:r>
              <a:rPr lang="en-US" dirty="0" smtClean="0"/>
              <a:t>Asia</a:t>
            </a:r>
          </a:p>
          <a:p>
            <a:r>
              <a:rPr lang="en-US" dirty="0"/>
              <a:t>Song. (2010). Enchanted Learning (1996 – 2010). Retrieved 22 January, 2012, </a:t>
            </a:r>
            <a:r>
              <a:rPr lang="en-US" dirty="0" smtClean="0"/>
              <a:t>from 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://www.enchantedlearning.com/subjects/tsunami</a:t>
            </a:r>
            <a:r>
              <a:rPr lang="en-US" u="sng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/>
              <a:t>Passy’s world of </a:t>
            </a:r>
            <a:r>
              <a:rPr lang="en-US" dirty="0" smtClean="0"/>
              <a:t>ICT </a:t>
            </a:r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passyworldofict.blogspot.com/2011/03/tsunami-mathematics.html</a:t>
            </a:r>
            <a:endParaRPr lang="en-US" dirty="0"/>
          </a:p>
          <a:p>
            <a:r>
              <a:rPr lang="en-US" dirty="0"/>
              <a:t>Wikipedia (2012). Wave Shoaling. Retrieved 22 January, 2012, </a:t>
            </a:r>
            <a:r>
              <a:rPr lang="en-US" dirty="0" smtClean="0"/>
              <a:t>from </a:t>
            </a:r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://en.wikipedia.org/wiki/Wave_shoaling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18457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After the </a:t>
            </a:r>
            <a:r>
              <a:rPr lang="en-US" dirty="0"/>
              <a:t>I</a:t>
            </a:r>
            <a:r>
              <a:rPr lang="en-US" dirty="0" smtClean="0"/>
              <a:t>ndian ocean tsunami end of 2004, many countries are aware of the importance of Disaster Management.</a:t>
            </a:r>
            <a:endParaRPr lang="en-US" dirty="0" smtClean="0"/>
          </a:p>
          <a:p>
            <a:r>
              <a:rPr lang="en-US" dirty="0" smtClean="0"/>
              <a:t>National </a:t>
            </a:r>
            <a:r>
              <a:rPr lang="en-US" dirty="0"/>
              <a:t>Disaster Management Centre </a:t>
            </a:r>
            <a:r>
              <a:rPr lang="en-US" dirty="0" smtClean="0"/>
              <a:t>(NDMC) in Brunei is the body assigned to look into matters concerning disasters including natural disasters.</a:t>
            </a:r>
          </a:p>
          <a:p>
            <a:r>
              <a:rPr lang="en-US" dirty="0"/>
              <a:t>A coordinated multi-hazard approach to disaster management have been factored into policies, </a:t>
            </a:r>
            <a:r>
              <a:rPr lang="en-US" dirty="0" smtClean="0"/>
              <a:t>planning and </a:t>
            </a:r>
            <a:r>
              <a:rPr lang="en-US" dirty="0"/>
              <a:t>programming related to sustainable development, relief, rehabilitation, and recovery activities. </a:t>
            </a:r>
            <a:r>
              <a:rPr lang="en-US" dirty="0" smtClean="0"/>
              <a:t>This new </a:t>
            </a:r>
            <a:r>
              <a:rPr lang="en-US" dirty="0"/>
              <a:t>strategy was incorporated in the Disaster Management Order (2006) (DMO) was </a:t>
            </a:r>
            <a:r>
              <a:rPr lang="en-US" dirty="0" err="1"/>
              <a:t>gazetted</a:t>
            </a:r>
            <a:r>
              <a:rPr lang="en-US" dirty="0"/>
              <a:t> in 1 </a:t>
            </a:r>
            <a:r>
              <a:rPr lang="en-US" dirty="0" smtClean="0"/>
              <a:t>June 2006</a:t>
            </a:r>
            <a:r>
              <a:rPr lang="en-US" dirty="0"/>
              <a:t>.</a:t>
            </a:r>
          </a:p>
          <a:p>
            <a:r>
              <a:rPr lang="en-US" dirty="0"/>
              <a:t>The DMO provides for the legal basis for action to disaster management including disaster risk </a:t>
            </a:r>
            <a:r>
              <a:rPr lang="en-US" dirty="0" smtClean="0"/>
              <a:t>reduction in </a:t>
            </a:r>
            <a:r>
              <a:rPr lang="en-US" dirty="0"/>
              <a:t>Brunei. NDMC can also provide a platform to provide impetus on disaster projects, not limited </a:t>
            </a:r>
            <a:r>
              <a:rPr lang="en-US" dirty="0" smtClean="0"/>
              <a:t>to mitigation</a:t>
            </a:r>
            <a:r>
              <a:rPr lang="en-US" dirty="0"/>
              <a:t>, monitoring and prevention projects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a member of ASEAN, Brunei adhere to the following framework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7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Framework for DRR (Disaster Risk Reduction) in SEA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8" y="1268760"/>
            <a:ext cx="500094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331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700" dirty="0">
                <a:latin typeface="Aharoni" pitchFamily="2" charset="-79"/>
                <a:cs typeface="Aharoni" pitchFamily="2" charset="-79"/>
              </a:rPr>
              <a:t>National progress report on the implementation of the </a:t>
            </a:r>
            <a:r>
              <a:rPr lang="en-US" sz="2700" dirty="0" smtClean="0">
                <a:latin typeface="Aharoni" pitchFamily="2" charset="-79"/>
                <a:cs typeface="Aharoni" pitchFamily="2" charset="-79"/>
              </a:rPr>
              <a:t>Hyogo Framework </a:t>
            </a:r>
            <a:r>
              <a:rPr lang="en-US" sz="2700" dirty="0">
                <a:latin typeface="Aharoni" pitchFamily="2" charset="-79"/>
                <a:cs typeface="Aharoni" pitchFamily="2" charset="-79"/>
              </a:rPr>
              <a:t>for Action (2009-2011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Priority for action 3: Core indicator </a:t>
            </a:r>
            <a:r>
              <a:rPr lang="en-US" b="1" dirty="0" smtClean="0"/>
              <a:t>2 - </a:t>
            </a:r>
            <a:r>
              <a:rPr lang="en-US" i="1" dirty="0" smtClean="0"/>
              <a:t>School </a:t>
            </a:r>
            <a:r>
              <a:rPr lang="en-US" i="1" dirty="0"/>
              <a:t>curricula , education material and relevant trainings include disaster risk reduction and </a:t>
            </a:r>
            <a:r>
              <a:rPr lang="en-US" i="1" dirty="0" smtClean="0"/>
              <a:t>recovery concepts </a:t>
            </a:r>
            <a:r>
              <a:rPr lang="en-US" i="1" dirty="0"/>
              <a:t>and practices.</a:t>
            </a:r>
          </a:p>
          <a:p>
            <a:r>
              <a:rPr lang="en-US" b="1" dirty="0"/>
              <a:t>Level of Progress </a:t>
            </a:r>
            <a:r>
              <a:rPr lang="en-US" b="1" dirty="0" smtClean="0"/>
              <a:t>achieved: </a:t>
            </a:r>
            <a:r>
              <a:rPr lang="en-US" dirty="0" smtClean="0"/>
              <a:t>2</a:t>
            </a:r>
            <a:r>
              <a:rPr lang="en-US" dirty="0"/>
              <a:t>: Some progress, but without systematic policy and/ or institutional commitment</a:t>
            </a:r>
          </a:p>
          <a:p>
            <a:r>
              <a:rPr lang="en-US" b="1" dirty="0"/>
              <a:t>Is DRR included in the national educational </a:t>
            </a:r>
            <a:r>
              <a:rPr lang="en-US" b="1" dirty="0" smtClean="0"/>
              <a:t>curriculum? </a:t>
            </a:r>
            <a:r>
              <a:rPr lang="en-US" dirty="0" smtClean="0"/>
              <a:t>No</a:t>
            </a:r>
            <a:endParaRPr lang="en-US" dirty="0"/>
          </a:p>
          <a:p>
            <a:r>
              <a:rPr lang="en-US" b="1" dirty="0"/>
              <a:t>Means of verification</a:t>
            </a:r>
            <a:r>
              <a:rPr lang="en-US" b="1" dirty="0" smtClean="0"/>
              <a:t>: </a:t>
            </a:r>
            <a:r>
              <a:rPr lang="en-US" dirty="0" smtClean="0"/>
              <a:t>* </a:t>
            </a:r>
            <a:r>
              <a:rPr lang="en-US" dirty="0"/>
              <a:t>No: Primary school </a:t>
            </a:r>
            <a:r>
              <a:rPr lang="en-US" dirty="0" smtClean="0"/>
              <a:t>curriculum	* </a:t>
            </a:r>
            <a:r>
              <a:rPr lang="en-US" dirty="0"/>
              <a:t>No: Secondary school </a:t>
            </a:r>
            <a:r>
              <a:rPr lang="en-US" dirty="0" smtClean="0"/>
              <a:t>curriculum	</a:t>
            </a:r>
          </a:p>
          <a:p>
            <a:pPr marL="0" indent="0">
              <a:buNone/>
            </a:pPr>
            <a:r>
              <a:rPr lang="en-US" dirty="0" smtClean="0"/>
              <a:t>       * </a:t>
            </a:r>
            <a:r>
              <a:rPr lang="en-US" dirty="0"/>
              <a:t>No: University </a:t>
            </a:r>
            <a:r>
              <a:rPr lang="en-US" dirty="0" smtClean="0"/>
              <a:t>curriculum	* </a:t>
            </a:r>
            <a:r>
              <a:rPr lang="en-US" dirty="0"/>
              <a:t>No: Professional DRR education </a:t>
            </a:r>
            <a:r>
              <a:rPr lang="en-US" dirty="0" err="1"/>
              <a:t>programmes</a:t>
            </a:r>
            <a:endParaRPr lang="en-US" dirty="0"/>
          </a:p>
          <a:p>
            <a:r>
              <a:rPr lang="en-US" b="1" dirty="0" smtClean="0"/>
              <a:t>Description: </a:t>
            </a:r>
            <a:r>
              <a:rPr lang="en-US" dirty="0" smtClean="0"/>
              <a:t>DRR </a:t>
            </a:r>
            <a:r>
              <a:rPr lang="en-US" dirty="0"/>
              <a:t>has yet to be incorporated in school curricula. However, outreach </a:t>
            </a:r>
            <a:r>
              <a:rPr lang="en-US" dirty="0" err="1"/>
              <a:t>programme</a:t>
            </a:r>
            <a:r>
              <a:rPr lang="en-US" dirty="0"/>
              <a:t> has been taken </a:t>
            </a:r>
            <a:r>
              <a:rPr lang="en-US" dirty="0" smtClean="0"/>
              <a:t>up seriously </a:t>
            </a:r>
            <a:r>
              <a:rPr lang="en-US" dirty="0"/>
              <a:t>through other means such as the ASEAN Regional Drawing Competition </a:t>
            </a:r>
            <a:r>
              <a:rPr lang="en-US" dirty="0" smtClean="0"/>
              <a:t>and essay writing among </a:t>
            </a:r>
            <a:r>
              <a:rPr lang="en-US" dirty="0"/>
              <a:t>students </a:t>
            </a:r>
            <a:r>
              <a:rPr lang="en-US" dirty="0" smtClean="0"/>
              <a:t>is held </a:t>
            </a:r>
            <a:r>
              <a:rPr lang="en-US" dirty="0"/>
              <a:t>to promote awareness on disaster resilience among students, teachers and </a:t>
            </a:r>
            <a:r>
              <a:rPr lang="en-US" dirty="0" smtClean="0"/>
              <a:t>parents. NDMC </a:t>
            </a:r>
            <a:r>
              <a:rPr lang="en-US" dirty="0"/>
              <a:t>with the collaboration of the Ministry of Education has been organizing this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smtClean="0"/>
              <a:t>in conjunction </a:t>
            </a:r>
            <a:r>
              <a:rPr lang="en-US" dirty="0"/>
              <a:t>with the ASEAN Day for Disaster Management (ADDM) and International Day for </a:t>
            </a:r>
            <a:r>
              <a:rPr lang="en-US" dirty="0" smtClean="0"/>
              <a:t>Disaster Reduction </a:t>
            </a:r>
            <a:r>
              <a:rPr lang="en-US" dirty="0"/>
              <a:t>(IDDR) since 2008 </a:t>
            </a:r>
            <a:r>
              <a:rPr lang="en-US" dirty="0" smtClean="0"/>
              <a:t>. The </a:t>
            </a:r>
            <a:r>
              <a:rPr lang="en-US" dirty="0"/>
              <a:t>objective of the competition is to promote and raise awareness on the initiatives of </a:t>
            </a:r>
            <a:r>
              <a:rPr lang="en-US" dirty="0" smtClean="0"/>
              <a:t>disaster reduction</a:t>
            </a:r>
            <a:r>
              <a:rPr lang="en-US" dirty="0"/>
              <a:t>, especially for students in the ASEAN region.</a:t>
            </a:r>
          </a:p>
        </p:txBody>
      </p:sp>
    </p:spTree>
    <p:extLst>
      <p:ext uri="{BB962C8B-B14F-4D97-AF65-F5344CB8AC3E}">
        <p14:creationId xmlns:p14="http://schemas.microsoft.com/office/powerpoint/2010/main" val="53908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736451"/>
            <a:ext cx="658177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531398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overall climate change hazard map showing the combination of climate-related</a:t>
            </a:r>
          </a:p>
          <a:p>
            <a:r>
              <a:rPr lang="en-US" dirty="0"/>
              <a:t>hazards (tropical cyclones/typhoons, floods, landslides, droughts, and sea level rise) and the</a:t>
            </a:r>
          </a:p>
          <a:p>
            <a:r>
              <a:rPr lang="en-US" dirty="0"/>
              <a:t>hotspots in South-East Asia. Source EEPSEA</a:t>
            </a:r>
          </a:p>
        </p:txBody>
      </p:sp>
    </p:spTree>
    <p:extLst>
      <p:ext uri="{BB962C8B-B14F-4D97-AF65-F5344CB8AC3E}">
        <p14:creationId xmlns:p14="http://schemas.microsoft.com/office/powerpoint/2010/main" val="894179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4A68A6"/>
                </a:solidFill>
                <a:latin typeface="Arial" pitchFamily="34" charset="0"/>
                <a:cs typeface="Arial" pitchFamily="34" charset="0"/>
              </a:rPr>
              <a:t>Natural Disasters from 1980 – 2010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92428050"/>
              </p:ext>
            </p:extLst>
          </p:nvPr>
        </p:nvGraphicFramePr>
        <p:xfrm>
          <a:off x="755576" y="2884904"/>
          <a:ext cx="7772400" cy="256032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No of events: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No of people killed: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Average killed per year: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...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No of people affected: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Average affected per year: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...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Ecomomic Damage (US$ X 1,000):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2,000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Ecomomic Damage per year (US$ X 1,000):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...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9552" y="1484784"/>
            <a:ext cx="8064896" cy="818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4761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" b="0" i="0" u="none" strike="noStrike" cap="none" normalizeH="0" baseline="0" dirty="0" smtClean="0">
                <a:ln>
                  <a:noFill/>
                </a:ln>
                <a:solidFill>
                  <a:srgbClr val="E46A1D"/>
                </a:solidFill>
                <a:effectLst/>
                <a:latin typeface="Arial" pitchFamily="34" charset="0"/>
                <a:cs typeface="Arial" pitchFamily="34" charset="0"/>
              </a:rPr>
              <a:t>Brunei Darussalam - Disaster Statistics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E46A1D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Data related to human and economic losses from disasters between 1980 and 2010. </a:t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– From Prevention Web </a:t>
            </a:r>
          </a:p>
          <a:p>
            <a:pPr lvl="0" eaLnBrk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http://www.preventionweb.net/english/professional/trainings-events/academics/?cid=25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4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8119"/>
              </p:ext>
            </p:extLst>
          </p:nvPr>
        </p:nvGraphicFramePr>
        <p:xfrm>
          <a:off x="1187624" y="2150720"/>
          <a:ext cx="6408712" cy="3078480"/>
        </p:xfrm>
        <a:graphic>
          <a:graphicData uri="http://schemas.openxmlformats.org/drawingml/2006/table">
            <a:tbl>
              <a:tblPr/>
              <a:tblGrid>
                <a:gridCol w="1845295"/>
                <a:gridCol w="1476236"/>
                <a:gridCol w="780561"/>
                <a:gridCol w="230662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Hazard type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Population</a:t>
                      </a:r>
                      <a:br>
                        <a:rPr lang="en-US" sz="2000">
                          <a:effectLst/>
                        </a:rPr>
                      </a:br>
                      <a:r>
                        <a:rPr lang="en-US" sz="2000">
                          <a:effectLst/>
                        </a:rPr>
                        <a:t>exposed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effectLst/>
                        </a:rPr>
                        <a:t>Country ranking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2" action="ppaction://hlinkfile"/>
                        </a:rPr>
                        <a:t>Cyclone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-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/>
                        <a:t>- out of 89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3" action="ppaction://hlinkfile"/>
                        </a:rPr>
                        <a:t>Drought</a:t>
                      </a:r>
                      <a:endParaRPr 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-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/>
                        <a:t>- out of 184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4" action="ppaction://hlinkfile"/>
                        </a:rPr>
                        <a:t>Flood</a:t>
                      </a:r>
                      <a:endParaRPr 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23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/>
                        <a:t>161st out of 162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5" action="ppaction://hlinkfile"/>
                        </a:rPr>
                        <a:t>Landslide</a:t>
                      </a:r>
                      <a:endParaRPr 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128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/>
                        <a:t>109th out of 162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6" action="ppaction://hlinkfile"/>
                        </a:rPr>
                        <a:t>Earthquake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/>
                        <a:t>-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 out of 153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7" action="ppaction://hlinkfile"/>
                        </a:rPr>
                        <a:t>Tsunami</a:t>
                      </a:r>
                      <a:endParaRPr lang="en-US" sz="2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/>
                        <a:t>-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 out of 76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6" name="Picture 4" descr="http://www.preventionweb.net/english/images/countries/statistics/bg_data_px_tran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1776413"/>
            <a:ext cx="95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://www.preventionweb.net/english/images/countries/statistics/bg_data_flood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00" y="1776413"/>
            <a:ext cx="95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preventionweb.net/english/images/countries/statistics/bg_data_landslide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475" y="1776413"/>
            <a:ext cx="95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://www.preventionweb.net/english/images/countries/statistics/bg_data_px_tran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050" y="1776413"/>
            <a:ext cx="95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preventionweb.net/english/images/countries/statistics/bg_data_px_tran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25" y="1776413"/>
            <a:ext cx="952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15616" y="476672"/>
            <a:ext cx="71547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/>
              <a:t>Human </a:t>
            </a:r>
            <a:r>
              <a:rPr lang="en-US" sz="2400" b="1" u="sng" dirty="0" smtClean="0"/>
              <a:t>Exposure – </a:t>
            </a:r>
            <a:r>
              <a:rPr lang="en-US" sz="2400" u="sng" dirty="0" smtClean="0"/>
              <a:t> </a:t>
            </a:r>
            <a:r>
              <a:rPr lang="en-US" sz="2400" u="sng" dirty="0" err="1"/>
              <a:t>Modelled</a:t>
            </a:r>
            <a:r>
              <a:rPr lang="en-US" sz="2400" u="sng" dirty="0"/>
              <a:t> number of people present in </a:t>
            </a:r>
            <a:endParaRPr lang="en-US" sz="2400" u="sng" dirty="0" smtClean="0"/>
          </a:p>
          <a:p>
            <a:r>
              <a:rPr lang="en-US" sz="2400" u="sng" dirty="0" smtClean="0"/>
              <a:t>hazard </a:t>
            </a:r>
            <a:r>
              <a:rPr lang="en-US" sz="2400" u="sng" dirty="0"/>
              <a:t>zones that are </a:t>
            </a:r>
            <a:r>
              <a:rPr lang="en-US" sz="2400" u="sng" dirty="0" smtClean="0"/>
              <a:t>thereby </a:t>
            </a:r>
            <a:r>
              <a:rPr lang="en-US" sz="2400" u="sng" dirty="0"/>
              <a:t>subject to potential losses</a:t>
            </a:r>
          </a:p>
        </p:txBody>
      </p:sp>
    </p:spTree>
    <p:extLst>
      <p:ext uri="{BB962C8B-B14F-4D97-AF65-F5344CB8AC3E}">
        <p14:creationId xmlns:p14="http://schemas.microsoft.com/office/powerpoint/2010/main" val="287647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796950"/>
          </a:xfrm>
        </p:spPr>
        <p:txBody>
          <a:bodyPr/>
          <a:lstStyle/>
          <a:p>
            <a:r>
              <a:rPr lang="en-US" dirty="0" smtClean="0"/>
              <a:t>Tsunami Lesson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Tsunami is chosen rather than earthquake because of the possible chance of tsunami coming to Brunei, compared to none at all for earthquake.</a:t>
            </a:r>
          </a:p>
          <a:p>
            <a:r>
              <a:rPr lang="en-US" dirty="0" smtClean="0"/>
              <a:t>This lesson will be can be taught to year 7 under the topic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 smtClean="0"/>
              <a:t>proportion. It has also been made simpler for the possibilities of teaching to year 6</a:t>
            </a:r>
            <a:r>
              <a:rPr lang="en-US" dirty="0" smtClean="0"/>
              <a:t>.</a:t>
            </a:r>
          </a:p>
          <a:p>
            <a:r>
              <a:rPr lang="en-US" dirty="0"/>
              <a:t>This lesson is about proportion. Please refer lesson </a:t>
            </a:r>
            <a:r>
              <a:rPr lang="en-US" dirty="0" smtClean="0"/>
              <a:t>plan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5577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Updates on Lesson Study in Brunei Darussalam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was reported last year, Lesson Study has become a national project of Department of Schools.</a:t>
            </a:r>
          </a:p>
          <a:p>
            <a:r>
              <a:rPr lang="en-US" dirty="0" smtClean="0"/>
              <a:t>Last year, 64 elementary schools were involved and this year all schools (about </a:t>
            </a:r>
            <a:r>
              <a:rPr lang="en-US" dirty="0" smtClean="0"/>
              <a:t>120) </a:t>
            </a:r>
            <a:r>
              <a:rPr lang="en-US" dirty="0" smtClean="0"/>
              <a:t>would be involved.</a:t>
            </a:r>
          </a:p>
          <a:p>
            <a:r>
              <a:rPr lang="en-US" dirty="0" smtClean="0"/>
              <a:t>To support the teachers, workshops and seminars on lesson study were </a:t>
            </a:r>
            <a:r>
              <a:rPr lang="en-US" dirty="0" err="1" smtClean="0"/>
              <a:t>organised</a:t>
            </a:r>
            <a:r>
              <a:rPr lang="en-US" dirty="0" smtClean="0"/>
              <a:t> and at the end of </a:t>
            </a:r>
            <a:r>
              <a:rPr lang="en-US" dirty="0" smtClean="0"/>
              <a:t>the </a:t>
            </a:r>
            <a:r>
              <a:rPr lang="en-US" dirty="0" smtClean="0"/>
              <a:t>month </a:t>
            </a:r>
            <a:r>
              <a:rPr lang="en-US" dirty="0" smtClean="0"/>
              <a:t>of February, there will </a:t>
            </a:r>
            <a:r>
              <a:rPr lang="en-US" dirty="0" smtClean="0"/>
              <a:t>be a mini conference where teachers involved in lesson study last year are asked to present their report. </a:t>
            </a:r>
            <a:endParaRPr lang="en-US" dirty="0"/>
          </a:p>
          <a:p>
            <a:r>
              <a:rPr lang="en-US" dirty="0" smtClean="0"/>
              <a:t>Each school is provided with video camera, visualizer, etc. and a set of Japanese </a:t>
            </a:r>
            <a:r>
              <a:rPr lang="en-US" dirty="0" smtClean="0"/>
              <a:t>textbooks.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25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557</TotalTime>
  <Words>675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Emergency Preparedness Education: Learning from Experience, Science of Disasters, and Preparing for the Future: Brunei</vt:lpstr>
      <vt:lpstr>Introduction</vt:lpstr>
      <vt:lpstr>Framework for DRR (Disaster Risk Reduction) in SEA</vt:lpstr>
      <vt:lpstr>National progress report on the implementation of the Hyogo Framework for Action (2009-2011)</vt:lpstr>
      <vt:lpstr>PowerPoint Presentation</vt:lpstr>
      <vt:lpstr>Natural Disasters from 1980 – 2010</vt:lpstr>
      <vt:lpstr>PowerPoint Presentation</vt:lpstr>
      <vt:lpstr>Tsunami Lesson Plan</vt:lpstr>
      <vt:lpstr>Updates on Lesson Study in Brunei Darussalam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Preparedness Education: Learning from Experience, Science of Disasters, and Preparing for the Future</dc:title>
  <dc:creator>Dr Hjh Madihah binti Khalid</dc:creator>
  <cp:lastModifiedBy>Dr Hjh Madihah binti Khalid</cp:lastModifiedBy>
  <cp:revision>18</cp:revision>
  <dcterms:created xsi:type="dcterms:W3CDTF">2012-02-07T08:03:01Z</dcterms:created>
  <dcterms:modified xsi:type="dcterms:W3CDTF">2012-02-20T05:15:26Z</dcterms:modified>
</cp:coreProperties>
</file>