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8BD0A-DF6B-441A-8780-7B83F631DCFC}" type="datetimeFigureOut">
              <a:rPr lang="en-US" smtClean="0"/>
              <a:pPr/>
              <a:t>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DFE48-BD3E-4804-9DFD-FBE33AB1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286000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/>
              <a:t>Lesson Study </a:t>
            </a:r>
            <a:br>
              <a:rPr lang="en-US" sz="3200" dirty="0" smtClean="0"/>
            </a:br>
            <a:r>
              <a:rPr lang="en-US" sz="3200" dirty="0" smtClean="0"/>
              <a:t>in Science and Mathematics Education</a:t>
            </a:r>
            <a:br>
              <a:rPr lang="en-US" sz="3200" dirty="0" smtClean="0"/>
            </a:br>
            <a:r>
              <a:rPr lang="en-US" sz="3200" dirty="0" smtClean="0"/>
              <a:t> in the Philippines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581400"/>
            <a:ext cx="8305800" cy="2286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Soledad A. </a:t>
            </a:r>
            <a:r>
              <a:rPr lang="en-US" sz="2400" dirty="0" err="1" smtClean="0"/>
              <a:t>Ulep</a:t>
            </a:r>
            <a:endParaRPr lang="en-US" sz="2400" dirty="0" smtClean="0"/>
          </a:p>
          <a:p>
            <a:r>
              <a:rPr lang="en-US" sz="2400" dirty="0" err="1" smtClean="0"/>
              <a:t>Eligio</a:t>
            </a:r>
            <a:r>
              <a:rPr lang="en-US" sz="2400" dirty="0" smtClean="0"/>
              <a:t> C. </a:t>
            </a:r>
            <a:r>
              <a:rPr lang="en-US" sz="2400" dirty="0" err="1" smtClean="0"/>
              <a:t>Obille</a:t>
            </a:r>
            <a:r>
              <a:rPr lang="en-US" sz="2400" dirty="0" smtClean="0"/>
              <a:t> Jr.</a:t>
            </a:r>
          </a:p>
          <a:p>
            <a:r>
              <a:rPr lang="en-US" sz="2400" dirty="0" smtClean="0"/>
              <a:t>University of the Philippines</a:t>
            </a:r>
          </a:p>
          <a:p>
            <a:r>
              <a:rPr lang="en-US" sz="2200" dirty="0" smtClean="0"/>
              <a:t>National Institute for Science and Mathematics Education Development</a:t>
            </a:r>
          </a:p>
          <a:p>
            <a:r>
              <a:rPr lang="en-US" sz="2200" dirty="0" smtClean="0"/>
              <a:t>(UP NISMED)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Teachers find difficulty in:</a:t>
            </a:r>
          </a:p>
          <a:p>
            <a:pPr>
              <a:buNone/>
            </a:pPr>
            <a:r>
              <a:rPr lang="en-US" dirty="0" smtClean="0"/>
              <a:t>	- developing activities or problems that can be 	used in the research lessons</a:t>
            </a:r>
          </a:p>
          <a:p>
            <a:pPr>
              <a:buNone/>
            </a:pPr>
            <a:r>
              <a:rPr lang="en-US" dirty="0" smtClean="0"/>
              <a:t>	- anticipating the questions that students will 	pose</a:t>
            </a:r>
          </a:p>
          <a:p>
            <a:pPr>
              <a:buNone/>
            </a:pPr>
            <a:r>
              <a:rPr lang="en-US" dirty="0" smtClean="0"/>
              <a:t>	- processing students’ unexpected responses</a:t>
            </a:r>
          </a:p>
          <a:p>
            <a:pPr>
              <a:buNone/>
            </a:pPr>
            <a:r>
              <a:rPr lang="en-US" dirty="0" smtClean="0"/>
              <a:t>	- eliciting responses from the students</a:t>
            </a:r>
          </a:p>
          <a:p>
            <a:pPr>
              <a:buNone/>
            </a:pPr>
            <a:r>
              <a:rPr lang="en-US" dirty="0" smtClean="0"/>
              <a:t>	- implementing the research lessons in lower      	sections.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Organizing a national symposium on lesson study in 2013</a:t>
            </a:r>
          </a:p>
          <a:p>
            <a:r>
              <a:rPr lang="en-US" smtClean="0"/>
              <a:t>Offering short </a:t>
            </a:r>
            <a:r>
              <a:rPr lang="en-US" dirty="0" smtClean="0"/>
              <a:t>term </a:t>
            </a:r>
            <a:r>
              <a:rPr lang="en-US" smtClean="0"/>
              <a:t>courses on </a:t>
            </a:r>
            <a:r>
              <a:rPr lang="en-US" dirty="0" smtClean="0"/>
              <a:t>lesson study</a:t>
            </a:r>
          </a:p>
          <a:p>
            <a:r>
              <a:rPr lang="en-US" dirty="0" smtClean="0"/>
              <a:t>Publication of a book on lesson study on science and mathematics education</a:t>
            </a:r>
          </a:p>
          <a:p>
            <a:r>
              <a:rPr lang="en-US" dirty="0" smtClean="0"/>
              <a:t>Development of teaching and learning materials on problem solving and mathematical modeling in the context of disaster preparedness, etc.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Collaborative Lesson Research </a:t>
            </a:r>
            <a:br>
              <a:rPr lang="en-US" sz="3600" dirty="0" smtClean="0"/>
            </a:br>
            <a:r>
              <a:rPr lang="en-US" sz="3600" dirty="0" smtClean="0"/>
              <a:t>and Development (CLRD) Project </a:t>
            </a:r>
            <a:br>
              <a:rPr lang="en-US" sz="3600" dirty="0" smtClean="0"/>
            </a:br>
            <a:r>
              <a:rPr lang="en-US" sz="3600" dirty="0" smtClean="0"/>
              <a:t>of UP NISMED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21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It introduces lesson study to mathematics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and science teachers and administrators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of elementary and secondary schools and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uses it to promote teaching mathematics through problem solving and teaching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science through inquiry.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Study in 2006 to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/>
              <a:t>On Mathematics only 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/>
              <a:t>In  4 schools in the National Capital Region (NCR):</a:t>
            </a:r>
          </a:p>
          <a:p>
            <a:endParaRPr lang="en-US" sz="3000" dirty="0" smtClean="0"/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	1 school in Pasig City:</a:t>
            </a:r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- Rizal High School (in all 4 year levels)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	3 schools in Quezon City:</a:t>
            </a:r>
          </a:p>
          <a:p>
            <a:pPr>
              <a:buNone/>
            </a:pPr>
            <a:r>
              <a:rPr lang="en-US" sz="3000" dirty="0"/>
              <a:t>	</a:t>
            </a:r>
            <a:r>
              <a:rPr lang="en-US" sz="3000" dirty="0" smtClean="0"/>
              <a:t>- San Vicente Elementary School</a:t>
            </a:r>
          </a:p>
          <a:p>
            <a:pPr>
              <a:buNone/>
            </a:pPr>
            <a:r>
              <a:rPr lang="en-US" sz="3000" dirty="0"/>
              <a:t> </a:t>
            </a:r>
            <a:r>
              <a:rPr lang="en-US" sz="3000" dirty="0" smtClean="0"/>
              <a:t>    - </a:t>
            </a:r>
            <a:r>
              <a:rPr lang="en-US" sz="3000" dirty="0" err="1" smtClean="0"/>
              <a:t>Krus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Ligas</a:t>
            </a:r>
            <a:r>
              <a:rPr lang="en-US" sz="3000" dirty="0" smtClean="0"/>
              <a:t> Elementary School 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/>
              <a:t>A total of about 60 teachers and 10 UP NISMED Mathematics staff were involved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Case of Effective Implementation </a:t>
            </a:r>
            <a:br>
              <a:rPr lang="en-US" dirty="0" smtClean="0"/>
            </a:br>
            <a:r>
              <a:rPr lang="en-US" dirty="0" smtClean="0"/>
              <a:t>of Lesson Study in Rizal High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Full support provided by the department head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She coordinated the meetings of the teachers and the UP NISMED staff.</a:t>
            </a:r>
          </a:p>
          <a:p>
            <a:endParaRPr lang="en-US" dirty="0" smtClean="0"/>
          </a:p>
          <a:p>
            <a:r>
              <a:rPr lang="en-US" dirty="0" smtClean="0"/>
              <a:t>She observed the implementation of the research lessons of all the 4 lesson study groups, 1 group per year level.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She actively participated in the post-lesson discussion that followed.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Study in 2010 to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47500" lnSpcReduction="20000"/>
          </a:bodyPr>
          <a:lstStyle/>
          <a:p>
            <a:r>
              <a:rPr lang="en-US" sz="4400" dirty="0" smtClean="0"/>
              <a:t>On Mathematics and Science</a:t>
            </a:r>
          </a:p>
          <a:p>
            <a:pPr>
              <a:buNone/>
            </a:pPr>
            <a:endParaRPr lang="en-US" sz="4400" dirty="0" smtClean="0"/>
          </a:p>
          <a:p>
            <a:r>
              <a:rPr lang="en-US" sz="4400" dirty="0" smtClean="0"/>
              <a:t>In 4 schools in the National Capital Region (NCR):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/>
              <a:t>	</a:t>
            </a:r>
            <a:r>
              <a:rPr lang="en-US" sz="4400" dirty="0" smtClean="0"/>
              <a:t>	2 schools in Pasig City:</a:t>
            </a:r>
          </a:p>
          <a:p>
            <a:pPr>
              <a:buNone/>
            </a:pPr>
            <a:r>
              <a:rPr lang="en-US" sz="4400" dirty="0"/>
              <a:t>	</a:t>
            </a:r>
            <a:r>
              <a:rPr lang="en-US" sz="4400" dirty="0" smtClean="0"/>
              <a:t>	- Sta. Lucia High School (all 4 year levels)</a:t>
            </a:r>
          </a:p>
          <a:p>
            <a:pPr>
              <a:buNone/>
            </a:pPr>
            <a:r>
              <a:rPr lang="en-US" sz="4400" dirty="0"/>
              <a:t>	</a:t>
            </a:r>
            <a:r>
              <a:rPr lang="en-US" sz="4400" dirty="0" smtClean="0"/>
              <a:t>	- Rizal High School (HS Earth &amp; Environmental Science; </a:t>
            </a:r>
          </a:p>
          <a:p>
            <a:pPr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    		    HS Biology; HS Chemistry)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/>
              <a:t>	</a:t>
            </a:r>
            <a:r>
              <a:rPr lang="en-US" sz="4400" dirty="0" smtClean="0"/>
              <a:t>	2 schools in Quezon City:</a:t>
            </a:r>
          </a:p>
          <a:p>
            <a:pPr>
              <a:buNone/>
            </a:pPr>
            <a:r>
              <a:rPr lang="en-US" sz="4400" dirty="0"/>
              <a:t>	</a:t>
            </a:r>
            <a:r>
              <a:rPr lang="en-US" sz="4400" dirty="0" smtClean="0"/>
              <a:t>	- Commonwealth Elementary School</a:t>
            </a:r>
          </a:p>
          <a:p>
            <a:pPr>
              <a:buNone/>
            </a:pPr>
            <a:r>
              <a:rPr lang="en-US" sz="4400" dirty="0"/>
              <a:t>	</a:t>
            </a:r>
            <a:r>
              <a:rPr lang="en-US" sz="4400" dirty="0" smtClean="0"/>
              <a:t>	- North Fairview High School</a:t>
            </a:r>
          </a:p>
          <a:p>
            <a:pPr>
              <a:buNone/>
            </a:pPr>
            <a:endParaRPr lang="en-US" sz="4400" dirty="0" smtClean="0"/>
          </a:p>
          <a:p>
            <a:r>
              <a:rPr lang="en-US" sz="4400" dirty="0" smtClean="0"/>
              <a:t>A total of  52 teachers and 29 UP NISMED science and mathematics staff are involved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 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Presentation of 13 lesson study-based papers in the 2010 </a:t>
            </a:r>
            <a:r>
              <a:rPr lang="en-US" dirty="0"/>
              <a:t>I</a:t>
            </a:r>
            <a:r>
              <a:rPr lang="en-US" dirty="0" smtClean="0"/>
              <a:t>nternational </a:t>
            </a:r>
            <a:r>
              <a:rPr lang="en-US" dirty="0"/>
              <a:t>C</a:t>
            </a:r>
            <a:r>
              <a:rPr lang="en-US" dirty="0" smtClean="0"/>
              <a:t>onference in Science and Mathematics Education by teachers of 3 CLRD Project schools (Rizal, Sta. Lucia, and North Fairview) and their UP NISMED facilitators</a:t>
            </a:r>
          </a:p>
          <a:p>
            <a:endParaRPr lang="en-US" dirty="0" smtClean="0"/>
          </a:p>
          <a:p>
            <a:r>
              <a:rPr lang="en-US" dirty="0" smtClean="0"/>
              <a:t>The papers highlighted how their research lessons exemplified </a:t>
            </a:r>
            <a:r>
              <a:rPr lang="en-US" i="1" dirty="0" smtClean="0"/>
              <a:t>assessment for learning</a:t>
            </a:r>
            <a:r>
              <a:rPr lang="en-US" b="1" i="1" dirty="0" smtClean="0"/>
              <a:t>.</a:t>
            </a:r>
            <a:r>
              <a:rPr lang="en-US" dirty="0" smtClean="0"/>
              <a:t> The  Conference theme was </a:t>
            </a:r>
            <a:r>
              <a:rPr lang="en-US" i="1" dirty="0" smtClean="0"/>
              <a:t>Assessing Learning: Innovations and Practices</a:t>
            </a:r>
            <a:r>
              <a:rPr lang="en-US" b="1" i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Conducted a seminar workshop on </a:t>
            </a:r>
            <a:r>
              <a:rPr lang="en-US" i="1" dirty="0" smtClean="0"/>
              <a:t>Teaching Mathematics through Problem Solving Using Lesson Study with </a:t>
            </a:r>
            <a:r>
              <a:rPr lang="en-US" i="1" dirty="0" err="1" smtClean="0"/>
              <a:t>GeoGebra</a:t>
            </a:r>
            <a:r>
              <a:rPr lang="en-US" i="1" dirty="0" smtClean="0"/>
              <a:t> </a:t>
            </a:r>
            <a:r>
              <a:rPr lang="en-US" dirty="0" smtClean="0"/>
              <a:t>for  20 teachers of </a:t>
            </a:r>
            <a:r>
              <a:rPr lang="en-US" dirty="0" err="1" smtClean="0"/>
              <a:t>Ligao</a:t>
            </a:r>
            <a:r>
              <a:rPr lang="en-US" dirty="0" smtClean="0"/>
              <a:t> National High School (LGNHS) in Region 5 on May 9 – 13, 2011. This was the first case of that teachers from a school outside NCR learned about lesson study.</a:t>
            </a:r>
          </a:p>
          <a:p>
            <a:endParaRPr lang="en-US" dirty="0" smtClean="0"/>
          </a:p>
          <a:p>
            <a:r>
              <a:rPr lang="en-US" dirty="0" smtClean="0"/>
              <a:t>For 1 week in September 2011, a UP NISMED staff followed through the teachers of LGNHS as they did lesson study on their own with the staff serving as knowledgeable other.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In Jan. – Feb. 2012 a total of 40 science and mathematics teachers of Nueva </a:t>
            </a:r>
            <a:r>
              <a:rPr lang="en-US" dirty="0" err="1" smtClean="0"/>
              <a:t>Ecija</a:t>
            </a:r>
            <a:r>
              <a:rPr lang="en-US" dirty="0" smtClean="0"/>
              <a:t> High School in Region 3 and 13 UP NISMED staff did lesson study.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Positive Effects of Lesson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Both teachers and students appreciate the opportunities created for them to think independently and deeply by the research lessons.</a:t>
            </a:r>
          </a:p>
          <a:p>
            <a:r>
              <a:rPr lang="en-US" dirty="0" smtClean="0"/>
              <a:t>Students are more responsive and interested to learn science and mathematics.</a:t>
            </a:r>
          </a:p>
          <a:p>
            <a:r>
              <a:rPr lang="en-US" dirty="0" smtClean="0"/>
              <a:t>Lesson study enhanced the teachers’ content and pedagogical content knowledge through sharing of ideas during planning and post-lesson discussions and observation of classes.</a:t>
            </a:r>
          </a:p>
          <a:p>
            <a:r>
              <a:rPr lang="en-US" dirty="0" smtClean="0"/>
              <a:t>Teachers appreciate the trust, openness, unity, and camaraderie that they experience which give them confidence in teaching the research lesson.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456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Lesson Study  in Science and Mathematics Education  in the Philippines</vt:lpstr>
      <vt:lpstr>The Collaborative Lesson Research  and Development (CLRD) Project  of UP NISMED</vt:lpstr>
      <vt:lpstr>Lesson Study in 2006 to 2009</vt:lpstr>
      <vt:lpstr>A Case of Effective Implementation  of Lesson Study in Rizal High School</vt:lpstr>
      <vt:lpstr>Lesson Study in 2010 to present</vt:lpstr>
      <vt:lpstr>Accomplishments</vt:lpstr>
      <vt:lpstr>Slide 7</vt:lpstr>
      <vt:lpstr>Slide 8</vt:lpstr>
      <vt:lpstr>Positive Effects of Lesson Study</vt:lpstr>
      <vt:lpstr>Challenges</vt:lpstr>
      <vt:lpstr>Future Plans</vt:lpstr>
    </vt:vector>
  </TitlesOfParts>
  <Company>UP NISMED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Study  in Science  and Mathematics Education in the Philippines</dc:title>
  <dc:creator>Guest1</dc:creator>
  <cp:lastModifiedBy>Guest1</cp:lastModifiedBy>
  <cp:revision>34</cp:revision>
  <dcterms:created xsi:type="dcterms:W3CDTF">2012-02-14T10:48:27Z</dcterms:created>
  <dcterms:modified xsi:type="dcterms:W3CDTF">2012-02-15T22:36:44Z</dcterms:modified>
</cp:coreProperties>
</file>