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43"/>
  </p:notesMasterIdLst>
  <p:sldIdLst>
    <p:sldId id="257" r:id="rId3"/>
    <p:sldId id="329" r:id="rId4"/>
    <p:sldId id="368" r:id="rId5"/>
    <p:sldId id="301" r:id="rId6"/>
    <p:sldId id="319" r:id="rId7"/>
    <p:sldId id="320" r:id="rId8"/>
    <p:sldId id="321" r:id="rId9"/>
    <p:sldId id="325" r:id="rId10"/>
    <p:sldId id="322" r:id="rId11"/>
    <p:sldId id="371" r:id="rId12"/>
    <p:sldId id="363" r:id="rId13"/>
    <p:sldId id="364" r:id="rId14"/>
    <p:sldId id="365" r:id="rId15"/>
    <p:sldId id="366" r:id="rId16"/>
    <p:sldId id="324" r:id="rId17"/>
    <p:sldId id="326" r:id="rId18"/>
    <p:sldId id="328" r:id="rId19"/>
    <p:sldId id="369" r:id="rId20"/>
    <p:sldId id="346" r:id="rId21"/>
    <p:sldId id="347" r:id="rId22"/>
    <p:sldId id="349" r:id="rId23"/>
    <p:sldId id="350" r:id="rId24"/>
    <p:sldId id="348" r:id="rId25"/>
    <p:sldId id="351" r:id="rId26"/>
    <p:sldId id="352" r:id="rId27"/>
    <p:sldId id="353" r:id="rId28"/>
    <p:sldId id="354" r:id="rId29"/>
    <p:sldId id="355" r:id="rId30"/>
    <p:sldId id="356" r:id="rId31"/>
    <p:sldId id="357" r:id="rId32"/>
    <p:sldId id="376" r:id="rId33"/>
    <p:sldId id="377" r:id="rId34"/>
    <p:sldId id="378" r:id="rId35"/>
    <p:sldId id="379" r:id="rId36"/>
    <p:sldId id="380" r:id="rId37"/>
    <p:sldId id="370" r:id="rId38"/>
    <p:sldId id="372" r:id="rId39"/>
    <p:sldId id="373" r:id="rId40"/>
    <p:sldId id="375" r:id="rId41"/>
    <p:sldId id="276" r:id="rId42"/>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perc" initials="a" lastIdx="1" clrIdx="0"/>
  <p:cmAuthor id="1" name="広野 正純" initials="広野" lastIdx="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350" autoAdjust="0"/>
  </p:normalViewPr>
  <p:slideViewPr>
    <p:cSldViewPr snapToGrid="0">
      <p:cViewPr varScale="1">
        <p:scale>
          <a:sx n="78" d="100"/>
          <a:sy n="78" d="100"/>
        </p:scale>
        <p:origin x="642"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98B379-E207-47AE-9166-AA901795CC01}"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AU"/>
        </a:p>
      </dgm:t>
    </dgm:pt>
    <dgm:pt modelId="{06D8FF28-2395-4FB8-BB08-788737D575D8}">
      <dgm:prSet phldrT="[Text]"/>
      <dgm:spPr/>
      <dgm:t>
        <a:bodyPr/>
        <a:lstStyle/>
        <a:p>
          <a:r>
            <a:rPr lang="en-AU" b="1" dirty="0" smtClean="0"/>
            <a:t>Darwin Declaration (2007)</a:t>
          </a:r>
          <a:endParaRPr lang="en-AU" b="1" dirty="0"/>
        </a:p>
      </dgm:t>
    </dgm:pt>
    <dgm:pt modelId="{B099566C-D0AE-4A87-8B40-F1DF5C6BFBB2}" type="parTrans" cxnId="{366FD015-6040-492A-B9FA-0269F44B306C}">
      <dgm:prSet/>
      <dgm:spPr/>
      <dgm:t>
        <a:bodyPr/>
        <a:lstStyle/>
        <a:p>
          <a:endParaRPr lang="en-AU"/>
        </a:p>
      </dgm:t>
    </dgm:pt>
    <dgm:pt modelId="{0915A535-A064-42C4-B313-02F6B31E9E69}" type="sibTrans" cxnId="{366FD015-6040-492A-B9FA-0269F44B306C}">
      <dgm:prSet/>
      <dgm:spPr/>
      <dgm:t>
        <a:bodyPr/>
        <a:lstStyle/>
        <a:p>
          <a:endParaRPr lang="en-AU"/>
        </a:p>
      </dgm:t>
    </dgm:pt>
    <dgm:pt modelId="{2F04EC21-09E3-42A1-AB15-9E42C90D5C2F}">
      <dgm:prSet phldrT="[Text]" custT="1"/>
      <dgm:spPr/>
      <dgm:t>
        <a:bodyPr/>
        <a:lstStyle/>
        <a:p>
          <a:r>
            <a:rPr lang="en-AU" sz="1400" i="1" dirty="0" smtClean="0"/>
            <a:t>Achieving Energy Security and Sustainable Development through Efficiency, Conservation and Diversity</a:t>
          </a:r>
        </a:p>
        <a:p>
          <a:r>
            <a:rPr lang="en-AU" sz="1400" dirty="0" smtClean="0"/>
            <a:t>APEC Leaders agreed to:</a:t>
          </a:r>
          <a:endParaRPr lang="en-AU" sz="1400" dirty="0"/>
        </a:p>
      </dgm:t>
    </dgm:pt>
    <dgm:pt modelId="{A56ACC4A-E0D0-449C-921A-6C685933DB71}" type="parTrans" cxnId="{7D65B136-C5E2-49B0-95FB-902F1CBC4AB8}">
      <dgm:prSet/>
      <dgm:spPr/>
      <dgm:t>
        <a:bodyPr/>
        <a:lstStyle/>
        <a:p>
          <a:endParaRPr lang="en-AU"/>
        </a:p>
      </dgm:t>
    </dgm:pt>
    <dgm:pt modelId="{39CC386B-FB9B-4936-AB88-76AA7D3B9B78}" type="sibTrans" cxnId="{7D65B136-C5E2-49B0-95FB-902F1CBC4AB8}">
      <dgm:prSet/>
      <dgm:spPr/>
      <dgm:t>
        <a:bodyPr/>
        <a:lstStyle/>
        <a:p>
          <a:endParaRPr lang="en-AU"/>
        </a:p>
      </dgm:t>
    </dgm:pt>
    <dgm:pt modelId="{9D21D21D-056B-4672-93C4-A0D623FB7870}">
      <dgm:prSet phldrT="[Text]"/>
      <dgm:spPr/>
      <dgm:t>
        <a:bodyPr/>
        <a:lstStyle/>
        <a:p>
          <a:r>
            <a:rPr lang="en-AU" b="1" smtClean="0"/>
            <a:t>Fukui </a:t>
          </a:r>
          <a:r>
            <a:rPr lang="en-AU" b="1" dirty="0" smtClean="0"/>
            <a:t>DECLARATION (2010)</a:t>
          </a:r>
        </a:p>
      </dgm:t>
    </dgm:pt>
    <dgm:pt modelId="{9DE8AE79-02EF-48D9-A6C1-9756BA994DEB}" type="parTrans" cxnId="{7DE767D8-982C-42EB-B784-5A8C51CF1D29}">
      <dgm:prSet/>
      <dgm:spPr/>
      <dgm:t>
        <a:bodyPr/>
        <a:lstStyle/>
        <a:p>
          <a:endParaRPr lang="en-AU"/>
        </a:p>
      </dgm:t>
    </dgm:pt>
    <dgm:pt modelId="{09B57101-FC76-4FE3-8107-488BDF9B3F5B}" type="sibTrans" cxnId="{7DE767D8-982C-42EB-B784-5A8C51CF1D29}">
      <dgm:prSet/>
      <dgm:spPr/>
      <dgm:t>
        <a:bodyPr/>
        <a:lstStyle/>
        <a:p>
          <a:endParaRPr lang="en-AU"/>
        </a:p>
      </dgm:t>
    </dgm:pt>
    <dgm:pt modelId="{453093EA-F5A5-47E7-87EF-2722F14A4E61}">
      <dgm:prSet phldrT="[Text]" custT="1"/>
      <dgm:spPr/>
      <dgm:t>
        <a:bodyPr/>
        <a:lstStyle/>
        <a:p>
          <a:pPr defTabSz="488950">
            <a:lnSpc>
              <a:spcPct val="90000"/>
            </a:lnSpc>
            <a:spcBef>
              <a:spcPct val="0"/>
            </a:spcBef>
            <a:spcAft>
              <a:spcPct val="35000"/>
            </a:spcAft>
          </a:pPr>
          <a:r>
            <a:rPr lang="en-AU" sz="1400" i="1" dirty="0" smtClean="0"/>
            <a:t>Low Carbon Paths to Energy Security: Cooperative Energy Solutions for A Sustainable APEC:</a:t>
          </a:r>
          <a:endParaRPr lang="en-AU" sz="1400" dirty="0" smtClean="0"/>
        </a:p>
        <a:p>
          <a:pPr defTabSz="488950">
            <a:lnSpc>
              <a:spcPct val="90000"/>
            </a:lnSpc>
            <a:spcBef>
              <a:spcPct val="0"/>
            </a:spcBef>
            <a:spcAft>
              <a:spcPct val="35000"/>
            </a:spcAft>
          </a:pPr>
          <a:r>
            <a:rPr lang="en-AU" sz="1400" dirty="0" smtClean="0"/>
            <a:t>APEC Leaders agreed to:</a:t>
          </a:r>
        </a:p>
        <a:p>
          <a:pPr defTabSz="488950">
            <a:lnSpc>
              <a:spcPct val="90000"/>
            </a:lnSpc>
            <a:spcBef>
              <a:spcPct val="0"/>
            </a:spcBef>
            <a:spcAft>
              <a:spcPct val="35000"/>
            </a:spcAft>
          </a:pPr>
          <a:r>
            <a:rPr lang="en-AU" sz="1400" dirty="0" smtClean="0"/>
            <a:t>-Improving energy efficiency is one of the quickest, greenest and most cost-effective ways to address energy security, economic growth and climate change challenges at the same time;</a:t>
          </a:r>
        </a:p>
        <a:p>
          <a:pPr marL="0" marR="0" indent="0" defTabSz="914400" eaLnBrk="1" fontAlgn="auto" latinLnBrk="0" hangingPunct="1">
            <a:lnSpc>
              <a:spcPct val="100000"/>
            </a:lnSpc>
            <a:spcBef>
              <a:spcPts val="0"/>
            </a:spcBef>
            <a:spcAft>
              <a:spcPts val="0"/>
            </a:spcAft>
            <a:buClrTx/>
            <a:buSzTx/>
            <a:buFontTx/>
            <a:buNone/>
            <a:tabLst/>
            <a:defRPr/>
          </a:pPr>
          <a:r>
            <a:rPr lang="en-AU" sz="1400" dirty="0" smtClean="0"/>
            <a:t>-Intensify the analysis of the potential for further energy intensity improvement as the aspirational energy intensity reduction goal by at least 25 percent from 2005 levels by 2030, will be far surpassed if recent trends continue.</a:t>
          </a:r>
          <a:endParaRPr lang="en-AU" sz="1400" dirty="0"/>
        </a:p>
      </dgm:t>
    </dgm:pt>
    <dgm:pt modelId="{382D8AE6-78A8-4585-B153-1344983107A1}" type="parTrans" cxnId="{56A194F3-8066-4634-84CF-01C4CBD10192}">
      <dgm:prSet/>
      <dgm:spPr/>
      <dgm:t>
        <a:bodyPr/>
        <a:lstStyle/>
        <a:p>
          <a:endParaRPr lang="en-AU"/>
        </a:p>
      </dgm:t>
    </dgm:pt>
    <dgm:pt modelId="{14659A07-A060-4096-9502-DCFE937389D4}" type="sibTrans" cxnId="{56A194F3-8066-4634-84CF-01C4CBD10192}">
      <dgm:prSet/>
      <dgm:spPr/>
      <dgm:t>
        <a:bodyPr/>
        <a:lstStyle/>
        <a:p>
          <a:endParaRPr lang="en-AU"/>
        </a:p>
      </dgm:t>
    </dgm:pt>
    <dgm:pt modelId="{97BE3D87-60B8-4B5C-84B2-82040461341D}">
      <dgm:prSet phldrT="[Text]"/>
      <dgm:spPr/>
      <dgm:t>
        <a:bodyPr/>
        <a:lstStyle/>
        <a:p>
          <a:r>
            <a:rPr lang="en-AU" b="1" dirty="0" smtClean="0"/>
            <a:t>Honolulu Declaration (2011)</a:t>
          </a:r>
          <a:endParaRPr lang="en-AU" b="1" dirty="0"/>
        </a:p>
      </dgm:t>
    </dgm:pt>
    <dgm:pt modelId="{5D95FBC5-92D4-4ED8-8DBF-FA7B43F75F91}" type="parTrans" cxnId="{52C90A2A-7071-4BCC-AF21-DE5653B7F2D0}">
      <dgm:prSet/>
      <dgm:spPr/>
      <dgm:t>
        <a:bodyPr/>
        <a:lstStyle/>
        <a:p>
          <a:endParaRPr lang="en-AU"/>
        </a:p>
      </dgm:t>
    </dgm:pt>
    <dgm:pt modelId="{EBEB7C9A-BF79-48D3-8D6A-F9C13B25640B}" type="sibTrans" cxnId="{52C90A2A-7071-4BCC-AF21-DE5653B7F2D0}">
      <dgm:prSet/>
      <dgm:spPr/>
      <dgm:t>
        <a:bodyPr/>
        <a:lstStyle/>
        <a:p>
          <a:endParaRPr lang="en-AU"/>
        </a:p>
      </dgm:t>
    </dgm:pt>
    <dgm:pt modelId="{36CDFAF8-FEB7-4097-842F-6734C2136F02}">
      <dgm:prSet phldrT="[Text]" custT="1"/>
      <dgm:spPr/>
      <dgm:t>
        <a:bodyPr/>
        <a:lstStyle/>
        <a:p>
          <a:r>
            <a:rPr lang="en-AU" sz="1400" i="1" dirty="0" smtClean="0"/>
            <a:t>Toward a Seamless Regional Economy:</a:t>
          </a:r>
        </a:p>
        <a:p>
          <a:r>
            <a:rPr lang="en-AU" sz="1400" i="1" dirty="0" smtClean="0"/>
            <a:t>APEC </a:t>
          </a:r>
          <a:r>
            <a:rPr lang="en-AU" sz="1400" dirty="0" smtClean="0"/>
            <a:t>Leaders and members agreed to work together for greater economic cohesion and security to promote green growth goals: </a:t>
          </a:r>
          <a:endParaRPr lang="en-AU" sz="1400" dirty="0"/>
        </a:p>
      </dgm:t>
    </dgm:pt>
    <dgm:pt modelId="{71E208CF-4A13-4BC7-8696-9EF9E34D269A}" type="parTrans" cxnId="{D6FB3E5F-0E83-4CD6-9F35-8719A00EFFFA}">
      <dgm:prSet/>
      <dgm:spPr/>
      <dgm:t>
        <a:bodyPr/>
        <a:lstStyle/>
        <a:p>
          <a:endParaRPr lang="en-AU"/>
        </a:p>
      </dgm:t>
    </dgm:pt>
    <dgm:pt modelId="{7E41DFA1-ECC4-4E0B-B8ED-86575EEE5534}" type="sibTrans" cxnId="{D6FB3E5F-0E83-4CD6-9F35-8719A00EFFFA}">
      <dgm:prSet/>
      <dgm:spPr/>
      <dgm:t>
        <a:bodyPr/>
        <a:lstStyle/>
        <a:p>
          <a:endParaRPr lang="en-AU"/>
        </a:p>
      </dgm:t>
    </dgm:pt>
    <dgm:pt modelId="{17A44E45-4DB8-4720-80BB-D8DE468631B7}">
      <dgm:prSet custT="1"/>
      <dgm:spPr/>
      <dgm:t>
        <a:bodyPr/>
        <a:lstStyle/>
        <a:p>
          <a:r>
            <a:rPr lang="en-AU" sz="1400" dirty="0" smtClean="0"/>
            <a:t>- Rationalise and phase out inefficient fossil-fuel subsidies that encourage wasteful consumption, while recognising the importance of providing those in need with essential energy services, and set up a voluntary reporting mechanism on progress, which we will review annually; </a:t>
          </a:r>
        </a:p>
        <a:p>
          <a:r>
            <a:rPr lang="en-AU" sz="1400" dirty="0" smtClean="0"/>
            <a:t>-Aspire to reduce APEC's aggregate energy intensity by 45% percent by 2035;”</a:t>
          </a:r>
          <a:endParaRPr lang="en-AU" sz="1400" dirty="0"/>
        </a:p>
      </dgm:t>
    </dgm:pt>
    <dgm:pt modelId="{5DF83453-B0DA-4B6D-837B-DFF95F91A463}" type="parTrans" cxnId="{582AA672-C7AE-44DE-8BF2-FDAF5BFE845F}">
      <dgm:prSet/>
      <dgm:spPr/>
      <dgm:t>
        <a:bodyPr/>
        <a:lstStyle/>
        <a:p>
          <a:endParaRPr lang="en-AU"/>
        </a:p>
      </dgm:t>
    </dgm:pt>
    <dgm:pt modelId="{7EFC46BD-DD5B-4457-8152-70A54ECF13D7}" type="sibTrans" cxnId="{582AA672-C7AE-44DE-8BF2-FDAF5BFE845F}">
      <dgm:prSet/>
      <dgm:spPr/>
      <dgm:t>
        <a:bodyPr/>
        <a:lstStyle/>
        <a:p>
          <a:endParaRPr lang="en-AU"/>
        </a:p>
      </dgm:t>
    </dgm:pt>
    <dgm:pt modelId="{206CCD15-A337-47B4-9E0D-D8C55F5E7E59}">
      <dgm:prSet/>
      <dgm:spPr/>
      <dgm:t>
        <a:bodyPr/>
        <a:lstStyle/>
        <a:p>
          <a:endParaRPr lang="en-AU" sz="1100" dirty="0"/>
        </a:p>
      </dgm:t>
    </dgm:pt>
    <dgm:pt modelId="{9E3B181C-AF04-47E1-803F-3300EB528035}" type="parTrans" cxnId="{7209AE5B-A490-4FC5-808F-E260DD2CE1FC}">
      <dgm:prSet/>
      <dgm:spPr/>
      <dgm:t>
        <a:bodyPr/>
        <a:lstStyle/>
        <a:p>
          <a:endParaRPr lang="en-AU"/>
        </a:p>
      </dgm:t>
    </dgm:pt>
    <dgm:pt modelId="{4903EDBE-4106-40D3-83A3-D944C1B07E6E}" type="sibTrans" cxnId="{7209AE5B-A490-4FC5-808F-E260DD2CE1FC}">
      <dgm:prSet/>
      <dgm:spPr/>
      <dgm:t>
        <a:bodyPr/>
        <a:lstStyle/>
        <a:p>
          <a:endParaRPr lang="en-AU"/>
        </a:p>
      </dgm:t>
    </dgm:pt>
    <dgm:pt modelId="{B850C69E-E474-4244-A338-14CDFA84400B}">
      <dgm:prSet custT="1"/>
      <dgm:spPr/>
      <dgm:t>
        <a:bodyPr/>
        <a:lstStyle/>
        <a:p>
          <a:r>
            <a:rPr lang="en-AU" sz="1400" dirty="0" smtClean="0"/>
            <a:t>– work towards achieving an APEC-wide aspirational goal of a reduction in energy intensity of at least 25 percent by 2030 (with 2005 as the base year);</a:t>
          </a:r>
        </a:p>
      </dgm:t>
    </dgm:pt>
    <dgm:pt modelId="{71A8FA65-12E5-48A5-A90E-F8E202F49E85}" type="parTrans" cxnId="{CAF3283F-6A76-4A40-B412-C077AD709722}">
      <dgm:prSet/>
      <dgm:spPr/>
      <dgm:t>
        <a:bodyPr/>
        <a:lstStyle/>
        <a:p>
          <a:endParaRPr lang="en-AU"/>
        </a:p>
      </dgm:t>
    </dgm:pt>
    <dgm:pt modelId="{3DDFC368-0ED8-4E1E-B565-4DAC0A3BFCF2}" type="sibTrans" cxnId="{CAF3283F-6A76-4A40-B412-C077AD709722}">
      <dgm:prSet/>
      <dgm:spPr/>
      <dgm:t>
        <a:bodyPr/>
        <a:lstStyle/>
        <a:p>
          <a:endParaRPr lang="en-AU"/>
        </a:p>
      </dgm:t>
    </dgm:pt>
    <dgm:pt modelId="{8A843A20-ABD7-426B-BC34-9ED2467DBF67}">
      <dgm:prSet custT="1"/>
      <dgm:spPr/>
      <dgm:t>
        <a:bodyPr/>
        <a:lstStyle/>
        <a:p>
          <a:r>
            <a:rPr lang="en-AU" sz="1400" dirty="0" smtClean="0"/>
            <a:t>–facilitate and review progress through the voluntary APEC Energy Peer Review Mechanism with a report back to APEC Leaders in 2010, and</a:t>
          </a:r>
        </a:p>
      </dgm:t>
    </dgm:pt>
    <dgm:pt modelId="{D191F8C9-407D-43C7-8E7B-D224062F8722}" type="parTrans" cxnId="{D97DA12D-3074-446E-95B0-450D7F105BED}">
      <dgm:prSet/>
      <dgm:spPr/>
      <dgm:t>
        <a:bodyPr/>
        <a:lstStyle/>
        <a:p>
          <a:endParaRPr lang="en-AU"/>
        </a:p>
      </dgm:t>
    </dgm:pt>
    <dgm:pt modelId="{78786FD4-5C8B-4C37-A010-73304019B455}" type="sibTrans" cxnId="{D97DA12D-3074-446E-95B0-450D7F105BED}">
      <dgm:prSet/>
      <dgm:spPr/>
      <dgm:t>
        <a:bodyPr/>
        <a:lstStyle/>
        <a:p>
          <a:endParaRPr lang="en-AU"/>
        </a:p>
      </dgm:t>
    </dgm:pt>
    <dgm:pt modelId="{12D32875-B5F2-4218-B45D-93306FA2F9DC}">
      <dgm:prSet custT="1"/>
      <dgm:spPr/>
      <dgm:t>
        <a:bodyPr/>
        <a:lstStyle/>
        <a:p>
          <a:r>
            <a:rPr lang="en-AU" sz="1400" dirty="0" smtClean="0"/>
            <a:t>–promote policies that advance the deployment of low and zero emission energy uses.</a:t>
          </a:r>
        </a:p>
      </dgm:t>
    </dgm:pt>
    <dgm:pt modelId="{CA7B0A1A-7869-4AED-B33F-30DDC553F97C}" type="parTrans" cxnId="{E7C2A388-7016-4C0C-9C85-85311CD3BD8D}">
      <dgm:prSet/>
      <dgm:spPr/>
      <dgm:t>
        <a:bodyPr/>
        <a:lstStyle/>
        <a:p>
          <a:endParaRPr lang="en-AU"/>
        </a:p>
      </dgm:t>
    </dgm:pt>
    <dgm:pt modelId="{3DAF88A2-6EA4-440C-A280-304D509A3001}" type="sibTrans" cxnId="{E7C2A388-7016-4C0C-9C85-85311CD3BD8D}">
      <dgm:prSet/>
      <dgm:spPr/>
      <dgm:t>
        <a:bodyPr/>
        <a:lstStyle/>
        <a:p>
          <a:endParaRPr lang="en-AU"/>
        </a:p>
      </dgm:t>
    </dgm:pt>
    <dgm:pt modelId="{27F8EA7A-DBCE-4E31-9975-36E76930A380}" type="pres">
      <dgm:prSet presAssocID="{FC98B379-E207-47AE-9166-AA901795CC01}" presName="Name0" presStyleCnt="0">
        <dgm:presLayoutVars>
          <dgm:chMax val="5"/>
          <dgm:chPref val="5"/>
          <dgm:dir/>
          <dgm:animLvl val="lvl"/>
        </dgm:presLayoutVars>
      </dgm:prSet>
      <dgm:spPr/>
      <dgm:t>
        <a:bodyPr/>
        <a:lstStyle/>
        <a:p>
          <a:endParaRPr kumimoji="1" lang="ja-JP" altLang="en-US"/>
        </a:p>
      </dgm:t>
    </dgm:pt>
    <dgm:pt modelId="{34EC0A47-221A-4081-9108-6620659E0F70}" type="pres">
      <dgm:prSet presAssocID="{06D8FF28-2395-4FB8-BB08-788737D575D8}" presName="parentText1" presStyleLbl="node1" presStyleIdx="0" presStyleCnt="3" custScaleX="104368" custLinFactNeighborX="-745" custLinFactNeighborY="-11860">
        <dgm:presLayoutVars>
          <dgm:chMax/>
          <dgm:chPref val="3"/>
          <dgm:bulletEnabled val="1"/>
        </dgm:presLayoutVars>
      </dgm:prSet>
      <dgm:spPr/>
      <dgm:t>
        <a:bodyPr/>
        <a:lstStyle/>
        <a:p>
          <a:endParaRPr kumimoji="1" lang="ja-JP" altLang="en-US"/>
        </a:p>
      </dgm:t>
    </dgm:pt>
    <dgm:pt modelId="{F315E644-50B3-4042-8206-B97B96CDCDB0}" type="pres">
      <dgm:prSet presAssocID="{06D8FF28-2395-4FB8-BB08-788737D575D8}" presName="childText1" presStyleLbl="solidAlignAcc1" presStyleIdx="0" presStyleCnt="3" custScaleX="96576" custScaleY="128886" custLinFactNeighborX="-8229" custLinFactNeighborY="11941">
        <dgm:presLayoutVars>
          <dgm:chMax val="0"/>
          <dgm:chPref val="0"/>
          <dgm:bulletEnabled val="1"/>
        </dgm:presLayoutVars>
      </dgm:prSet>
      <dgm:spPr/>
      <dgm:t>
        <a:bodyPr/>
        <a:lstStyle/>
        <a:p>
          <a:endParaRPr lang="en-AU"/>
        </a:p>
      </dgm:t>
    </dgm:pt>
    <dgm:pt modelId="{FB177082-908E-4EED-B11B-904F22F356E2}" type="pres">
      <dgm:prSet presAssocID="{9D21D21D-056B-4672-93C4-A0D623FB7870}" presName="parentText2" presStyleLbl="node1" presStyleIdx="1" presStyleCnt="3" custScaleX="109312" custLinFactNeighborX="-750" custLinFactNeighborY="-8193">
        <dgm:presLayoutVars>
          <dgm:chMax/>
          <dgm:chPref val="3"/>
          <dgm:bulletEnabled val="1"/>
        </dgm:presLayoutVars>
      </dgm:prSet>
      <dgm:spPr/>
      <dgm:t>
        <a:bodyPr/>
        <a:lstStyle/>
        <a:p>
          <a:endParaRPr lang="en-AU"/>
        </a:p>
      </dgm:t>
    </dgm:pt>
    <dgm:pt modelId="{7FCDD74D-0F41-4C26-9102-A29ABCD8CCE1}" type="pres">
      <dgm:prSet presAssocID="{9D21D21D-056B-4672-93C4-A0D623FB7870}" presName="childText2" presStyleLbl="solidAlignAcc1" presStyleIdx="1" presStyleCnt="3" custScaleY="131533" custLinFactNeighborX="-10870" custLinFactNeighborY="3538">
        <dgm:presLayoutVars>
          <dgm:chMax val="0"/>
          <dgm:chPref val="0"/>
          <dgm:bulletEnabled val="1"/>
        </dgm:presLayoutVars>
      </dgm:prSet>
      <dgm:spPr/>
      <dgm:t>
        <a:bodyPr/>
        <a:lstStyle/>
        <a:p>
          <a:endParaRPr lang="en-AU"/>
        </a:p>
      </dgm:t>
    </dgm:pt>
    <dgm:pt modelId="{B4EABA98-9DF2-40EA-8867-79BEDBC4DD5B}" type="pres">
      <dgm:prSet presAssocID="{97BE3D87-60B8-4B5C-84B2-82040461341D}" presName="parentText3" presStyleLbl="node1" presStyleIdx="2" presStyleCnt="3" custScaleX="117927" custLinFactNeighborX="838" custLinFactNeighborY="-11456">
        <dgm:presLayoutVars>
          <dgm:chMax/>
          <dgm:chPref val="3"/>
          <dgm:bulletEnabled val="1"/>
        </dgm:presLayoutVars>
      </dgm:prSet>
      <dgm:spPr/>
      <dgm:t>
        <a:bodyPr/>
        <a:lstStyle/>
        <a:p>
          <a:endParaRPr kumimoji="1" lang="ja-JP" altLang="en-US"/>
        </a:p>
      </dgm:t>
    </dgm:pt>
    <dgm:pt modelId="{60E39B5B-63C2-4576-8713-0F72A2F43D05}" type="pres">
      <dgm:prSet presAssocID="{97BE3D87-60B8-4B5C-84B2-82040461341D}" presName="childText3" presStyleLbl="solidAlignAcc1" presStyleIdx="2" presStyleCnt="3" custScaleX="99840" custScaleY="117576" custLinFactNeighborX="-11237" custLinFactNeighborY="1447">
        <dgm:presLayoutVars>
          <dgm:chMax val="0"/>
          <dgm:chPref val="0"/>
          <dgm:bulletEnabled val="1"/>
        </dgm:presLayoutVars>
      </dgm:prSet>
      <dgm:spPr/>
      <dgm:t>
        <a:bodyPr/>
        <a:lstStyle/>
        <a:p>
          <a:endParaRPr lang="en-AU"/>
        </a:p>
      </dgm:t>
    </dgm:pt>
  </dgm:ptLst>
  <dgm:cxnLst>
    <dgm:cxn modelId="{4AC3B2D4-54BF-407A-8EF2-335A8219897A}" type="presOf" srcId="{B850C69E-E474-4244-A338-14CDFA84400B}" destId="{F315E644-50B3-4042-8206-B97B96CDCDB0}" srcOrd="0" destOrd="1" presId="urn:microsoft.com/office/officeart/2009/3/layout/IncreasingArrowsProcess"/>
    <dgm:cxn modelId="{92F9972D-9744-4C12-BF07-F15704491F52}" type="presOf" srcId="{9D21D21D-056B-4672-93C4-A0D623FB7870}" destId="{FB177082-908E-4EED-B11B-904F22F356E2}" srcOrd="0" destOrd="0" presId="urn:microsoft.com/office/officeart/2009/3/layout/IncreasingArrowsProcess"/>
    <dgm:cxn modelId="{366FD015-6040-492A-B9FA-0269F44B306C}" srcId="{FC98B379-E207-47AE-9166-AA901795CC01}" destId="{06D8FF28-2395-4FB8-BB08-788737D575D8}" srcOrd="0" destOrd="0" parTransId="{B099566C-D0AE-4A87-8B40-F1DF5C6BFBB2}" sibTransId="{0915A535-A064-42C4-B313-02F6B31E9E69}"/>
    <dgm:cxn modelId="{037E84B1-ACE4-4D96-AAA2-F573C38701DA}" type="presOf" srcId="{206CCD15-A337-47B4-9E0D-D8C55F5E7E59}" destId="{60E39B5B-63C2-4576-8713-0F72A2F43D05}" srcOrd="0" destOrd="2" presId="urn:microsoft.com/office/officeart/2009/3/layout/IncreasingArrowsProcess"/>
    <dgm:cxn modelId="{7D65B136-C5E2-49B0-95FB-902F1CBC4AB8}" srcId="{06D8FF28-2395-4FB8-BB08-788737D575D8}" destId="{2F04EC21-09E3-42A1-AB15-9E42C90D5C2F}" srcOrd="0" destOrd="0" parTransId="{A56ACC4A-E0D0-449C-921A-6C685933DB71}" sibTransId="{39CC386B-FB9B-4936-AB88-76AA7D3B9B78}"/>
    <dgm:cxn modelId="{02EA6F03-1B5D-47B2-B71D-320F0264DB34}" type="presOf" srcId="{97BE3D87-60B8-4B5C-84B2-82040461341D}" destId="{B4EABA98-9DF2-40EA-8867-79BEDBC4DD5B}" srcOrd="0" destOrd="0" presId="urn:microsoft.com/office/officeart/2009/3/layout/IncreasingArrowsProcess"/>
    <dgm:cxn modelId="{7DE767D8-982C-42EB-B784-5A8C51CF1D29}" srcId="{FC98B379-E207-47AE-9166-AA901795CC01}" destId="{9D21D21D-056B-4672-93C4-A0D623FB7870}" srcOrd="1" destOrd="0" parTransId="{9DE8AE79-02EF-48D9-A6C1-9756BA994DEB}" sibTransId="{09B57101-FC76-4FE3-8107-488BDF9B3F5B}"/>
    <dgm:cxn modelId="{947235A6-B754-4903-B064-AA264A28F2AB}" type="presOf" srcId="{17A44E45-4DB8-4720-80BB-D8DE468631B7}" destId="{60E39B5B-63C2-4576-8713-0F72A2F43D05}" srcOrd="0" destOrd="1" presId="urn:microsoft.com/office/officeart/2009/3/layout/IncreasingArrowsProcess"/>
    <dgm:cxn modelId="{582AA672-C7AE-44DE-8BF2-FDAF5BFE845F}" srcId="{97BE3D87-60B8-4B5C-84B2-82040461341D}" destId="{17A44E45-4DB8-4720-80BB-D8DE468631B7}" srcOrd="1" destOrd="0" parTransId="{5DF83453-B0DA-4B6D-837B-DFF95F91A463}" sibTransId="{7EFC46BD-DD5B-4457-8152-70A54ECF13D7}"/>
    <dgm:cxn modelId="{CAF3283F-6A76-4A40-B412-C077AD709722}" srcId="{06D8FF28-2395-4FB8-BB08-788737D575D8}" destId="{B850C69E-E474-4244-A338-14CDFA84400B}" srcOrd="1" destOrd="0" parTransId="{71A8FA65-12E5-48A5-A90E-F8E202F49E85}" sibTransId="{3DDFC368-0ED8-4E1E-B565-4DAC0A3BFCF2}"/>
    <dgm:cxn modelId="{E7C2A388-7016-4C0C-9C85-85311CD3BD8D}" srcId="{06D8FF28-2395-4FB8-BB08-788737D575D8}" destId="{12D32875-B5F2-4218-B45D-93306FA2F9DC}" srcOrd="3" destOrd="0" parTransId="{CA7B0A1A-7869-4AED-B33F-30DDC553F97C}" sibTransId="{3DAF88A2-6EA4-440C-A280-304D509A3001}"/>
    <dgm:cxn modelId="{7209AE5B-A490-4FC5-808F-E260DD2CE1FC}" srcId="{97BE3D87-60B8-4B5C-84B2-82040461341D}" destId="{206CCD15-A337-47B4-9E0D-D8C55F5E7E59}" srcOrd="2" destOrd="0" parTransId="{9E3B181C-AF04-47E1-803F-3300EB528035}" sibTransId="{4903EDBE-4106-40D3-83A3-D944C1B07E6E}"/>
    <dgm:cxn modelId="{4B701969-8E10-4523-A927-B167F684EFA1}" type="presOf" srcId="{453093EA-F5A5-47E7-87EF-2722F14A4E61}" destId="{7FCDD74D-0F41-4C26-9102-A29ABCD8CCE1}" srcOrd="0" destOrd="0" presId="urn:microsoft.com/office/officeart/2009/3/layout/IncreasingArrowsProcess"/>
    <dgm:cxn modelId="{56A194F3-8066-4634-84CF-01C4CBD10192}" srcId="{9D21D21D-056B-4672-93C4-A0D623FB7870}" destId="{453093EA-F5A5-47E7-87EF-2722F14A4E61}" srcOrd="0" destOrd="0" parTransId="{382D8AE6-78A8-4585-B153-1344983107A1}" sibTransId="{14659A07-A060-4096-9502-DCFE937389D4}"/>
    <dgm:cxn modelId="{AB9D3946-8B18-4E5D-B804-26E7C5022A96}" type="presOf" srcId="{8A843A20-ABD7-426B-BC34-9ED2467DBF67}" destId="{F315E644-50B3-4042-8206-B97B96CDCDB0}" srcOrd="0" destOrd="2" presId="urn:microsoft.com/office/officeart/2009/3/layout/IncreasingArrowsProcess"/>
    <dgm:cxn modelId="{8D3A28C1-8298-43CF-9D1F-E24EC1EF6DDC}" type="presOf" srcId="{12D32875-B5F2-4218-B45D-93306FA2F9DC}" destId="{F315E644-50B3-4042-8206-B97B96CDCDB0}" srcOrd="0" destOrd="3" presId="urn:microsoft.com/office/officeart/2009/3/layout/IncreasingArrowsProcess"/>
    <dgm:cxn modelId="{D97DA12D-3074-446E-95B0-450D7F105BED}" srcId="{06D8FF28-2395-4FB8-BB08-788737D575D8}" destId="{8A843A20-ABD7-426B-BC34-9ED2467DBF67}" srcOrd="2" destOrd="0" parTransId="{D191F8C9-407D-43C7-8E7B-D224062F8722}" sibTransId="{78786FD4-5C8B-4C37-A010-73304019B455}"/>
    <dgm:cxn modelId="{D6FB3E5F-0E83-4CD6-9F35-8719A00EFFFA}" srcId="{97BE3D87-60B8-4B5C-84B2-82040461341D}" destId="{36CDFAF8-FEB7-4097-842F-6734C2136F02}" srcOrd="0" destOrd="0" parTransId="{71E208CF-4A13-4BC7-8696-9EF9E34D269A}" sibTransId="{7E41DFA1-ECC4-4E0B-B8ED-86575EEE5534}"/>
    <dgm:cxn modelId="{79948625-DFD9-4485-B0CA-1B75577B66B5}" type="presOf" srcId="{2F04EC21-09E3-42A1-AB15-9E42C90D5C2F}" destId="{F315E644-50B3-4042-8206-B97B96CDCDB0}" srcOrd="0" destOrd="0" presId="urn:microsoft.com/office/officeart/2009/3/layout/IncreasingArrowsProcess"/>
    <dgm:cxn modelId="{2D8DEB84-30AC-4A9D-A0EE-9772DFF41FBA}" type="presOf" srcId="{36CDFAF8-FEB7-4097-842F-6734C2136F02}" destId="{60E39B5B-63C2-4576-8713-0F72A2F43D05}" srcOrd="0" destOrd="0" presId="urn:microsoft.com/office/officeart/2009/3/layout/IncreasingArrowsProcess"/>
    <dgm:cxn modelId="{992F3290-B6D2-4D75-AC52-DB21A4B887C5}" type="presOf" srcId="{06D8FF28-2395-4FB8-BB08-788737D575D8}" destId="{34EC0A47-221A-4081-9108-6620659E0F70}" srcOrd="0" destOrd="0" presId="urn:microsoft.com/office/officeart/2009/3/layout/IncreasingArrowsProcess"/>
    <dgm:cxn modelId="{52C90A2A-7071-4BCC-AF21-DE5653B7F2D0}" srcId="{FC98B379-E207-47AE-9166-AA901795CC01}" destId="{97BE3D87-60B8-4B5C-84B2-82040461341D}" srcOrd="2" destOrd="0" parTransId="{5D95FBC5-92D4-4ED8-8DBF-FA7B43F75F91}" sibTransId="{EBEB7C9A-BF79-48D3-8D6A-F9C13B25640B}"/>
    <dgm:cxn modelId="{0BBE81BB-F53A-48A2-9EF3-6F80B61FF420}" type="presOf" srcId="{FC98B379-E207-47AE-9166-AA901795CC01}" destId="{27F8EA7A-DBCE-4E31-9975-36E76930A380}" srcOrd="0" destOrd="0" presId="urn:microsoft.com/office/officeart/2009/3/layout/IncreasingArrowsProcess"/>
    <dgm:cxn modelId="{D4949333-6B69-42D6-8688-46F1EB3A3E94}" type="presParOf" srcId="{27F8EA7A-DBCE-4E31-9975-36E76930A380}" destId="{34EC0A47-221A-4081-9108-6620659E0F70}" srcOrd="0" destOrd="0" presId="urn:microsoft.com/office/officeart/2009/3/layout/IncreasingArrowsProcess"/>
    <dgm:cxn modelId="{D747DEEB-1B03-41C6-874A-24E5C38CB812}" type="presParOf" srcId="{27F8EA7A-DBCE-4E31-9975-36E76930A380}" destId="{F315E644-50B3-4042-8206-B97B96CDCDB0}" srcOrd="1" destOrd="0" presId="urn:microsoft.com/office/officeart/2009/3/layout/IncreasingArrowsProcess"/>
    <dgm:cxn modelId="{E3F899B0-8648-4D89-B95F-74569DA0878F}" type="presParOf" srcId="{27F8EA7A-DBCE-4E31-9975-36E76930A380}" destId="{FB177082-908E-4EED-B11B-904F22F356E2}" srcOrd="2" destOrd="0" presId="urn:microsoft.com/office/officeart/2009/3/layout/IncreasingArrowsProcess"/>
    <dgm:cxn modelId="{C8B0593D-8B3A-4734-A1C4-C6ABCD036A1D}" type="presParOf" srcId="{27F8EA7A-DBCE-4E31-9975-36E76930A380}" destId="{7FCDD74D-0F41-4C26-9102-A29ABCD8CCE1}" srcOrd="3" destOrd="0" presId="urn:microsoft.com/office/officeart/2009/3/layout/IncreasingArrowsProcess"/>
    <dgm:cxn modelId="{79413B1D-C928-4323-AD3E-45700065FEA9}" type="presParOf" srcId="{27F8EA7A-DBCE-4E31-9975-36E76930A380}" destId="{B4EABA98-9DF2-40EA-8867-79BEDBC4DD5B}" srcOrd="4" destOrd="0" presId="urn:microsoft.com/office/officeart/2009/3/layout/IncreasingArrowsProcess"/>
    <dgm:cxn modelId="{368BB22A-1664-4D50-842D-A3FF56FD0D60}" type="presParOf" srcId="{27F8EA7A-DBCE-4E31-9975-36E76930A380}" destId="{60E39B5B-63C2-4576-8713-0F72A2F43D05}" srcOrd="5"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A6621F-CD6D-47EE-8C37-07FF147FC2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32969D1E-78AE-4A21-9513-6B35277E643A}">
      <dgm:prSet phldrT="[Text]" custT="1"/>
      <dgm:spPr>
        <a:noFill/>
        <a:ln>
          <a:solidFill>
            <a:srgbClr val="FF0000"/>
          </a:solidFill>
        </a:ln>
      </dgm:spPr>
      <dgm:t>
        <a:bodyPr/>
        <a:lstStyle/>
        <a:p>
          <a:pPr marL="0" indent="0">
            <a:tabLst>
              <a:tab pos="357188" algn="l"/>
            </a:tabLst>
          </a:pPr>
          <a:r>
            <a:rPr lang="en-AU" sz="2800" dirty="0" smtClean="0">
              <a:solidFill>
                <a:srgbClr val="0000CC"/>
              </a:solidFill>
              <a:latin typeface="Times New Roman" panose="02020603050405020304" pitchFamily="18" charset="0"/>
              <a:cs typeface="Times New Roman" panose="02020603050405020304" pitchFamily="18" charset="0"/>
            </a:rPr>
            <a:t>●	</a:t>
          </a:r>
          <a:r>
            <a:rPr lang="en-AU" sz="2800" dirty="0" smtClean="0">
              <a:solidFill>
                <a:srgbClr val="0000CC"/>
              </a:solidFill>
            </a:rPr>
            <a:t>Subsequent to APEC Leaders setting the target to reduce energy intensity by 45% by 2035 (against the 2005 level), APERC has been </a:t>
          </a:r>
          <a:r>
            <a:rPr lang="en-AU" sz="2800" dirty="0" err="1" smtClean="0">
              <a:solidFill>
                <a:srgbClr val="0000CC"/>
              </a:solidFill>
            </a:rPr>
            <a:t>endeavoring</a:t>
          </a:r>
          <a:r>
            <a:rPr lang="en-AU" sz="2800" dirty="0" smtClean="0">
              <a:solidFill>
                <a:srgbClr val="0000CC"/>
              </a:solidFill>
            </a:rPr>
            <a:t> to help the APEC Energy Working Group develop their response to the APEC Energy Minister’s instruction, in part by analysing evidence of energy intensity reduction</a:t>
          </a:r>
          <a:endParaRPr lang="en-AU" sz="2800" dirty="0">
            <a:solidFill>
              <a:srgbClr val="0000CC"/>
            </a:solidFill>
          </a:endParaRPr>
        </a:p>
      </dgm:t>
    </dgm:pt>
    <dgm:pt modelId="{A63224B6-E3F2-45EC-B0D2-24604F091D71}" type="parTrans" cxnId="{FB360F31-C8A9-49B3-B287-F84314691BBA}">
      <dgm:prSet/>
      <dgm:spPr/>
      <dgm:t>
        <a:bodyPr/>
        <a:lstStyle/>
        <a:p>
          <a:endParaRPr lang="en-AU" sz="2800"/>
        </a:p>
      </dgm:t>
    </dgm:pt>
    <dgm:pt modelId="{B536FB75-37E2-4279-B043-4B93D953D85D}" type="sibTrans" cxnId="{FB360F31-C8A9-49B3-B287-F84314691BBA}">
      <dgm:prSet/>
      <dgm:spPr/>
      <dgm:t>
        <a:bodyPr/>
        <a:lstStyle/>
        <a:p>
          <a:endParaRPr lang="en-AU" sz="2800"/>
        </a:p>
      </dgm:t>
    </dgm:pt>
    <dgm:pt modelId="{82894D6A-5292-400C-A0D5-900F064CAB4F}">
      <dgm:prSet phldrT="[Text]" custT="1"/>
      <dgm:spPr>
        <a:noFill/>
        <a:ln>
          <a:solidFill>
            <a:srgbClr val="FF0000"/>
          </a:solidFill>
        </a:ln>
      </dgm:spPr>
      <dgm:t>
        <a:bodyPr/>
        <a:lstStyle/>
        <a:p>
          <a:pPr>
            <a:tabLst>
              <a:tab pos="357188" algn="l"/>
            </a:tabLst>
          </a:pPr>
          <a:r>
            <a:rPr lang="en-AU" sz="2800" dirty="0" smtClean="0">
              <a:solidFill>
                <a:srgbClr val="0000CC"/>
              </a:solidFill>
              <a:latin typeface="Times New Roman" panose="02020603050405020304" pitchFamily="18" charset="0"/>
              <a:cs typeface="Times New Roman" panose="02020603050405020304" pitchFamily="18" charset="0"/>
            </a:rPr>
            <a:t>●	</a:t>
          </a:r>
          <a:r>
            <a:rPr lang="en-AU" sz="2800" dirty="0" smtClean="0">
              <a:solidFill>
                <a:srgbClr val="0000CC"/>
              </a:solidFill>
            </a:rPr>
            <a:t>Energy intensity is most commonly defined as the amount of energy consumption per unit of GDP, as GDP data are readily available and easy to obtain. It is often used as a proxy to analyse energy efficiency improvements</a:t>
          </a:r>
          <a:endParaRPr lang="en-AU" sz="2800" dirty="0">
            <a:solidFill>
              <a:srgbClr val="0000CC"/>
            </a:solidFill>
          </a:endParaRPr>
        </a:p>
      </dgm:t>
    </dgm:pt>
    <dgm:pt modelId="{3497EB48-5325-4FA2-843A-03B85D9199F4}" type="parTrans" cxnId="{0A84F43D-7753-446B-A8B1-A6A605167820}">
      <dgm:prSet/>
      <dgm:spPr/>
      <dgm:t>
        <a:bodyPr/>
        <a:lstStyle/>
        <a:p>
          <a:endParaRPr lang="en-AU" sz="2800"/>
        </a:p>
      </dgm:t>
    </dgm:pt>
    <dgm:pt modelId="{9BCAA90B-38AD-43D0-8763-B08ABE5D5968}" type="sibTrans" cxnId="{0A84F43D-7753-446B-A8B1-A6A605167820}">
      <dgm:prSet/>
      <dgm:spPr/>
      <dgm:t>
        <a:bodyPr/>
        <a:lstStyle/>
        <a:p>
          <a:endParaRPr lang="en-AU" sz="2800"/>
        </a:p>
      </dgm:t>
    </dgm:pt>
    <dgm:pt modelId="{62A4B54C-F2B9-4A17-AFC2-0F1613C7ED1F}" type="pres">
      <dgm:prSet presAssocID="{88A6621F-CD6D-47EE-8C37-07FF147FC2BE}" presName="linear" presStyleCnt="0">
        <dgm:presLayoutVars>
          <dgm:animLvl val="lvl"/>
          <dgm:resizeHandles val="exact"/>
        </dgm:presLayoutVars>
      </dgm:prSet>
      <dgm:spPr/>
      <dgm:t>
        <a:bodyPr/>
        <a:lstStyle/>
        <a:p>
          <a:endParaRPr kumimoji="1" lang="ja-JP" altLang="en-US"/>
        </a:p>
      </dgm:t>
    </dgm:pt>
    <dgm:pt modelId="{BA640F77-0785-4F71-8AED-907CFCAA4021}" type="pres">
      <dgm:prSet presAssocID="{32969D1E-78AE-4A21-9513-6B35277E643A}" presName="parentText" presStyleLbl="node1" presStyleIdx="0" presStyleCnt="2" custLinFactY="-2972" custLinFactNeighborY="-100000">
        <dgm:presLayoutVars>
          <dgm:chMax val="0"/>
          <dgm:bulletEnabled val="1"/>
        </dgm:presLayoutVars>
      </dgm:prSet>
      <dgm:spPr/>
      <dgm:t>
        <a:bodyPr/>
        <a:lstStyle/>
        <a:p>
          <a:endParaRPr lang="en-AU"/>
        </a:p>
      </dgm:t>
    </dgm:pt>
    <dgm:pt modelId="{2DBAB8A3-5E85-41F1-84D3-F0F3EE7C75C4}" type="pres">
      <dgm:prSet presAssocID="{B536FB75-37E2-4279-B043-4B93D953D85D}" presName="spacer" presStyleCnt="0"/>
      <dgm:spPr/>
    </dgm:pt>
    <dgm:pt modelId="{73161ABE-50A6-4722-B2AC-A0B7CA1DE121}" type="pres">
      <dgm:prSet presAssocID="{82894D6A-5292-400C-A0D5-900F064CAB4F}" presName="parentText" presStyleLbl="node1" presStyleIdx="1" presStyleCnt="2" custLinFactY="2432" custLinFactNeighborY="100000">
        <dgm:presLayoutVars>
          <dgm:chMax val="0"/>
          <dgm:bulletEnabled val="1"/>
        </dgm:presLayoutVars>
      </dgm:prSet>
      <dgm:spPr/>
      <dgm:t>
        <a:bodyPr/>
        <a:lstStyle/>
        <a:p>
          <a:endParaRPr lang="en-AU"/>
        </a:p>
      </dgm:t>
    </dgm:pt>
  </dgm:ptLst>
  <dgm:cxnLst>
    <dgm:cxn modelId="{C883259A-B049-4B9A-8156-E54E530F858E}" type="presOf" srcId="{32969D1E-78AE-4A21-9513-6B35277E643A}" destId="{BA640F77-0785-4F71-8AED-907CFCAA4021}" srcOrd="0" destOrd="0" presId="urn:microsoft.com/office/officeart/2005/8/layout/vList2"/>
    <dgm:cxn modelId="{0A84F43D-7753-446B-A8B1-A6A605167820}" srcId="{88A6621F-CD6D-47EE-8C37-07FF147FC2BE}" destId="{82894D6A-5292-400C-A0D5-900F064CAB4F}" srcOrd="1" destOrd="0" parTransId="{3497EB48-5325-4FA2-843A-03B85D9199F4}" sibTransId="{9BCAA90B-38AD-43D0-8763-B08ABE5D5968}"/>
    <dgm:cxn modelId="{2DA5246A-C71E-4EBD-9ABB-44CED3385EAC}" type="presOf" srcId="{88A6621F-CD6D-47EE-8C37-07FF147FC2BE}" destId="{62A4B54C-F2B9-4A17-AFC2-0F1613C7ED1F}" srcOrd="0" destOrd="0" presId="urn:microsoft.com/office/officeart/2005/8/layout/vList2"/>
    <dgm:cxn modelId="{3627A4AA-DD1E-45A1-97E0-546F178DBFC7}" type="presOf" srcId="{82894D6A-5292-400C-A0D5-900F064CAB4F}" destId="{73161ABE-50A6-4722-B2AC-A0B7CA1DE121}" srcOrd="0" destOrd="0" presId="urn:microsoft.com/office/officeart/2005/8/layout/vList2"/>
    <dgm:cxn modelId="{FB360F31-C8A9-49B3-B287-F84314691BBA}" srcId="{88A6621F-CD6D-47EE-8C37-07FF147FC2BE}" destId="{32969D1E-78AE-4A21-9513-6B35277E643A}" srcOrd="0" destOrd="0" parTransId="{A63224B6-E3F2-45EC-B0D2-24604F091D71}" sibTransId="{B536FB75-37E2-4279-B043-4B93D953D85D}"/>
    <dgm:cxn modelId="{9B94FCBF-2766-42D4-94C3-553341EF23F1}" type="presParOf" srcId="{62A4B54C-F2B9-4A17-AFC2-0F1613C7ED1F}" destId="{BA640F77-0785-4F71-8AED-907CFCAA4021}" srcOrd="0" destOrd="0" presId="urn:microsoft.com/office/officeart/2005/8/layout/vList2"/>
    <dgm:cxn modelId="{D173196B-C663-44D7-9234-4806D9E6E19D}" type="presParOf" srcId="{62A4B54C-F2B9-4A17-AFC2-0F1613C7ED1F}" destId="{2DBAB8A3-5E85-41F1-84D3-F0F3EE7C75C4}" srcOrd="1" destOrd="0" presId="urn:microsoft.com/office/officeart/2005/8/layout/vList2"/>
    <dgm:cxn modelId="{46595321-B3A7-461A-B3E6-280AA896D9F2}" type="presParOf" srcId="{62A4B54C-F2B9-4A17-AFC2-0F1613C7ED1F}" destId="{73161ABE-50A6-4722-B2AC-A0B7CA1DE121}"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207B48EA-483C-4931-B439-593AE702C7A3}" type="datetimeFigureOut">
              <a:rPr lang="en-US" smtClean="0"/>
              <a:t>2/5/2016</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1C0D48CA-0AAD-429B-B386-FD965342167C}" type="slidenum">
              <a:rPr lang="en-US" smtClean="0"/>
              <a:t>‹#›</a:t>
            </a:fld>
            <a:endParaRPr lang="en-US"/>
          </a:p>
        </p:txBody>
      </p:sp>
    </p:spTree>
    <p:extLst>
      <p:ext uri="{BB962C8B-B14F-4D97-AF65-F5344CB8AC3E}">
        <p14:creationId xmlns:p14="http://schemas.microsoft.com/office/powerpoint/2010/main" val="1331071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147" name="ノート プレースホルダ 2"/>
          <p:cNvSpPr>
            <a:spLocks noGrp="1"/>
          </p:cNvSpPr>
          <p:nvPr>
            <p:ph type="body" idx="1"/>
          </p:nvPr>
        </p:nvSpPr>
        <p:spPr bwMode="auto">
          <a:noFill/>
        </p:spPr>
        <p:txBody>
          <a:bodyPr/>
          <a:lstStyle/>
          <a:p>
            <a:pPr>
              <a:spcBef>
                <a:spcPct val="0"/>
              </a:spcBef>
            </a:pPr>
            <a:endParaRPr lang="en-NZ" smtClean="0">
              <a:ea typeface="ＭＳ Ｐゴシック" pitchFamily="34" charset="-128"/>
            </a:endParaRPr>
          </a:p>
        </p:txBody>
      </p:sp>
      <p:sp>
        <p:nvSpPr>
          <p:cNvPr id="6148" name="スライド番号プレースホルダ 3"/>
          <p:cNvSpPr>
            <a:spLocks noGrp="1"/>
          </p:cNvSpPr>
          <p:nvPr>
            <p:ph type="sldNum" sz="quarter" idx="5"/>
          </p:nvPr>
        </p:nvSpPr>
        <p:spPr bwMode="auto">
          <a:noFill/>
          <a:ln>
            <a:miter lim="800000"/>
            <a:headEnd/>
            <a:tailEnd/>
          </a:ln>
        </p:spPr>
        <p:txBody>
          <a:bodyPr/>
          <a:lstStyle/>
          <a:p>
            <a:fld id="{47CEC7AF-33CC-4296-8368-9AB0AD582B04}" type="slidenum">
              <a:rPr lang="en-NZ">
                <a:latin typeface="Calibri" pitchFamily="34" charset="0"/>
              </a:rPr>
              <a:pPr/>
              <a:t>1</a:t>
            </a:fld>
            <a:endParaRPr lang="en-NZ">
              <a:latin typeface="Calibri" pitchFamily="34" charset="0"/>
            </a:endParaRPr>
          </a:p>
        </p:txBody>
      </p:sp>
    </p:spTree>
    <p:extLst>
      <p:ext uri="{BB962C8B-B14F-4D97-AF65-F5344CB8AC3E}">
        <p14:creationId xmlns:p14="http://schemas.microsoft.com/office/powerpoint/2010/main" val="2763608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1" lang="ja-JP" altLang="en-US" dirty="0" smtClean="0"/>
          </a:p>
        </p:txBody>
      </p:sp>
      <p:sp>
        <p:nvSpPr>
          <p:cNvPr id="194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529A44D9-39E7-4CBD-8AB2-05C9B1ECC91B}" type="slidenum">
              <a:rPr lang="en-NZ" altLang="ja-JP" sz="1200">
                <a:solidFill>
                  <a:prstClr val="black"/>
                </a:solidFill>
              </a:rPr>
              <a:pPr eaLnBrk="1" hangingPunct="1"/>
              <a:t>11</a:t>
            </a:fld>
            <a:endParaRPr lang="en-NZ" altLang="ja-JP" sz="1200">
              <a:solidFill>
                <a:prstClr val="black"/>
              </a:solidFill>
            </a:endParaRPr>
          </a:p>
        </p:txBody>
      </p:sp>
    </p:spTree>
    <p:extLst>
      <p:ext uri="{BB962C8B-B14F-4D97-AF65-F5344CB8AC3E}">
        <p14:creationId xmlns:p14="http://schemas.microsoft.com/office/powerpoint/2010/main" val="2744310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1" lang="ja-JP" altLang="en-US" dirty="0" smtClean="0"/>
          </a:p>
        </p:txBody>
      </p:sp>
      <p:sp>
        <p:nvSpPr>
          <p:cNvPr id="194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529A44D9-39E7-4CBD-8AB2-05C9B1ECC91B}" type="slidenum">
              <a:rPr lang="en-NZ" altLang="ja-JP" sz="1200">
                <a:solidFill>
                  <a:prstClr val="black"/>
                </a:solidFill>
              </a:rPr>
              <a:pPr eaLnBrk="1" hangingPunct="1"/>
              <a:t>12</a:t>
            </a:fld>
            <a:endParaRPr lang="en-NZ" altLang="ja-JP" sz="1200">
              <a:solidFill>
                <a:prstClr val="black"/>
              </a:solidFill>
            </a:endParaRPr>
          </a:p>
        </p:txBody>
      </p:sp>
    </p:spTree>
    <p:extLst>
      <p:ext uri="{BB962C8B-B14F-4D97-AF65-F5344CB8AC3E}">
        <p14:creationId xmlns:p14="http://schemas.microsoft.com/office/powerpoint/2010/main" val="1230601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1" lang="ja-JP" altLang="en-US" dirty="0" smtClean="0"/>
          </a:p>
        </p:txBody>
      </p:sp>
      <p:sp>
        <p:nvSpPr>
          <p:cNvPr id="194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529A44D9-39E7-4CBD-8AB2-05C9B1ECC91B}" type="slidenum">
              <a:rPr lang="en-NZ" altLang="ja-JP" sz="1200">
                <a:solidFill>
                  <a:prstClr val="black"/>
                </a:solidFill>
              </a:rPr>
              <a:pPr eaLnBrk="1" hangingPunct="1"/>
              <a:t>13</a:t>
            </a:fld>
            <a:endParaRPr lang="en-NZ" altLang="ja-JP" sz="1200">
              <a:solidFill>
                <a:prstClr val="black"/>
              </a:solidFill>
            </a:endParaRPr>
          </a:p>
        </p:txBody>
      </p:sp>
    </p:spTree>
    <p:extLst>
      <p:ext uri="{BB962C8B-B14F-4D97-AF65-F5344CB8AC3E}">
        <p14:creationId xmlns:p14="http://schemas.microsoft.com/office/powerpoint/2010/main" val="1110083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1" lang="ja-JP" altLang="en-US" dirty="0" smtClean="0"/>
          </a:p>
        </p:txBody>
      </p:sp>
      <p:sp>
        <p:nvSpPr>
          <p:cNvPr id="194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529A44D9-39E7-4CBD-8AB2-05C9B1ECC91B}" type="slidenum">
              <a:rPr lang="en-NZ" altLang="ja-JP" sz="1200">
                <a:solidFill>
                  <a:prstClr val="black"/>
                </a:solidFill>
              </a:rPr>
              <a:pPr eaLnBrk="1" hangingPunct="1"/>
              <a:t>14</a:t>
            </a:fld>
            <a:endParaRPr lang="en-NZ" altLang="ja-JP" sz="1200">
              <a:solidFill>
                <a:prstClr val="black"/>
              </a:solidFill>
            </a:endParaRPr>
          </a:p>
        </p:txBody>
      </p:sp>
    </p:spTree>
    <p:extLst>
      <p:ext uri="{BB962C8B-B14F-4D97-AF65-F5344CB8AC3E}">
        <p14:creationId xmlns:p14="http://schemas.microsoft.com/office/powerpoint/2010/main" val="2594833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1" lang="ja-JP" altLang="en-US" dirty="0" smtClean="0"/>
          </a:p>
        </p:txBody>
      </p:sp>
      <p:sp>
        <p:nvSpPr>
          <p:cNvPr id="194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529A44D9-39E7-4CBD-8AB2-05C9B1ECC91B}" type="slidenum">
              <a:rPr lang="en-NZ" altLang="ja-JP" sz="1200">
                <a:solidFill>
                  <a:prstClr val="black"/>
                </a:solidFill>
              </a:rPr>
              <a:pPr eaLnBrk="1" hangingPunct="1"/>
              <a:t>15</a:t>
            </a:fld>
            <a:endParaRPr lang="en-NZ" altLang="ja-JP" sz="1200">
              <a:solidFill>
                <a:prstClr val="black"/>
              </a:solidFill>
            </a:endParaRPr>
          </a:p>
        </p:txBody>
      </p:sp>
    </p:spTree>
    <p:extLst>
      <p:ext uri="{BB962C8B-B14F-4D97-AF65-F5344CB8AC3E}">
        <p14:creationId xmlns:p14="http://schemas.microsoft.com/office/powerpoint/2010/main" val="1816648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1" lang="ja-JP" altLang="en-US" dirty="0" smtClean="0"/>
          </a:p>
        </p:txBody>
      </p:sp>
      <p:sp>
        <p:nvSpPr>
          <p:cNvPr id="194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529A44D9-39E7-4CBD-8AB2-05C9B1ECC91B}" type="slidenum">
              <a:rPr lang="en-NZ" altLang="ja-JP" sz="1200">
                <a:solidFill>
                  <a:prstClr val="black"/>
                </a:solidFill>
              </a:rPr>
              <a:pPr eaLnBrk="1" hangingPunct="1"/>
              <a:t>18</a:t>
            </a:fld>
            <a:endParaRPr lang="en-NZ" altLang="ja-JP" sz="1200">
              <a:solidFill>
                <a:prstClr val="black"/>
              </a:solidFill>
            </a:endParaRPr>
          </a:p>
        </p:txBody>
      </p:sp>
    </p:spTree>
    <p:extLst>
      <p:ext uri="{BB962C8B-B14F-4D97-AF65-F5344CB8AC3E}">
        <p14:creationId xmlns:p14="http://schemas.microsoft.com/office/powerpoint/2010/main" val="1976680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1" lang="ja-JP" altLang="en-US" dirty="0" smtClean="0"/>
          </a:p>
        </p:txBody>
      </p:sp>
      <p:sp>
        <p:nvSpPr>
          <p:cNvPr id="194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529A44D9-39E7-4CBD-8AB2-05C9B1ECC91B}" type="slidenum">
              <a:rPr lang="en-NZ" altLang="ja-JP" sz="1200">
                <a:solidFill>
                  <a:prstClr val="black"/>
                </a:solidFill>
              </a:rPr>
              <a:pPr eaLnBrk="1" hangingPunct="1"/>
              <a:t>19</a:t>
            </a:fld>
            <a:endParaRPr lang="en-NZ" altLang="ja-JP" sz="1200">
              <a:solidFill>
                <a:prstClr val="black"/>
              </a:solidFill>
            </a:endParaRPr>
          </a:p>
        </p:txBody>
      </p:sp>
    </p:spTree>
    <p:extLst>
      <p:ext uri="{BB962C8B-B14F-4D97-AF65-F5344CB8AC3E}">
        <p14:creationId xmlns:p14="http://schemas.microsoft.com/office/powerpoint/2010/main" val="2249544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1" lang="ja-JP" altLang="en-US" dirty="0" smtClean="0"/>
          </a:p>
        </p:txBody>
      </p:sp>
      <p:sp>
        <p:nvSpPr>
          <p:cNvPr id="194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529A44D9-39E7-4CBD-8AB2-05C9B1ECC91B}" type="slidenum">
              <a:rPr lang="en-NZ" altLang="ja-JP" sz="1200">
                <a:solidFill>
                  <a:prstClr val="black"/>
                </a:solidFill>
              </a:rPr>
              <a:pPr eaLnBrk="1" hangingPunct="1"/>
              <a:t>20</a:t>
            </a:fld>
            <a:endParaRPr lang="en-NZ" altLang="ja-JP" sz="1200">
              <a:solidFill>
                <a:prstClr val="black"/>
              </a:solidFill>
            </a:endParaRPr>
          </a:p>
        </p:txBody>
      </p:sp>
    </p:spTree>
    <p:extLst>
      <p:ext uri="{BB962C8B-B14F-4D97-AF65-F5344CB8AC3E}">
        <p14:creationId xmlns:p14="http://schemas.microsoft.com/office/powerpoint/2010/main" val="774735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1" lang="ja-JP" altLang="en-US" dirty="0" smtClean="0"/>
          </a:p>
        </p:txBody>
      </p:sp>
      <p:sp>
        <p:nvSpPr>
          <p:cNvPr id="194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529A44D9-39E7-4CBD-8AB2-05C9B1ECC91B}" type="slidenum">
              <a:rPr lang="en-NZ" altLang="ja-JP" sz="1200">
                <a:solidFill>
                  <a:prstClr val="black"/>
                </a:solidFill>
              </a:rPr>
              <a:pPr eaLnBrk="1" hangingPunct="1"/>
              <a:t>21</a:t>
            </a:fld>
            <a:endParaRPr lang="en-NZ" altLang="ja-JP" sz="1200">
              <a:solidFill>
                <a:prstClr val="black"/>
              </a:solidFill>
            </a:endParaRPr>
          </a:p>
        </p:txBody>
      </p:sp>
    </p:spTree>
    <p:extLst>
      <p:ext uri="{BB962C8B-B14F-4D97-AF65-F5344CB8AC3E}">
        <p14:creationId xmlns:p14="http://schemas.microsoft.com/office/powerpoint/2010/main" val="3795305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1" lang="ja-JP" altLang="en-US" dirty="0" smtClean="0"/>
          </a:p>
        </p:txBody>
      </p:sp>
      <p:sp>
        <p:nvSpPr>
          <p:cNvPr id="194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529A44D9-39E7-4CBD-8AB2-05C9B1ECC91B}" type="slidenum">
              <a:rPr lang="en-NZ" altLang="ja-JP" sz="1200">
                <a:solidFill>
                  <a:prstClr val="black"/>
                </a:solidFill>
              </a:rPr>
              <a:pPr eaLnBrk="1" hangingPunct="1"/>
              <a:t>22</a:t>
            </a:fld>
            <a:endParaRPr lang="en-NZ" altLang="ja-JP" sz="1200">
              <a:solidFill>
                <a:prstClr val="black"/>
              </a:solidFill>
            </a:endParaRPr>
          </a:p>
        </p:txBody>
      </p:sp>
    </p:spTree>
    <p:extLst>
      <p:ext uri="{BB962C8B-B14F-4D97-AF65-F5344CB8AC3E}">
        <p14:creationId xmlns:p14="http://schemas.microsoft.com/office/powerpoint/2010/main" val="2678150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1" lang="ja-JP" altLang="en-US" dirty="0" smtClean="0"/>
          </a:p>
        </p:txBody>
      </p:sp>
      <p:sp>
        <p:nvSpPr>
          <p:cNvPr id="194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529A44D9-39E7-4CBD-8AB2-05C9B1ECC91B}" type="slidenum">
              <a:rPr lang="en-NZ" altLang="ja-JP" sz="1200">
                <a:solidFill>
                  <a:prstClr val="black"/>
                </a:solidFill>
              </a:rPr>
              <a:pPr eaLnBrk="1" hangingPunct="1"/>
              <a:t>2</a:t>
            </a:fld>
            <a:endParaRPr lang="en-NZ" altLang="ja-JP" sz="1200">
              <a:solidFill>
                <a:prstClr val="black"/>
              </a:solidFill>
            </a:endParaRPr>
          </a:p>
        </p:txBody>
      </p:sp>
    </p:spTree>
    <p:extLst>
      <p:ext uri="{BB962C8B-B14F-4D97-AF65-F5344CB8AC3E}">
        <p14:creationId xmlns:p14="http://schemas.microsoft.com/office/powerpoint/2010/main" val="3043722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1" lang="ja-JP" altLang="en-US" dirty="0" smtClean="0"/>
          </a:p>
        </p:txBody>
      </p:sp>
      <p:sp>
        <p:nvSpPr>
          <p:cNvPr id="194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529A44D9-39E7-4CBD-8AB2-05C9B1ECC91B}" type="slidenum">
              <a:rPr lang="en-NZ" altLang="ja-JP" sz="1200">
                <a:solidFill>
                  <a:prstClr val="black"/>
                </a:solidFill>
              </a:rPr>
              <a:pPr eaLnBrk="1" hangingPunct="1"/>
              <a:t>23</a:t>
            </a:fld>
            <a:endParaRPr lang="en-NZ" altLang="ja-JP" sz="1200">
              <a:solidFill>
                <a:prstClr val="black"/>
              </a:solidFill>
            </a:endParaRPr>
          </a:p>
        </p:txBody>
      </p:sp>
    </p:spTree>
    <p:extLst>
      <p:ext uri="{BB962C8B-B14F-4D97-AF65-F5344CB8AC3E}">
        <p14:creationId xmlns:p14="http://schemas.microsoft.com/office/powerpoint/2010/main" val="1773843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1" lang="ja-JP" altLang="en-US" dirty="0" smtClean="0"/>
          </a:p>
        </p:txBody>
      </p:sp>
      <p:sp>
        <p:nvSpPr>
          <p:cNvPr id="194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529A44D9-39E7-4CBD-8AB2-05C9B1ECC91B}" type="slidenum">
              <a:rPr lang="en-NZ" altLang="ja-JP" sz="1200">
                <a:solidFill>
                  <a:prstClr val="black"/>
                </a:solidFill>
              </a:rPr>
              <a:pPr eaLnBrk="1" hangingPunct="1"/>
              <a:t>24</a:t>
            </a:fld>
            <a:endParaRPr lang="en-NZ" altLang="ja-JP" sz="1200">
              <a:solidFill>
                <a:prstClr val="black"/>
              </a:solidFill>
            </a:endParaRPr>
          </a:p>
        </p:txBody>
      </p:sp>
    </p:spTree>
    <p:extLst>
      <p:ext uri="{BB962C8B-B14F-4D97-AF65-F5344CB8AC3E}">
        <p14:creationId xmlns:p14="http://schemas.microsoft.com/office/powerpoint/2010/main" val="3846752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1" lang="ja-JP" altLang="en-US" dirty="0" smtClean="0"/>
          </a:p>
        </p:txBody>
      </p:sp>
      <p:sp>
        <p:nvSpPr>
          <p:cNvPr id="194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529A44D9-39E7-4CBD-8AB2-05C9B1ECC91B}" type="slidenum">
              <a:rPr lang="en-NZ" altLang="ja-JP" sz="1200">
                <a:solidFill>
                  <a:prstClr val="black"/>
                </a:solidFill>
              </a:rPr>
              <a:pPr eaLnBrk="1" hangingPunct="1"/>
              <a:t>25</a:t>
            </a:fld>
            <a:endParaRPr lang="en-NZ" altLang="ja-JP" sz="1200">
              <a:solidFill>
                <a:prstClr val="black"/>
              </a:solidFill>
            </a:endParaRPr>
          </a:p>
        </p:txBody>
      </p:sp>
    </p:spTree>
    <p:extLst>
      <p:ext uri="{BB962C8B-B14F-4D97-AF65-F5344CB8AC3E}">
        <p14:creationId xmlns:p14="http://schemas.microsoft.com/office/powerpoint/2010/main" val="2158755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1" lang="ja-JP" altLang="en-US" dirty="0" smtClean="0"/>
          </a:p>
        </p:txBody>
      </p:sp>
      <p:sp>
        <p:nvSpPr>
          <p:cNvPr id="194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529A44D9-39E7-4CBD-8AB2-05C9B1ECC91B}" type="slidenum">
              <a:rPr lang="en-NZ" altLang="ja-JP" sz="1200">
                <a:solidFill>
                  <a:prstClr val="black"/>
                </a:solidFill>
              </a:rPr>
              <a:pPr eaLnBrk="1" hangingPunct="1"/>
              <a:t>26</a:t>
            </a:fld>
            <a:endParaRPr lang="en-NZ" altLang="ja-JP" sz="1200">
              <a:solidFill>
                <a:prstClr val="black"/>
              </a:solidFill>
            </a:endParaRPr>
          </a:p>
        </p:txBody>
      </p:sp>
    </p:spTree>
    <p:extLst>
      <p:ext uri="{BB962C8B-B14F-4D97-AF65-F5344CB8AC3E}">
        <p14:creationId xmlns:p14="http://schemas.microsoft.com/office/powerpoint/2010/main" val="1958127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1" lang="ja-JP" altLang="en-US" dirty="0" smtClean="0"/>
          </a:p>
        </p:txBody>
      </p:sp>
      <p:sp>
        <p:nvSpPr>
          <p:cNvPr id="194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529A44D9-39E7-4CBD-8AB2-05C9B1ECC91B}" type="slidenum">
              <a:rPr lang="en-NZ" altLang="ja-JP" sz="1200">
                <a:solidFill>
                  <a:prstClr val="black"/>
                </a:solidFill>
              </a:rPr>
              <a:pPr eaLnBrk="1" hangingPunct="1"/>
              <a:t>27</a:t>
            </a:fld>
            <a:endParaRPr lang="en-NZ" altLang="ja-JP" sz="1200">
              <a:solidFill>
                <a:prstClr val="black"/>
              </a:solidFill>
            </a:endParaRPr>
          </a:p>
        </p:txBody>
      </p:sp>
    </p:spTree>
    <p:extLst>
      <p:ext uri="{BB962C8B-B14F-4D97-AF65-F5344CB8AC3E}">
        <p14:creationId xmlns:p14="http://schemas.microsoft.com/office/powerpoint/2010/main" val="3943759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1" lang="ja-JP" altLang="en-US" dirty="0" smtClean="0"/>
          </a:p>
        </p:txBody>
      </p:sp>
      <p:sp>
        <p:nvSpPr>
          <p:cNvPr id="194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529A44D9-39E7-4CBD-8AB2-05C9B1ECC91B}" type="slidenum">
              <a:rPr lang="en-NZ" altLang="ja-JP" sz="1200">
                <a:solidFill>
                  <a:prstClr val="black"/>
                </a:solidFill>
              </a:rPr>
              <a:pPr eaLnBrk="1" hangingPunct="1"/>
              <a:t>28</a:t>
            </a:fld>
            <a:endParaRPr lang="en-NZ" altLang="ja-JP" sz="1200">
              <a:solidFill>
                <a:prstClr val="black"/>
              </a:solidFill>
            </a:endParaRPr>
          </a:p>
        </p:txBody>
      </p:sp>
    </p:spTree>
    <p:extLst>
      <p:ext uri="{BB962C8B-B14F-4D97-AF65-F5344CB8AC3E}">
        <p14:creationId xmlns:p14="http://schemas.microsoft.com/office/powerpoint/2010/main" val="40402517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1" lang="ja-JP" altLang="en-US" dirty="0" smtClean="0"/>
          </a:p>
        </p:txBody>
      </p:sp>
      <p:sp>
        <p:nvSpPr>
          <p:cNvPr id="194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529A44D9-39E7-4CBD-8AB2-05C9B1ECC91B}" type="slidenum">
              <a:rPr lang="en-NZ" altLang="ja-JP" sz="1200">
                <a:solidFill>
                  <a:prstClr val="black"/>
                </a:solidFill>
              </a:rPr>
              <a:pPr eaLnBrk="1" hangingPunct="1"/>
              <a:t>29</a:t>
            </a:fld>
            <a:endParaRPr lang="en-NZ" altLang="ja-JP" sz="1200">
              <a:solidFill>
                <a:prstClr val="black"/>
              </a:solidFill>
            </a:endParaRPr>
          </a:p>
        </p:txBody>
      </p:sp>
    </p:spTree>
    <p:extLst>
      <p:ext uri="{BB962C8B-B14F-4D97-AF65-F5344CB8AC3E}">
        <p14:creationId xmlns:p14="http://schemas.microsoft.com/office/powerpoint/2010/main" val="8827368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1" lang="ja-JP" altLang="en-US" dirty="0" smtClean="0"/>
          </a:p>
        </p:txBody>
      </p:sp>
      <p:sp>
        <p:nvSpPr>
          <p:cNvPr id="194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529A44D9-39E7-4CBD-8AB2-05C9B1ECC91B}" type="slidenum">
              <a:rPr lang="en-NZ" altLang="ja-JP" sz="1200">
                <a:solidFill>
                  <a:prstClr val="black"/>
                </a:solidFill>
              </a:rPr>
              <a:pPr eaLnBrk="1" hangingPunct="1"/>
              <a:t>30</a:t>
            </a:fld>
            <a:endParaRPr lang="en-NZ" altLang="ja-JP" sz="1200">
              <a:solidFill>
                <a:prstClr val="black"/>
              </a:solidFill>
            </a:endParaRPr>
          </a:p>
        </p:txBody>
      </p:sp>
    </p:spTree>
    <p:extLst>
      <p:ext uri="{BB962C8B-B14F-4D97-AF65-F5344CB8AC3E}">
        <p14:creationId xmlns:p14="http://schemas.microsoft.com/office/powerpoint/2010/main" val="9566723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1" lang="ja-JP" altLang="en-US" dirty="0" smtClean="0"/>
          </a:p>
        </p:txBody>
      </p:sp>
      <p:sp>
        <p:nvSpPr>
          <p:cNvPr id="194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529A44D9-39E7-4CBD-8AB2-05C9B1ECC91B}" type="slidenum">
              <a:rPr lang="en-NZ" altLang="ja-JP" sz="1200">
                <a:solidFill>
                  <a:prstClr val="black"/>
                </a:solidFill>
              </a:rPr>
              <a:pPr eaLnBrk="1" hangingPunct="1"/>
              <a:t>31</a:t>
            </a:fld>
            <a:endParaRPr lang="en-NZ" altLang="ja-JP" sz="1200">
              <a:solidFill>
                <a:prstClr val="black"/>
              </a:solidFill>
            </a:endParaRPr>
          </a:p>
        </p:txBody>
      </p:sp>
    </p:spTree>
    <p:extLst>
      <p:ext uri="{BB962C8B-B14F-4D97-AF65-F5344CB8AC3E}">
        <p14:creationId xmlns:p14="http://schemas.microsoft.com/office/powerpoint/2010/main" val="30773294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1" lang="ja-JP" altLang="en-US" dirty="0" smtClean="0"/>
          </a:p>
        </p:txBody>
      </p:sp>
      <p:sp>
        <p:nvSpPr>
          <p:cNvPr id="194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529A44D9-39E7-4CBD-8AB2-05C9B1ECC91B}" type="slidenum">
              <a:rPr lang="en-NZ" altLang="ja-JP" sz="1200">
                <a:solidFill>
                  <a:prstClr val="black"/>
                </a:solidFill>
              </a:rPr>
              <a:pPr eaLnBrk="1" hangingPunct="1"/>
              <a:t>32</a:t>
            </a:fld>
            <a:endParaRPr lang="en-NZ" altLang="ja-JP" sz="1200">
              <a:solidFill>
                <a:prstClr val="black"/>
              </a:solidFill>
            </a:endParaRPr>
          </a:p>
        </p:txBody>
      </p:sp>
    </p:spTree>
    <p:extLst>
      <p:ext uri="{BB962C8B-B14F-4D97-AF65-F5344CB8AC3E}">
        <p14:creationId xmlns:p14="http://schemas.microsoft.com/office/powerpoint/2010/main" val="2520624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1" lang="ja-JP" altLang="en-US" dirty="0" smtClean="0"/>
          </a:p>
        </p:txBody>
      </p:sp>
      <p:sp>
        <p:nvSpPr>
          <p:cNvPr id="194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529A44D9-39E7-4CBD-8AB2-05C9B1ECC91B}" type="slidenum">
              <a:rPr lang="en-NZ" altLang="ja-JP" sz="1200">
                <a:solidFill>
                  <a:prstClr val="black"/>
                </a:solidFill>
              </a:rPr>
              <a:pPr eaLnBrk="1" hangingPunct="1"/>
              <a:t>3</a:t>
            </a:fld>
            <a:endParaRPr lang="en-NZ" altLang="ja-JP" sz="1200">
              <a:solidFill>
                <a:prstClr val="black"/>
              </a:solidFill>
            </a:endParaRPr>
          </a:p>
        </p:txBody>
      </p:sp>
    </p:spTree>
    <p:extLst>
      <p:ext uri="{BB962C8B-B14F-4D97-AF65-F5344CB8AC3E}">
        <p14:creationId xmlns:p14="http://schemas.microsoft.com/office/powerpoint/2010/main" val="19850324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1" lang="ja-JP" altLang="en-US" dirty="0" smtClean="0"/>
          </a:p>
        </p:txBody>
      </p:sp>
      <p:sp>
        <p:nvSpPr>
          <p:cNvPr id="194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529A44D9-39E7-4CBD-8AB2-05C9B1ECC91B}" type="slidenum">
              <a:rPr lang="en-NZ" altLang="ja-JP" sz="1200">
                <a:solidFill>
                  <a:prstClr val="black"/>
                </a:solidFill>
              </a:rPr>
              <a:pPr eaLnBrk="1" hangingPunct="1"/>
              <a:t>33</a:t>
            </a:fld>
            <a:endParaRPr lang="en-NZ" altLang="ja-JP" sz="1200">
              <a:solidFill>
                <a:prstClr val="black"/>
              </a:solidFill>
            </a:endParaRPr>
          </a:p>
        </p:txBody>
      </p:sp>
    </p:spTree>
    <p:extLst>
      <p:ext uri="{BB962C8B-B14F-4D97-AF65-F5344CB8AC3E}">
        <p14:creationId xmlns:p14="http://schemas.microsoft.com/office/powerpoint/2010/main" val="929806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1" lang="ja-JP" altLang="en-US" dirty="0" smtClean="0"/>
          </a:p>
        </p:txBody>
      </p:sp>
      <p:sp>
        <p:nvSpPr>
          <p:cNvPr id="194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529A44D9-39E7-4CBD-8AB2-05C9B1ECC91B}" type="slidenum">
              <a:rPr lang="en-NZ" altLang="ja-JP" sz="1200">
                <a:solidFill>
                  <a:prstClr val="black"/>
                </a:solidFill>
              </a:rPr>
              <a:pPr eaLnBrk="1" hangingPunct="1"/>
              <a:t>34</a:t>
            </a:fld>
            <a:endParaRPr lang="en-NZ" altLang="ja-JP" sz="1200">
              <a:solidFill>
                <a:prstClr val="black"/>
              </a:solidFill>
            </a:endParaRPr>
          </a:p>
        </p:txBody>
      </p:sp>
    </p:spTree>
    <p:extLst>
      <p:ext uri="{BB962C8B-B14F-4D97-AF65-F5344CB8AC3E}">
        <p14:creationId xmlns:p14="http://schemas.microsoft.com/office/powerpoint/2010/main" val="465792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1" lang="ja-JP" altLang="en-US" dirty="0" smtClean="0"/>
          </a:p>
        </p:txBody>
      </p:sp>
      <p:sp>
        <p:nvSpPr>
          <p:cNvPr id="194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529A44D9-39E7-4CBD-8AB2-05C9B1ECC91B}" type="slidenum">
              <a:rPr lang="en-NZ" altLang="ja-JP" sz="1200">
                <a:solidFill>
                  <a:prstClr val="black"/>
                </a:solidFill>
              </a:rPr>
              <a:pPr eaLnBrk="1" hangingPunct="1"/>
              <a:t>35</a:t>
            </a:fld>
            <a:endParaRPr lang="en-NZ" altLang="ja-JP" sz="1200">
              <a:solidFill>
                <a:prstClr val="black"/>
              </a:solidFill>
            </a:endParaRPr>
          </a:p>
        </p:txBody>
      </p:sp>
    </p:spTree>
    <p:extLst>
      <p:ext uri="{BB962C8B-B14F-4D97-AF65-F5344CB8AC3E}">
        <p14:creationId xmlns:p14="http://schemas.microsoft.com/office/powerpoint/2010/main" val="24658604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1" lang="ja-JP" altLang="en-US" dirty="0" smtClean="0"/>
          </a:p>
        </p:txBody>
      </p:sp>
      <p:sp>
        <p:nvSpPr>
          <p:cNvPr id="194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529A44D9-39E7-4CBD-8AB2-05C9B1ECC91B}" type="slidenum">
              <a:rPr lang="en-NZ" altLang="ja-JP" sz="1200">
                <a:solidFill>
                  <a:prstClr val="black"/>
                </a:solidFill>
              </a:rPr>
              <a:pPr eaLnBrk="1" hangingPunct="1"/>
              <a:t>36</a:t>
            </a:fld>
            <a:endParaRPr lang="en-NZ" altLang="ja-JP" sz="1200">
              <a:solidFill>
                <a:prstClr val="black"/>
              </a:solidFill>
            </a:endParaRPr>
          </a:p>
        </p:txBody>
      </p:sp>
    </p:spTree>
    <p:extLst>
      <p:ext uri="{BB962C8B-B14F-4D97-AF65-F5344CB8AC3E}">
        <p14:creationId xmlns:p14="http://schemas.microsoft.com/office/powerpoint/2010/main" val="29150508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1" lang="ja-JP" altLang="en-US" dirty="0" smtClean="0"/>
          </a:p>
        </p:txBody>
      </p:sp>
      <p:sp>
        <p:nvSpPr>
          <p:cNvPr id="194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529A44D9-39E7-4CBD-8AB2-05C9B1ECC91B}" type="slidenum">
              <a:rPr lang="en-NZ" altLang="ja-JP" sz="1200">
                <a:solidFill>
                  <a:prstClr val="black"/>
                </a:solidFill>
              </a:rPr>
              <a:pPr eaLnBrk="1" hangingPunct="1"/>
              <a:t>37</a:t>
            </a:fld>
            <a:endParaRPr lang="en-NZ" altLang="ja-JP" sz="1200">
              <a:solidFill>
                <a:prstClr val="black"/>
              </a:solidFill>
            </a:endParaRPr>
          </a:p>
        </p:txBody>
      </p:sp>
    </p:spTree>
    <p:extLst>
      <p:ext uri="{BB962C8B-B14F-4D97-AF65-F5344CB8AC3E}">
        <p14:creationId xmlns:p14="http://schemas.microsoft.com/office/powerpoint/2010/main" val="16681710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1" lang="ja-JP" altLang="en-US" dirty="0" smtClean="0"/>
          </a:p>
        </p:txBody>
      </p:sp>
      <p:sp>
        <p:nvSpPr>
          <p:cNvPr id="194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529A44D9-39E7-4CBD-8AB2-05C9B1ECC91B}" type="slidenum">
              <a:rPr lang="en-NZ" altLang="ja-JP" sz="1200">
                <a:solidFill>
                  <a:prstClr val="black"/>
                </a:solidFill>
              </a:rPr>
              <a:pPr eaLnBrk="1" hangingPunct="1"/>
              <a:t>38</a:t>
            </a:fld>
            <a:endParaRPr lang="en-NZ" altLang="ja-JP" sz="1200">
              <a:solidFill>
                <a:prstClr val="black"/>
              </a:solidFill>
            </a:endParaRPr>
          </a:p>
        </p:txBody>
      </p:sp>
    </p:spTree>
    <p:extLst>
      <p:ext uri="{BB962C8B-B14F-4D97-AF65-F5344CB8AC3E}">
        <p14:creationId xmlns:p14="http://schemas.microsoft.com/office/powerpoint/2010/main" val="30420665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1" lang="ja-JP" altLang="en-US" dirty="0" smtClean="0"/>
          </a:p>
        </p:txBody>
      </p:sp>
      <p:sp>
        <p:nvSpPr>
          <p:cNvPr id="194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529A44D9-39E7-4CBD-8AB2-05C9B1ECC91B}" type="slidenum">
              <a:rPr lang="en-NZ" altLang="ja-JP" sz="1200">
                <a:solidFill>
                  <a:prstClr val="black"/>
                </a:solidFill>
              </a:rPr>
              <a:pPr eaLnBrk="1" hangingPunct="1"/>
              <a:t>39</a:t>
            </a:fld>
            <a:endParaRPr lang="en-NZ" altLang="ja-JP" sz="1200">
              <a:solidFill>
                <a:prstClr val="black"/>
              </a:solidFill>
            </a:endParaRPr>
          </a:p>
        </p:txBody>
      </p:sp>
    </p:spTree>
    <p:extLst>
      <p:ext uri="{BB962C8B-B14F-4D97-AF65-F5344CB8AC3E}">
        <p14:creationId xmlns:p14="http://schemas.microsoft.com/office/powerpoint/2010/main" val="3146812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7411" name="ノート プレースホルダ 2"/>
          <p:cNvSpPr>
            <a:spLocks noGrp="1"/>
          </p:cNvSpPr>
          <p:nvPr>
            <p:ph type="body" idx="1"/>
          </p:nvPr>
        </p:nvSpPr>
        <p:spPr bwMode="auto">
          <a:noFill/>
        </p:spPr>
        <p:txBody>
          <a:bodyPr/>
          <a:lstStyle/>
          <a:p>
            <a:pPr eaLnBrk="1" hangingPunct="1">
              <a:spcBef>
                <a:spcPct val="0"/>
              </a:spcBef>
            </a:pPr>
            <a:endParaRPr lang="en-NZ" dirty="0" smtClean="0"/>
          </a:p>
        </p:txBody>
      </p:sp>
      <p:sp>
        <p:nvSpPr>
          <p:cNvPr id="17412" name="スライド番号プレースホルダ 3"/>
          <p:cNvSpPr>
            <a:spLocks noGrp="1"/>
          </p:cNvSpPr>
          <p:nvPr>
            <p:ph type="sldNum" sz="quarter" idx="5"/>
          </p:nvPr>
        </p:nvSpPr>
        <p:spPr bwMode="auto">
          <a:noFill/>
          <a:ln>
            <a:miter lim="800000"/>
            <a:headEnd/>
            <a:tailEnd/>
          </a:ln>
        </p:spPr>
        <p:txBody>
          <a:bodyPr/>
          <a:lstStyle/>
          <a:p>
            <a:fld id="{58D48D3A-1A6E-4BD8-B1A9-997FB9625746}" type="slidenum">
              <a:rPr lang="en-NZ" smtClean="0"/>
              <a:pPr/>
              <a:t>40</a:t>
            </a:fld>
            <a:endParaRPr lang="en-NZ" dirty="0" smtClean="0"/>
          </a:p>
        </p:txBody>
      </p:sp>
    </p:spTree>
    <p:extLst>
      <p:ext uri="{BB962C8B-B14F-4D97-AF65-F5344CB8AC3E}">
        <p14:creationId xmlns:p14="http://schemas.microsoft.com/office/powerpoint/2010/main" val="1032548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1" lang="ja-JP" altLang="en-US" dirty="0" smtClean="0"/>
          </a:p>
        </p:txBody>
      </p:sp>
      <p:sp>
        <p:nvSpPr>
          <p:cNvPr id="194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529A44D9-39E7-4CBD-8AB2-05C9B1ECC91B}" type="slidenum">
              <a:rPr lang="en-NZ" altLang="ja-JP" sz="1200">
                <a:solidFill>
                  <a:prstClr val="black"/>
                </a:solidFill>
              </a:rPr>
              <a:pPr eaLnBrk="1" hangingPunct="1"/>
              <a:t>4</a:t>
            </a:fld>
            <a:endParaRPr lang="en-NZ" altLang="ja-JP" sz="1200">
              <a:solidFill>
                <a:prstClr val="black"/>
              </a:solidFill>
            </a:endParaRPr>
          </a:p>
        </p:txBody>
      </p:sp>
    </p:spTree>
    <p:extLst>
      <p:ext uri="{BB962C8B-B14F-4D97-AF65-F5344CB8AC3E}">
        <p14:creationId xmlns:p14="http://schemas.microsoft.com/office/powerpoint/2010/main" val="401642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1" lang="ja-JP" altLang="en-US" dirty="0" smtClean="0"/>
          </a:p>
        </p:txBody>
      </p:sp>
      <p:sp>
        <p:nvSpPr>
          <p:cNvPr id="194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529A44D9-39E7-4CBD-8AB2-05C9B1ECC91B}" type="slidenum">
              <a:rPr lang="en-NZ" altLang="ja-JP" sz="1200">
                <a:solidFill>
                  <a:prstClr val="black"/>
                </a:solidFill>
              </a:rPr>
              <a:pPr eaLnBrk="1" hangingPunct="1"/>
              <a:t>5</a:t>
            </a:fld>
            <a:endParaRPr lang="en-NZ" altLang="ja-JP" sz="1200">
              <a:solidFill>
                <a:prstClr val="black"/>
              </a:solidFill>
            </a:endParaRPr>
          </a:p>
        </p:txBody>
      </p:sp>
    </p:spTree>
    <p:extLst>
      <p:ext uri="{BB962C8B-B14F-4D97-AF65-F5344CB8AC3E}">
        <p14:creationId xmlns:p14="http://schemas.microsoft.com/office/powerpoint/2010/main" val="1638255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1" lang="ja-JP" altLang="en-US" dirty="0" smtClean="0"/>
          </a:p>
        </p:txBody>
      </p:sp>
      <p:sp>
        <p:nvSpPr>
          <p:cNvPr id="194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529A44D9-39E7-4CBD-8AB2-05C9B1ECC91B}" type="slidenum">
              <a:rPr lang="en-NZ" altLang="ja-JP" sz="1200">
                <a:solidFill>
                  <a:prstClr val="black"/>
                </a:solidFill>
              </a:rPr>
              <a:pPr eaLnBrk="1" hangingPunct="1"/>
              <a:t>6</a:t>
            </a:fld>
            <a:endParaRPr lang="en-NZ" altLang="ja-JP" sz="1200">
              <a:solidFill>
                <a:prstClr val="black"/>
              </a:solidFill>
            </a:endParaRPr>
          </a:p>
        </p:txBody>
      </p:sp>
    </p:spTree>
    <p:extLst>
      <p:ext uri="{BB962C8B-B14F-4D97-AF65-F5344CB8AC3E}">
        <p14:creationId xmlns:p14="http://schemas.microsoft.com/office/powerpoint/2010/main" val="3642918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1" lang="ja-JP" altLang="en-US" dirty="0" smtClean="0"/>
          </a:p>
        </p:txBody>
      </p:sp>
      <p:sp>
        <p:nvSpPr>
          <p:cNvPr id="194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529A44D9-39E7-4CBD-8AB2-05C9B1ECC91B}" type="slidenum">
              <a:rPr lang="en-NZ" altLang="ja-JP" sz="1200">
                <a:solidFill>
                  <a:prstClr val="black"/>
                </a:solidFill>
              </a:rPr>
              <a:pPr eaLnBrk="1" hangingPunct="1"/>
              <a:t>7</a:t>
            </a:fld>
            <a:endParaRPr lang="en-NZ" altLang="ja-JP" sz="1200">
              <a:solidFill>
                <a:prstClr val="black"/>
              </a:solidFill>
            </a:endParaRPr>
          </a:p>
        </p:txBody>
      </p:sp>
    </p:spTree>
    <p:extLst>
      <p:ext uri="{BB962C8B-B14F-4D97-AF65-F5344CB8AC3E}">
        <p14:creationId xmlns:p14="http://schemas.microsoft.com/office/powerpoint/2010/main" val="1894467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1" lang="ja-JP" altLang="en-US" dirty="0" smtClean="0"/>
          </a:p>
        </p:txBody>
      </p:sp>
      <p:sp>
        <p:nvSpPr>
          <p:cNvPr id="194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529A44D9-39E7-4CBD-8AB2-05C9B1ECC91B}" type="slidenum">
              <a:rPr lang="en-NZ" altLang="ja-JP" sz="1200">
                <a:solidFill>
                  <a:prstClr val="black"/>
                </a:solidFill>
              </a:rPr>
              <a:pPr eaLnBrk="1" hangingPunct="1"/>
              <a:t>8</a:t>
            </a:fld>
            <a:endParaRPr lang="en-NZ" altLang="ja-JP" sz="1200">
              <a:solidFill>
                <a:prstClr val="black"/>
              </a:solidFill>
            </a:endParaRPr>
          </a:p>
        </p:txBody>
      </p:sp>
    </p:spTree>
    <p:extLst>
      <p:ext uri="{BB962C8B-B14F-4D97-AF65-F5344CB8AC3E}">
        <p14:creationId xmlns:p14="http://schemas.microsoft.com/office/powerpoint/2010/main" val="2638098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1" lang="ja-JP" altLang="en-US" dirty="0" smtClean="0"/>
          </a:p>
        </p:txBody>
      </p:sp>
      <p:sp>
        <p:nvSpPr>
          <p:cNvPr id="194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529A44D9-39E7-4CBD-8AB2-05C9B1ECC91B}" type="slidenum">
              <a:rPr lang="en-NZ" altLang="ja-JP" sz="1200">
                <a:solidFill>
                  <a:prstClr val="black"/>
                </a:solidFill>
              </a:rPr>
              <a:pPr eaLnBrk="1" hangingPunct="1"/>
              <a:t>9</a:t>
            </a:fld>
            <a:endParaRPr lang="en-NZ" altLang="ja-JP" sz="1200">
              <a:solidFill>
                <a:prstClr val="black"/>
              </a:solidFill>
            </a:endParaRPr>
          </a:p>
        </p:txBody>
      </p:sp>
    </p:spTree>
    <p:extLst>
      <p:ext uri="{BB962C8B-B14F-4D97-AF65-F5344CB8AC3E}">
        <p14:creationId xmlns:p14="http://schemas.microsoft.com/office/powerpoint/2010/main" val="3535098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30E8-175B-470C-B4E7-A77EDBE1AE85}" type="datetime1">
              <a:rPr lang="en-US" smtClean="0"/>
              <a:t>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947FE-D37D-483A-A0E3-DACE5A727658}" type="slidenum">
              <a:rPr lang="en-US" smtClean="0"/>
              <a:t>‹#›</a:t>
            </a:fld>
            <a:endParaRPr lang="en-US"/>
          </a:p>
        </p:txBody>
      </p:sp>
    </p:spTree>
    <p:extLst>
      <p:ext uri="{BB962C8B-B14F-4D97-AF65-F5344CB8AC3E}">
        <p14:creationId xmlns:p14="http://schemas.microsoft.com/office/powerpoint/2010/main" val="96967020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B3F81E-037D-48CD-BF2E-2B30EF169CBA}" type="datetime1">
              <a:rPr lang="en-US" smtClean="0"/>
              <a:t>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947FE-D37D-483A-A0E3-DACE5A727658}" type="slidenum">
              <a:rPr lang="en-US" smtClean="0"/>
              <a:t>‹#›</a:t>
            </a:fld>
            <a:endParaRPr lang="en-US"/>
          </a:p>
        </p:txBody>
      </p:sp>
    </p:spTree>
    <p:extLst>
      <p:ext uri="{BB962C8B-B14F-4D97-AF65-F5344CB8AC3E}">
        <p14:creationId xmlns:p14="http://schemas.microsoft.com/office/powerpoint/2010/main" val="3091961587"/>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E278B2-33B5-4F2D-ACC4-90FB76EE0D8D}" type="datetime1">
              <a:rPr lang="en-US" smtClean="0"/>
              <a:t>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947FE-D37D-483A-A0E3-DACE5A727658}" type="slidenum">
              <a:rPr lang="en-US" smtClean="0"/>
              <a:t>‹#›</a:t>
            </a:fld>
            <a:endParaRPr lang="en-US"/>
          </a:p>
        </p:txBody>
      </p:sp>
    </p:spTree>
    <p:extLst>
      <p:ext uri="{BB962C8B-B14F-4D97-AF65-F5344CB8AC3E}">
        <p14:creationId xmlns:p14="http://schemas.microsoft.com/office/powerpoint/2010/main" val="3264265101"/>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05F2A58-C559-4D85-8546-B41140564AD8}" type="datetimeFigureOut">
              <a:rPr lang="ja-JP" altLang="en-US" smtClean="0">
                <a:solidFill>
                  <a:prstClr val="black">
                    <a:tint val="75000"/>
                  </a:prstClr>
                </a:solidFill>
              </a:rPr>
              <a:pPr/>
              <a:t>2016/2/5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3F06D68-5942-4715-BDBE-4E3D28E92E4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68455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10"/>
          </p:nvPr>
        </p:nvSpPr>
        <p:spPr/>
        <p:txBody>
          <a:bodyPr/>
          <a:lstStyle/>
          <a:p>
            <a:fld id="{F05F2A58-C559-4D85-8546-B41140564AD8}" type="datetimeFigureOut">
              <a:rPr lang="ja-JP" altLang="en-US" smtClean="0">
                <a:solidFill>
                  <a:prstClr val="black">
                    <a:tint val="75000"/>
                  </a:prstClr>
                </a:solidFill>
              </a:rPr>
              <a:pPr/>
              <a:t>2016/2/5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3F06D68-5942-4715-BDBE-4E3D28E92E4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36347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05F2A58-C559-4D85-8546-B41140564AD8}" type="datetimeFigureOut">
              <a:rPr lang="ja-JP" altLang="en-US" smtClean="0">
                <a:solidFill>
                  <a:prstClr val="black">
                    <a:tint val="75000"/>
                  </a:prstClr>
                </a:solidFill>
              </a:rPr>
              <a:pPr/>
              <a:t>2016/2/5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3F06D68-5942-4715-BDBE-4E3D28E92E4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3306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白紙">
    <p:bg>
      <p:bgRef idx="1001">
        <a:schemeClr val="bg1"/>
      </p:bgRef>
    </p:bg>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05F2A58-C559-4D85-8546-B41140564AD8}" type="datetimeFigureOut">
              <a:rPr lang="ja-JP" altLang="en-US" smtClean="0">
                <a:solidFill>
                  <a:prstClr val="black">
                    <a:tint val="75000"/>
                  </a:prstClr>
                </a:solidFill>
              </a:rPr>
              <a:pPr/>
              <a:t>2016/2/5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3F06D68-5942-4715-BDBE-4E3D28E92E4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343156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A4600A-211F-4E2A-9F14-071CEEB5D044}" type="datetime1">
              <a:rPr lang="en-US" smtClean="0"/>
              <a:t>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947FE-D37D-483A-A0E3-DACE5A727658}" type="slidenum">
              <a:rPr lang="en-US" smtClean="0"/>
              <a:t>‹#›</a:t>
            </a:fld>
            <a:endParaRPr lang="en-US"/>
          </a:p>
        </p:txBody>
      </p:sp>
    </p:spTree>
    <p:extLst>
      <p:ext uri="{BB962C8B-B14F-4D97-AF65-F5344CB8AC3E}">
        <p14:creationId xmlns:p14="http://schemas.microsoft.com/office/powerpoint/2010/main" val="181224391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933555-12E9-4084-B015-130F1DD2F174}" type="datetime1">
              <a:rPr lang="en-US" smtClean="0"/>
              <a:t>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947FE-D37D-483A-A0E3-DACE5A727658}" type="slidenum">
              <a:rPr lang="en-US" smtClean="0"/>
              <a:t>‹#›</a:t>
            </a:fld>
            <a:endParaRPr lang="en-US"/>
          </a:p>
        </p:txBody>
      </p:sp>
    </p:spTree>
    <p:extLst>
      <p:ext uri="{BB962C8B-B14F-4D97-AF65-F5344CB8AC3E}">
        <p14:creationId xmlns:p14="http://schemas.microsoft.com/office/powerpoint/2010/main" val="2670364492"/>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60C3F0-FFE6-4750-A59A-CADD2DABF56E}" type="datetime1">
              <a:rPr lang="en-US" smtClean="0"/>
              <a:t>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947FE-D37D-483A-A0E3-DACE5A727658}" type="slidenum">
              <a:rPr lang="en-US" smtClean="0"/>
              <a:t>‹#›</a:t>
            </a:fld>
            <a:endParaRPr lang="en-US"/>
          </a:p>
        </p:txBody>
      </p:sp>
    </p:spTree>
    <p:extLst>
      <p:ext uri="{BB962C8B-B14F-4D97-AF65-F5344CB8AC3E}">
        <p14:creationId xmlns:p14="http://schemas.microsoft.com/office/powerpoint/2010/main" val="57053356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84D50C-D528-43D2-AF30-946B6D1BC155}" type="datetime1">
              <a:rPr lang="en-US" smtClean="0"/>
              <a:t>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947FE-D37D-483A-A0E3-DACE5A727658}" type="slidenum">
              <a:rPr lang="en-US" smtClean="0"/>
              <a:t>‹#›</a:t>
            </a:fld>
            <a:endParaRPr lang="en-US"/>
          </a:p>
        </p:txBody>
      </p:sp>
    </p:spTree>
    <p:extLst>
      <p:ext uri="{BB962C8B-B14F-4D97-AF65-F5344CB8AC3E}">
        <p14:creationId xmlns:p14="http://schemas.microsoft.com/office/powerpoint/2010/main" val="3919351075"/>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E605FD-15B5-4348-8430-45692D5B82CD}" type="datetime1">
              <a:rPr lang="en-US" smtClean="0"/>
              <a:t>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947FE-D37D-483A-A0E3-DACE5A727658}" type="slidenum">
              <a:rPr lang="en-US" smtClean="0"/>
              <a:t>‹#›</a:t>
            </a:fld>
            <a:endParaRPr lang="en-US"/>
          </a:p>
        </p:txBody>
      </p:sp>
    </p:spTree>
    <p:extLst>
      <p:ext uri="{BB962C8B-B14F-4D97-AF65-F5344CB8AC3E}">
        <p14:creationId xmlns:p14="http://schemas.microsoft.com/office/powerpoint/2010/main" val="337907762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6EDA07-82EB-4F55-A846-316C3244935B}" type="datetime1">
              <a:rPr lang="en-US" smtClean="0"/>
              <a:t>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947FE-D37D-483A-A0E3-DACE5A727658}" type="slidenum">
              <a:rPr lang="en-US" smtClean="0"/>
              <a:t>‹#›</a:t>
            </a:fld>
            <a:endParaRPr lang="en-US"/>
          </a:p>
        </p:txBody>
      </p:sp>
    </p:spTree>
    <p:extLst>
      <p:ext uri="{BB962C8B-B14F-4D97-AF65-F5344CB8AC3E}">
        <p14:creationId xmlns:p14="http://schemas.microsoft.com/office/powerpoint/2010/main" val="685984874"/>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BB074E-5DC3-4D3E-8227-67A330E848D1}" type="datetime1">
              <a:rPr lang="en-US" smtClean="0"/>
              <a:t>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947FE-D37D-483A-A0E3-DACE5A727658}" type="slidenum">
              <a:rPr lang="en-US" smtClean="0"/>
              <a:t>‹#›</a:t>
            </a:fld>
            <a:endParaRPr lang="en-US"/>
          </a:p>
        </p:txBody>
      </p:sp>
    </p:spTree>
    <p:extLst>
      <p:ext uri="{BB962C8B-B14F-4D97-AF65-F5344CB8AC3E}">
        <p14:creationId xmlns:p14="http://schemas.microsoft.com/office/powerpoint/2010/main" val="1063180198"/>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FCF3E2-7D05-49C2-8230-74FF41945839}" type="datetime1">
              <a:rPr lang="en-US" smtClean="0"/>
              <a:t>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947FE-D37D-483A-A0E3-DACE5A727658}" type="slidenum">
              <a:rPr lang="en-US" smtClean="0"/>
              <a:t>‹#›</a:t>
            </a:fld>
            <a:endParaRPr lang="en-US"/>
          </a:p>
        </p:txBody>
      </p:sp>
    </p:spTree>
    <p:extLst>
      <p:ext uri="{BB962C8B-B14F-4D97-AF65-F5344CB8AC3E}">
        <p14:creationId xmlns:p14="http://schemas.microsoft.com/office/powerpoint/2010/main" val="324404377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D36E3-AFD0-4B1A-9A38-3654E2B06218}" type="datetime1">
              <a:rPr lang="en-US" smtClean="0"/>
              <a:t>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947FE-D37D-483A-A0E3-DACE5A727658}" type="slidenum">
              <a:rPr lang="en-US" smtClean="0"/>
              <a:t>‹#›</a:t>
            </a:fld>
            <a:endParaRPr lang="en-US"/>
          </a:p>
        </p:txBody>
      </p:sp>
    </p:spTree>
    <p:extLst>
      <p:ext uri="{BB962C8B-B14F-4D97-AF65-F5344CB8AC3E}">
        <p14:creationId xmlns:p14="http://schemas.microsoft.com/office/powerpoint/2010/main" val="3956267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F05F2A58-C559-4D85-8546-B41140564AD8}" type="datetimeFigureOut">
              <a:rPr kumimoji="1" lang="ja-JP" altLang="en-US" smtClean="0">
                <a:solidFill>
                  <a:prstClr val="black">
                    <a:tint val="75000"/>
                  </a:prstClr>
                </a:solidFill>
                <a:latin typeface="Arial" charset="0"/>
              </a:rPr>
              <a:pPr fontAlgn="base">
                <a:spcBef>
                  <a:spcPct val="0"/>
                </a:spcBef>
                <a:spcAft>
                  <a:spcPct val="0"/>
                </a:spcAft>
              </a:pPr>
              <a:t>2016/2/5</a:t>
            </a:fld>
            <a:endParaRPr kumimoji="1" lang="ja-JP" altLang="en-US">
              <a:solidFill>
                <a:prstClr val="black">
                  <a:tint val="75000"/>
                </a:prstClr>
              </a:solidFill>
              <a:latin typeface="Arial" charset="0"/>
            </a:endParaRPr>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kumimoji="1" lang="ja-JP" altLang="en-US">
              <a:solidFill>
                <a:prstClr val="black">
                  <a:tint val="75000"/>
                </a:prstClr>
              </a:solidFill>
              <a:latin typeface="Arial" charset="0"/>
            </a:endParaRPr>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83F06D68-5942-4715-BDBE-4E3D28E92E44}" type="slidenum">
              <a:rPr kumimoji="1" lang="ja-JP" altLang="en-US" smtClean="0">
                <a:solidFill>
                  <a:prstClr val="black">
                    <a:tint val="75000"/>
                  </a:prstClr>
                </a:solidFill>
                <a:latin typeface="Arial" charset="0"/>
              </a:rPr>
              <a:pPr fontAlgn="base">
                <a:spcBef>
                  <a:spcPct val="0"/>
                </a:spcBef>
                <a:spcAft>
                  <a:spcPct val="0"/>
                </a:spcAft>
              </a:pPr>
              <a:t>‹#›</a:t>
            </a:fld>
            <a:endParaRPr kumimoji="1" lang="ja-JP" altLang="en-US">
              <a:solidFill>
                <a:prstClr val="black">
                  <a:tint val="75000"/>
                </a:prstClr>
              </a:solidFill>
              <a:latin typeface="Arial" charset="0"/>
            </a:endParaRPr>
          </a:p>
        </p:txBody>
      </p:sp>
      <p:pic>
        <p:nvPicPr>
          <p:cNvPr id="7" name="Picture 3" descr="Visual"/>
          <p:cNvPicPr>
            <a:picLocks noChangeAspect="1" noChangeArrowheads="1"/>
          </p:cNvPicPr>
          <p:nvPr userDrawn="1"/>
        </p:nvPicPr>
        <p:blipFill>
          <a:blip r:embed="rId6" cstate="print"/>
          <a:srcRect/>
          <a:stretch>
            <a:fillRect/>
          </a:stretch>
        </p:blipFill>
        <p:spPr bwMode="auto">
          <a:xfrm>
            <a:off x="0" y="-171400"/>
            <a:ext cx="12192000" cy="1224136"/>
          </a:xfrm>
          <a:prstGeom prst="rect">
            <a:avLst/>
          </a:prstGeom>
          <a:noFill/>
          <a:ln w="9525">
            <a:noFill/>
            <a:miter lim="800000"/>
            <a:headEnd/>
            <a:tailEnd/>
          </a:ln>
        </p:spPr>
      </p:pic>
      <p:sp>
        <p:nvSpPr>
          <p:cNvPr id="8" name="Text Box 4"/>
          <p:cNvSpPr txBox="1">
            <a:spLocks noChangeArrowheads="1"/>
          </p:cNvSpPr>
          <p:nvPr userDrawn="1"/>
        </p:nvSpPr>
        <p:spPr bwMode="auto">
          <a:xfrm>
            <a:off x="0" y="672877"/>
            <a:ext cx="12192000" cy="523875"/>
          </a:xfrm>
          <a:prstGeom prst="rect">
            <a:avLst/>
          </a:prstGeom>
          <a:solidFill>
            <a:srgbClr val="0000FF"/>
          </a:solidFill>
          <a:ln w="9525">
            <a:solidFill>
              <a:schemeClr val="tx1"/>
            </a:solidFill>
            <a:miter lim="800000"/>
            <a:headEnd/>
            <a:tailEnd/>
          </a:ln>
        </p:spPr>
        <p:txBody>
          <a:bodyPr>
            <a:spAutoFit/>
          </a:bodyPr>
          <a:lstStyle/>
          <a:p>
            <a:pPr marL="400050" indent="-400050" algn="ctr" fontAlgn="base">
              <a:spcBef>
                <a:spcPct val="0"/>
              </a:spcBef>
              <a:spcAft>
                <a:spcPct val="0"/>
              </a:spcAft>
              <a:defRPr/>
            </a:pPr>
            <a:endParaRPr kumimoji="1" lang="en-US" altLang="ja-JP" sz="2800" b="1" i="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137627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51.gi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09800" y="2286000"/>
            <a:ext cx="7772400" cy="1143000"/>
          </a:xfrm>
        </p:spPr>
        <p:txBody>
          <a:bodyPr/>
          <a:lstStyle/>
          <a:p>
            <a:endParaRPr lang="en-US" smtClean="0"/>
          </a:p>
        </p:txBody>
      </p:sp>
      <p:sp>
        <p:nvSpPr>
          <p:cNvPr id="2051" name="Rectangle 3"/>
          <p:cNvSpPr>
            <a:spLocks noGrp="1" noChangeArrowheads="1"/>
          </p:cNvSpPr>
          <p:nvPr>
            <p:ph type="subTitle" idx="1"/>
          </p:nvPr>
        </p:nvSpPr>
        <p:spPr/>
        <p:txBody>
          <a:bodyPr>
            <a:normAutofit/>
          </a:bodyPr>
          <a:lstStyle/>
          <a:p>
            <a:endParaRPr lang="en-US" smtClean="0">
              <a:solidFill>
                <a:srgbClr val="898989"/>
              </a:solidFill>
            </a:endParaRPr>
          </a:p>
        </p:txBody>
      </p:sp>
      <p:pic>
        <p:nvPicPr>
          <p:cNvPr id="2052" name="Picture 4" descr="1024×768_A"/>
          <p:cNvPicPr>
            <a:picLocks noChangeAspect="1" noChangeArrowheads="1"/>
          </p:cNvPicPr>
          <p:nvPr/>
        </p:nvPicPr>
        <p:blipFill>
          <a:blip r:embed="rId3" cstate="print"/>
          <a:srcRect/>
          <a:stretch>
            <a:fillRect/>
          </a:stretch>
        </p:blipFill>
        <p:spPr bwMode="auto">
          <a:xfrm>
            <a:off x="0" y="0"/>
            <a:ext cx="12192000" cy="7316788"/>
          </a:xfrm>
          <a:prstGeom prst="rect">
            <a:avLst/>
          </a:prstGeom>
          <a:noFill/>
          <a:ln w="9525">
            <a:noFill/>
            <a:miter lim="800000"/>
            <a:headEnd/>
            <a:tailEnd/>
          </a:ln>
        </p:spPr>
      </p:pic>
      <p:sp>
        <p:nvSpPr>
          <p:cNvPr id="2053" name="Text Box 5"/>
          <p:cNvSpPr txBox="1">
            <a:spLocks noChangeArrowheads="1"/>
          </p:cNvSpPr>
          <p:nvPr/>
        </p:nvSpPr>
        <p:spPr bwMode="auto">
          <a:xfrm>
            <a:off x="0" y="2286000"/>
            <a:ext cx="12192000" cy="5139869"/>
          </a:xfrm>
          <a:prstGeom prst="rect">
            <a:avLst/>
          </a:prstGeom>
          <a:solidFill>
            <a:srgbClr val="0000FF"/>
          </a:solidFill>
          <a:ln w="9525">
            <a:noFill/>
            <a:miter lim="800000"/>
            <a:headEnd/>
            <a:tailEnd/>
          </a:ln>
        </p:spPr>
        <p:txBody>
          <a:bodyPr wrap="square">
            <a:spAutoFit/>
          </a:bodyPr>
          <a:lstStyle/>
          <a:p>
            <a:pPr algn="ctr">
              <a:defRPr/>
            </a:pPr>
            <a:r>
              <a:rPr lang="en-GB" altLang="ja-JP" sz="2000" b="1" dirty="0" smtClean="0">
                <a:solidFill>
                  <a:schemeClr val="bg1"/>
                </a:solidFill>
              </a:rPr>
              <a:t>    </a:t>
            </a:r>
            <a:endParaRPr lang="en-GB" altLang="ja-JP" sz="2000" b="1" dirty="0">
              <a:solidFill>
                <a:schemeClr val="bg1"/>
              </a:solidFill>
            </a:endParaRPr>
          </a:p>
          <a:p>
            <a:pPr algn="ctr" hangingPunct="0"/>
            <a:r>
              <a:rPr lang="en-AU" altLang="ja-JP" sz="4000" b="1" i="1" dirty="0" smtClean="0">
                <a:solidFill>
                  <a:srgbClr val="FFFF00"/>
                </a:solidFill>
                <a:latin typeface="Calibri" pitchFamily="34" charset="0"/>
              </a:rPr>
              <a:t>Energy Data and Analysis in APEC</a:t>
            </a:r>
          </a:p>
          <a:p>
            <a:pPr algn="ctr" hangingPunct="0"/>
            <a:endParaRPr lang="en-AU" altLang="ja-JP" sz="4000" b="1" i="1" dirty="0">
              <a:solidFill>
                <a:srgbClr val="FFFF00"/>
              </a:solidFill>
              <a:latin typeface="Calibri" pitchFamily="34" charset="0"/>
            </a:endParaRPr>
          </a:p>
          <a:p>
            <a:pPr algn="ctr" hangingPunct="0"/>
            <a:r>
              <a:rPr lang="en-US" altLang="ja-JP" sz="3200" b="1" dirty="0" smtClean="0">
                <a:solidFill>
                  <a:schemeClr val="bg1"/>
                </a:solidFill>
                <a:latin typeface="Calibri" pitchFamily="34" charset="0"/>
              </a:rPr>
              <a:t>12 February, 2016</a:t>
            </a:r>
            <a:endParaRPr lang="en-AU" altLang="ja-JP" sz="3200" b="1" dirty="0" smtClean="0">
              <a:solidFill>
                <a:schemeClr val="bg1"/>
              </a:solidFill>
              <a:latin typeface="Calibri" pitchFamily="34" charset="0"/>
            </a:endParaRPr>
          </a:p>
          <a:p>
            <a:pPr algn="ctr" hangingPunct="0"/>
            <a:endParaRPr lang="en-AU" altLang="ja-JP" sz="3600" b="1" i="1" dirty="0" smtClean="0">
              <a:solidFill>
                <a:srgbClr val="FFC000"/>
              </a:solidFill>
              <a:latin typeface="Calibri" pitchFamily="34" charset="0"/>
            </a:endParaRPr>
          </a:p>
          <a:p>
            <a:pPr algn="ctr" hangingPunct="0"/>
            <a:r>
              <a:rPr lang="en-AU" altLang="ja-JP" sz="3200" b="1" dirty="0" err="1" smtClean="0">
                <a:solidFill>
                  <a:schemeClr val="bg1"/>
                </a:solidFill>
                <a:latin typeface="Calibri" pitchFamily="34" charset="0"/>
              </a:rPr>
              <a:t>Masazumi</a:t>
            </a:r>
            <a:r>
              <a:rPr lang="en-AU" altLang="ja-JP" sz="3200" b="1" dirty="0" smtClean="0">
                <a:solidFill>
                  <a:schemeClr val="bg1"/>
                </a:solidFill>
                <a:latin typeface="Calibri" pitchFamily="34" charset="0"/>
              </a:rPr>
              <a:t> HIRONO</a:t>
            </a:r>
            <a:endParaRPr lang="en-AU" altLang="ja-JP" sz="3200" b="1" dirty="0">
              <a:solidFill>
                <a:schemeClr val="bg1"/>
              </a:solidFill>
              <a:latin typeface="Calibri" pitchFamily="34" charset="0"/>
            </a:endParaRPr>
          </a:p>
          <a:p>
            <a:pPr algn="ctr" hangingPunct="0"/>
            <a:r>
              <a:rPr lang="en-AU" altLang="ja-JP" sz="3200" b="1" dirty="0" smtClean="0">
                <a:solidFill>
                  <a:schemeClr val="bg1"/>
                </a:solidFill>
                <a:latin typeface="Calibri" pitchFamily="34" charset="0"/>
              </a:rPr>
              <a:t>Head</a:t>
            </a:r>
          </a:p>
          <a:p>
            <a:pPr algn="ctr" hangingPunct="0"/>
            <a:r>
              <a:rPr lang="en-AU" altLang="ja-JP" sz="3200" b="1" dirty="0" smtClean="0">
                <a:solidFill>
                  <a:schemeClr val="bg1"/>
                </a:solidFill>
                <a:latin typeface="Calibri" pitchFamily="34" charset="0"/>
              </a:rPr>
              <a:t>Energy Statistics &amp; Training Office (ESTO)</a:t>
            </a:r>
          </a:p>
          <a:p>
            <a:pPr algn="ctr" hangingPunct="0"/>
            <a:r>
              <a:rPr lang="en-AU" altLang="ja-JP" sz="3200" b="1" dirty="0" smtClean="0">
                <a:solidFill>
                  <a:schemeClr val="bg1"/>
                </a:solidFill>
                <a:latin typeface="Calibri" pitchFamily="34" charset="0"/>
              </a:rPr>
              <a:t>Asia Pacific Energy Research Centre (APERC)</a:t>
            </a:r>
          </a:p>
          <a:p>
            <a:pPr algn="ctr" hangingPunct="0"/>
            <a:endParaRPr lang="en-AU" altLang="ja-JP" sz="3200" b="1" dirty="0" smtClean="0">
              <a:solidFill>
                <a:srgbClr val="FFFF00"/>
              </a:solidFill>
              <a:latin typeface="Calibri" pitchFamily="34" charset="0"/>
            </a:endParaRPr>
          </a:p>
        </p:txBody>
      </p:sp>
    </p:spTree>
    <p:extLst>
      <p:ext uri="{BB962C8B-B14F-4D97-AF65-F5344CB8AC3E}">
        <p14:creationId xmlns:p14="http://schemas.microsoft.com/office/powerpoint/2010/main" val="2881497826"/>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 5"/>
          <p:cNvSpPr>
            <a:spLocks noGrp="1"/>
          </p:cNvSpPr>
          <p:nvPr>
            <p:ph type="sldNum" sz="quarter" idx="12"/>
          </p:nvPr>
        </p:nvSpPr>
        <p:spPr/>
        <p:txBody>
          <a:bodyPr/>
          <a:lstStyle>
            <a:lvl1pPr eaLnBrk="0" hangingPunct="0">
              <a:defRPr kumimoji="1" sz="2000" baseline="-10000">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sz="2000" baseline="-10000">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sz="2000" baseline="-10000">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sz="2000" baseline="-10000">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sz="2000" baseline="-10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baseline="-10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baseline="-10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baseline="-10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baseline="-10000">
                <a:solidFill>
                  <a:schemeClr val="tx1"/>
                </a:solidFill>
                <a:latin typeface="Calibri" panose="020F0502020204030204" pitchFamily="34" charset="0"/>
                <a:ea typeface="ＭＳ Ｐゴシック" panose="020B0600070205080204" pitchFamily="50" charset="-128"/>
              </a:defRPr>
            </a:lvl9pPr>
          </a:lstStyle>
          <a:p>
            <a:pPr eaLnBrk="1" hangingPunct="1"/>
            <a:fld id="{4CA669B1-5BBE-43D6-92E1-A3582D186262}" type="slidenum">
              <a:rPr kumimoji="0" lang="en-US" altLang="ja-JP" sz="1000" baseline="0">
                <a:latin typeface="Arial" panose="020B0604020202020204" pitchFamily="34" charset="0"/>
              </a:rPr>
              <a:pPr eaLnBrk="1" hangingPunct="1"/>
              <a:t>10</a:t>
            </a:fld>
            <a:endParaRPr kumimoji="0" lang="en-US" altLang="ja-JP" sz="1000" baseline="0">
              <a:latin typeface="Arial" panose="020B0604020202020204" pitchFamily="34" charset="0"/>
            </a:endParaRPr>
          </a:p>
        </p:txBody>
      </p:sp>
      <p:sp>
        <p:nvSpPr>
          <p:cNvPr id="11" name="タイトル 1"/>
          <p:cNvSpPr txBox="1">
            <a:spLocks/>
          </p:cNvSpPr>
          <p:nvPr/>
        </p:nvSpPr>
        <p:spPr>
          <a:xfrm>
            <a:off x="1991544" y="692696"/>
            <a:ext cx="8229600" cy="494928"/>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b="1" i="1" dirty="0">
                <a:solidFill>
                  <a:schemeClr val="bg1"/>
                </a:solidFill>
              </a:rPr>
              <a:t>Energy Database: Web-site</a:t>
            </a:r>
          </a:p>
        </p:txBody>
      </p:sp>
      <p:pic>
        <p:nvPicPr>
          <p:cNvPr id="12" name="Picture 3" descr="Visu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
          <p:cNvSpPr>
            <a:spLocks noChangeArrowheads="1"/>
          </p:cNvSpPr>
          <p:nvPr/>
        </p:nvSpPr>
        <p:spPr bwMode="auto">
          <a:xfrm>
            <a:off x="1" y="1280285"/>
            <a:ext cx="12191999" cy="728285"/>
          </a:xfrm>
          <a:prstGeom prst="rect">
            <a:avLst/>
          </a:prstGeom>
          <a:solidFill>
            <a:srgbClr val="0000FF"/>
          </a:solidFill>
          <a:ln w="9525">
            <a:solidFill>
              <a:schemeClr val="bg1"/>
            </a:solidFill>
            <a:miter lim="800000"/>
            <a:headEnd/>
            <a:tailEnd/>
          </a:ln>
        </p:spPr>
        <p:txBody>
          <a:bodyPr anchor="ctr"/>
          <a:lstStyle/>
          <a:p>
            <a:pPr marL="457200" indent="-457200" algn="ctr" fontAlgn="base">
              <a:spcBef>
                <a:spcPct val="0"/>
              </a:spcBef>
              <a:spcAft>
                <a:spcPct val="0"/>
              </a:spcAft>
            </a:pPr>
            <a:r>
              <a:rPr kumimoji="1" lang="en-US" altLang="zh-TW" sz="3600" b="1" dirty="0" smtClean="0">
                <a:solidFill>
                  <a:srgbClr val="FFFFFF"/>
                </a:solidFill>
                <a:cs typeface="Arial" charset="0"/>
              </a:rPr>
              <a:t>Annual Publication: Energy Statistics and Handbook </a:t>
            </a:r>
            <a:r>
              <a:rPr kumimoji="1" lang="en-US" altLang="zh-TW" sz="3200" b="1" dirty="0" smtClean="0">
                <a:solidFill>
                  <a:srgbClr val="FFFFFF"/>
                </a:solidFill>
                <a:cs typeface="Arial" charset="0"/>
              </a:rPr>
              <a:t> </a:t>
            </a:r>
            <a:endParaRPr kumimoji="1" lang="en-US" altLang="zh-TW" sz="3200" b="1" dirty="0">
              <a:solidFill>
                <a:srgbClr val="FFFFFF"/>
              </a:solidFill>
              <a:cs typeface="Arial" charset="0"/>
            </a:endParaRPr>
          </a:p>
        </p:txBody>
      </p:sp>
      <p:pic>
        <p:nvPicPr>
          <p:cNvPr id="5" name="図 4"/>
          <p:cNvPicPr>
            <a:picLocks noChangeAspect="1"/>
          </p:cNvPicPr>
          <p:nvPr/>
        </p:nvPicPr>
        <p:blipFill>
          <a:blip r:embed="rId3"/>
          <a:stretch>
            <a:fillRect/>
          </a:stretch>
        </p:blipFill>
        <p:spPr>
          <a:xfrm>
            <a:off x="1884551" y="2034134"/>
            <a:ext cx="3433867" cy="4842000"/>
          </a:xfrm>
          <a:prstGeom prst="rect">
            <a:avLst/>
          </a:prstGeom>
        </p:spPr>
      </p:pic>
      <p:pic>
        <p:nvPicPr>
          <p:cNvPr id="9" name="図 8"/>
          <p:cNvPicPr>
            <a:picLocks noChangeAspect="1"/>
          </p:cNvPicPr>
          <p:nvPr/>
        </p:nvPicPr>
        <p:blipFill>
          <a:blip r:embed="rId4" cstate="print"/>
          <a:stretch>
            <a:fillRect/>
          </a:stretch>
        </p:blipFill>
        <p:spPr>
          <a:xfrm>
            <a:off x="7924800" y="3939868"/>
            <a:ext cx="2057400" cy="2936266"/>
          </a:xfrm>
          <a:prstGeom prst="rect">
            <a:avLst/>
          </a:prstGeom>
        </p:spPr>
      </p:pic>
    </p:spTree>
    <p:extLst>
      <p:ext uri="{BB962C8B-B14F-4D97-AF65-F5344CB8AC3E}">
        <p14:creationId xmlns:p14="http://schemas.microsoft.com/office/powerpoint/2010/main" val="4178445295"/>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Vis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ChangeArrowheads="1"/>
          </p:cNvSpPr>
          <p:nvPr/>
        </p:nvSpPr>
        <p:spPr bwMode="auto">
          <a:xfrm>
            <a:off x="1" y="1274389"/>
            <a:ext cx="12191999" cy="728285"/>
          </a:xfrm>
          <a:prstGeom prst="rect">
            <a:avLst/>
          </a:prstGeom>
          <a:solidFill>
            <a:srgbClr val="0000FF"/>
          </a:solidFill>
          <a:ln w="9525">
            <a:solidFill>
              <a:schemeClr val="bg1"/>
            </a:solidFill>
            <a:miter lim="800000"/>
            <a:headEnd/>
            <a:tailEnd/>
          </a:ln>
        </p:spPr>
        <p:txBody>
          <a:bodyPr anchor="ctr"/>
          <a:lstStyle/>
          <a:p>
            <a:pPr marL="457200" indent="-457200" algn="ctr" fontAlgn="base">
              <a:spcBef>
                <a:spcPct val="0"/>
              </a:spcBef>
              <a:spcAft>
                <a:spcPct val="0"/>
              </a:spcAft>
            </a:pPr>
            <a:r>
              <a:rPr kumimoji="1" lang="en-US" altLang="zh-TW" sz="3600" b="1" dirty="0" smtClean="0">
                <a:solidFill>
                  <a:srgbClr val="FFFFFF"/>
                </a:solidFill>
                <a:cs typeface="Arial" charset="0"/>
              </a:rPr>
              <a:t>EGEDA’s Next Steps</a:t>
            </a:r>
            <a:r>
              <a:rPr kumimoji="1" lang="en-US" altLang="zh-TW" sz="3200" b="1" dirty="0" smtClean="0">
                <a:solidFill>
                  <a:srgbClr val="FFFFFF"/>
                </a:solidFill>
                <a:cs typeface="Arial" charset="0"/>
              </a:rPr>
              <a:t>  </a:t>
            </a:r>
            <a:endParaRPr kumimoji="1" lang="en-US" altLang="zh-TW" sz="3200" b="1"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AE6947FE-D37D-483A-A0E3-DACE5A727658}" type="slidenum">
              <a:rPr lang="en-US" smtClean="0"/>
              <a:t>11</a:t>
            </a:fld>
            <a:endParaRPr lang="en-US"/>
          </a:p>
        </p:txBody>
      </p:sp>
      <p:sp>
        <p:nvSpPr>
          <p:cNvPr id="7" name="コンテンツ プレースホルダー 2"/>
          <p:cNvSpPr>
            <a:spLocks noGrp="1"/>
          </p:cNvSpPr>
          <p:nvPr>
            <p:ph idx="1"/>
          </p:nvPr>
        </p:nvSpPr>
        <p:spPr>
          <a:xfrm>
            <a:off x="838200" y="2187574"/>
            <a:ext cx="10515600" cy="4168776"/>
          </a:xfrm>
        </p:spPr>
        <p:txBody>
          <a:bodyPr>
            <a:normAutofit/>
          </a:bodyPr>
          <a:lstStyle/>
          <a:p>
            <a:pPr algn="just"/>
            <a:r>
              <a:rPr kumimoji="1" lang="en-US" altLang="ja-JP" sz="3600" dirty="0">
                <a:solidFill>
                  <a:srgbClr val="FF0000"/>
                </a:solidFill>
              </a:rPr>
              <a:t>U</a:t>
            </a:r>
            <a:r>
              <a:rPr kumimoji="1" lang="en-US" altLang="ja-JP" sz="3600" dirty="0" smtClean="0">
                <a:solidFill>
                  <a:srgbClr val="FF0000"/>
                </a:solidFill>
              </a:rPr>
              <a:t>ndertake a trial data collection of end-use energy data from the residential and commercial sectors </a:t>
            </a:r>
            <a:r>
              <a:rPr kumimoji="1" lang="en-US" altLang="ja-JP" sz="3600" dirty="0" smtClean="0"/>
              <a:t>using APEC Energy Efficiency Template</a:t>
            </a:r>
          </a:p>
          <a:p>
            <a:pPr algn="just"/>
            <a:r>
              <a:rPr lang="en-US" altLang="ja-JP" sz="3600" dirty="0" smtClean="0">
                <a:solidFill>
                  <a:srgbClr val="FF0000"/>
                </a:solidFill>
              </a:rPr>
              <a:t>Revise the New and Renewable Energy Questionnaire </a:t>
            </a:r>
            <a:r>
              <a:rPr lang="en-US" altLang="ja-JP" sz="3600" dirty="0" smtClean="0"/>
              <a:t>to collect more accurate and detailed information</a:t>
            </a:r>
          </a:p>
          <a:p>
            <a:pPr algn="just"/>
            <a:r>
              <a:rPr kumimoji="1" lang="en-US" altLang="ja-JP" sz="3600" dirty="0" smtClean="0">
                <a:solidFill>
                  <a:srgbClr val="FF0000"/>
                </a:solidFill>
              </a:rPr>
              <a:t>Start online data submission system </a:t>
            </a:r>
            <a:r>
              <a:rPr kumimoji="1" lang="en-US" altLang="ja-JP" sz="3600" dirty="0" smtClean="0"/>
              <a:t>in APEC</a:t>
            </a:r>
          </a:p>
          <a:p>
            <a:pPr marL="0" indent="0" algn="just">
              <a:buNone/>
            </a:pPr>
            <a:endParaRPr kumimoji="1" lang="en-US" altLang="ja-JP" sz="2800" dirty="0"/>
          </a:p>
          <a:p>
            <a:pPr algn="just"/>
            <a:endParaRPr kumimoji="1" lang="ja-JP" altLang="en-US" sz="2800" dirty="0"/>
          </a:p>
        </p:txBody>
      </p:sp>
    </p:spTree>
    <p:extLst>
      <p:ext uri="{BB962C8B-B14F-4D97-AF65-F5344CB8AC3E}">
        <p14:creationId xmlns:p14="http://schemas.microsoft.com/office/powerpoint/2010/main" val="3273218597"/>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Vis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ChangeArrowheads="1"/>
          </p:cNvSpPr>
          <p:nvPr/>
        </p:nvSpPr>
        <p:spPr bwMode="auto">
          <a:xfrm>
            <a:off x="1" y="1274389"/>
            <a:ext cx="12191999" cy="728285"/>
          </a:xfrm>
          <a:prstGeom prst="rect">
            <a:avLst/>
          </a:prstGeom>
          <a:solidFill>
            <a:srgbClr val="0000FF"/>
          </a:solidFill>
          <a:ln w="9525">
            <a:solidFill>
              <a:schemeClr val="bg1"/>
            </a:solidFill>
            <a:miter lim="800000"/>
            <a:headEnd/>
            <a:tailEnd/>
          </a:ln>
        </p:spPr>
        <p:txBody>
          <a:bodyPr anchor="ctr"/>
          <a:lstStyle/>
          <a:p>
            <a:pPr marL="457200" indent="-457200" algn="ctr" fontAlgn="base">
              <a:spcBef>
                <a:spcPct val="0"/>
              </a:spcBef>
              <a:spcAft>
                <a:spcPct val="0"/>
              </a:spcAft>
            </a:pPr>
            <a:r>
              <a:rPr kumimoji="1" lang="en-US" altLang="zh-TW" sz="3600" b="1" dirty="0" smtClean="0">
                <a:solidFill>
                  <a:srgbClr val="FFFFFF"/>
                </a:solidFill>
                <a:cs typeface="Arial" charset="0"/>
              </a:rPr>
              <a:t>APEC Energy Efficiency Template 1</a:t>
            </a:r>
            <a:r>
              <a:rPr kumimoji="1" lang="en-US" altLang="zh-TW" sz="3200" b="1" dirty="0" smtClean="0">
                <a:solidFill>
                  <a:srgbClr val="FFFFFF"/>
                </a:solidFill>
                <a:cs typeface="Arial" charset="0"/>
              </a:rPr>
              <a:t> </a:t>
            </a:r>
            <a:endParaRPr kumimoji="1" lang="en-US" altLang="zh-TW" sz="3200" b="1"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AE6947FE-D37D-483A-A0E3-DACE5A727658}" type="slidenum">
              <a:rPr lang="en-US" smtClean="0"/>
              <a:t>12</a:t>
            </a:fld>
            <a:endParaRPr lang="en-US"/>
          </a:p>
        </p:txBody>
      </p:sp>
      <p:sp>
        <p:nvSpPr>
          <p:cNvPr id="7" name="コンテンツ プレースホルダ 4"/>
          <p:cNvSpPr>
            <a:spLocks noGrp="1"/>
          </p:cNvSpPr>
          <p:nvPr/>
        </p:nvSpPr>
        <p:spPr bwMode="auto">
          <a:xfrm>
            <a:off x="518886" y="2383674"/>
            <a:ext cx="8458200" cy="4619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a:lstStyle>
          <a:p>
            <a:pPr>
              <a:buClr>
                <a:srgbClr val="44546A"/>
              </a:buClr>
              <a:buFont typeface="Wingdings" pitchFamily="2" charset="2"/>
              <a:buNone/>
            </a:pPr>
            <a:r>
              <a:rPr lang="en-US" altLang="ja-JP" sz="2000" dirty="0">
                <a:solidFill>
                  <a:prstClr val="black"/>
                </a:solidFill>
              </a:rPr>
              <a:t>Space Heating</a:t>
            </a:r>
          </a:p>
          <a:p>
            <a:pPr>
              <a:buClr>
                <a:srgbClr val="44546A"/>
              </a:buClr>
              <a:buFont typeface="Wingdings" pitchFamily="2" charset="2"/>
              <a:buNone/>
            </a:pPr>
            <a:r>
              <a:rPr lang="en-US" altLang="ja-JP" sz="2000" dirty="0">
                <a:solidFill>
                  <a:prstClr val="black"/>
                </a:solidFill>
              </a:rPr>
              <a:t>Space Cooling</a:t>
            </a:r>
          </a:p>
          <a:p>
            <a:pPr>
              <a:buClr>
                <a:srgbClr val="44546A"/>
              </a:buClr>
              <a:buFont typeface="Wingdings" pitchFamily="2" charset="2"/>
              <a:buNone/>
            </a:pPr>
            <a:r>
              <a:rPr lang="en-US" altLang="ja-JP" sz="2000" dirty="0">
                <a:solidFill>
                  <a:prstClr val="black"/>
                </a:solidFill>
              </a:rPr>
              <a:t>Water Heating</a:t>
            </a:r>
          </a:p>
          <a:p>
            <a:pPr>
              <a:buClr>
                <a:srgbClr val="44546A"/>
              </a:buClr>
              <a:buFont typeface="Wingdings" pitchFamily="2" charset="2"/>
              <a:buNone/>
            </a:pPr>
            <a:r>
              <a:rPr lang="en-US" altLang="ja-JP" sz="2000" dirty="0">
                <a:solidFill>
                  <a:prstClr val="black"/>
                </a:solidFill>
              </a:rPr>
              <a:t>Cooking</a:t>
            </a:r>
          </a:p>
          <a:p>
            <a:pPr>
              <a:buClr>
                <a:srgbClr val="44546A"/>
              </a:buClr>
              <a:buFont typeface="Wingdings" pitchFamily="2" charset="2"/>
              <a:buNone/>
            </a:pPr>
            <a:r>
              <a:rPr lang="en-US" altLang="ja-JP" sz="2000" dirty="0">
                <a:solidFill>
                  <a:prstClr val="black"/>
                </a:solidFill>
              </a:rPr>
              <a:t>Lighting </a:t>
            </a:r>
          </a:p>
          <a:p>
            <a:pPr>
              <a:buClr>
                <a:srgbClr val="44546A"/>
              </a:buClr>
              <a:buFont typeface="Wingdings" pitchFamily="2" charset="2"/>
              <a:buNone/>
            </a:pPr>
            <a:r>
              <a:rPr lang="en-US" altLang="ja-JP" sz="2000" dirty="0">
                <a:solidFill>
                  <a:prstClr val="black"/>
                </a:solidFill>
              </a:rPr>
              <a:t>Refrigerators / Freezers</a:t>
            </a:r>
          </a:p>
          <a:p>
            <a:pPr>
              <a:buClr>
                <a:srgbClr val="44546A"/>
              </a:buClr>
              <a:buFont typeface="Wingdings" pitchFamily="2" charset="2"/>
              <a:buNone/>
            </a:pPr>
            <a:r>
              <a:rPr lang="en-US" altLang="ja-JP" sz="2000" dirty="0">
                <a:solidFill>
                  <a:prstClr val="black"/>
                </a:solidFill>
              </a:rPr>
              <a:t>Dish Washers</a:t>
            </a:r>
          </a:p>
          <a:p>
            <a:pPr>
              <a:buClr>
                <a:srgbClr val="44546A"/>
              </a:buClr>
              <a:buFont typeface="Wingdings" pitchFamily="2" charset="2"/>
              <a:buNone/>
            </a:pPr>
            <a:r>
              <a:rPr lang="en-US" altLang="ja-JP" sz="2000" dirty="0">
                <a:solidFill>
                  <a:prstClr val="black"/>
                </a:solidFill>
              </a:rPr>
              <a:t>Clothes Washers / Clothes Dryers</a:t>
            </a:r>
          </a:p>
          <a:p>
            <a:pPr>
              <a:buClr>
                <a:srgbClr val="44546A"/>
              </a:buClr>
              <a:buFont typeface="Wingdings" pitchFamily="2" charset="2"/>
              <a:buNone/>
            </a:pPr>
            <a:r>
              <a:rPr lang="en-US" altLang="ja-JP" sz="2000" dirty="0">
                <a:solidFill>
                  <a:prstClr val="black"/>
                </a:solidFill>
              </a:rPr>
              <a:t>Television/Home entertainment</a:t>
            </a:r>
          </a:p>
          <a:p>
            <a:pPr>
              <a:buClr>
                <a:srgbClr val="44546A"/>
              </a:buClr>
              <a:buFont typeface="Wingdings" pitchFamily="2" charset="2"/>
              <a:buNone/>
            </a:pPr>
            <a:r>
              <a:rPr lang="en-US" altLang="ja-JP" sz="2000" dirty="0">
                <a:solidFill>
                  <a:prstClr val="black"/>
                </a:solidFill>
              </a:rPr>
              <a:t>PC/Information &amp; communication technology</a:t>
            </a:r>
          </a:p>
          <a:p>
            <a:pPr>
              <a:buClr>
                <a:srgbClr val="44546A"/>
              </a:buClr>
              <a:buFont typeface="Wingdings" pitchFamily="2" charset="2"/>
              <a:buNone/>
            </a:pPr>
            <a:r>
              <a:rPr lang="en-US" altLang="ja-JP" sz="2000" dirty="0">
                <a:solidFill>
                  <a:prstClr val="black"/>
                </a:solidFill>
              </a:rPr>
              <a:t>Other Appliances</a:t>
            </a:r>
          </a:p>
          <a:p>
            <a:pPr>
              <a:buClr>
                <a:srgbClr val="44546A"/>
              </a:buClr>
              <a:buFont typeface="Wingdings" pitchFamily="2" charset="2"/>
              <a:buNone/>
            </a:pPr>
            <a:r>
              <a:rPr lang="en-US" altLang="ja-JP" sz="2000" dirty="0">
                <a:solidFill>
                  <a:prstClr val="black"/>
                </a:solidFill>
              </a:rPr>
              <a:t>Total Energy Use in Residential Sector</a:t>
            </a:r>
          </a:p>
        </p:txBody>
      </p:sp>
      <p:sp>
        <p:nvSpPr>
          <p:cNvPr id="9" name="Rectangle 9"/>
          <p:cNvSpPr>
            <a:spLocks noChangeArrowheads="1"/>
          </p:cNvSpPr>
          <p:nvPr/>
        </p:nvSpPr>
        <p:spPr bwMode="auto">
          <a:xfrm>
            <a:off x="290286" y="2002674"/>
            <a:ext cx="9144000" cy="381000"/>
          </a:xfrm>
          <a:prstGeom prst="rect">
            <a:avLst/>
          </a:prstGeom>
          <a:noFill/>
          <a:ln w="9525">
            <a:noFill/>
            <a:miter lim="800000"/>
            <a:headEnd/>
            <a:tailEnd/>
          </a:ln>
        </p:spPr>
        <p:txBody>
          <a:bodyPr anchor="b"/>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nSpc>
                <a:spcPct val="90000"/>
              </a:lnSpc>
            </a:pPr>
            <a:r>
              <a:rPr lang="en-US" altLang="ja-JP" sz="2000" b="1" dirty="0">
                <a:solidFill>
                  <a:srgbClr val="000066"/>
                </a:solidFill>
                <a:latin typeface="Calibri" pitchFamily="34" charset="0"/>
              </a:rPr>
              <a:t>Contents: Residential Sector</a:t>
            </a:r>
          </a:p>
        </p:txBody>
      </p:sp>
      <p:pic>
        <p:nvPicPr>
          <p:cNvPr id="4" name="図 3"/>
          <p:cNvPicPr>
            <a:picLocks noChangeAspect="1"/>
          </p:cNvPicPr>
          <p:nvPr/>
        </p:nvPicPr>
        <p:blipFill>
          <a:blip r:embed="rId4"/>
          <a:stretch>
            <a:fillRect/>
          </a:stretch>
        </p:blipFill>
        <p:spPr>
          <a:xfrm>
            <a:off x="5441724" y="2156059"/>
            <a:ext cx="6750276" cy="4200291"/>
          </a:xfrm>
          <a:prstGeom prst="rect">
            <a:avLst/>
          </a:prstGeom>
        </p:spPr>
      </p:pic>
    </p:spTree>
    <p:extLst>
      <p:ext uri="{BB962C8B-B14F-4D97-AF65-F5344CB8AC3E}">
        <p14:creationId xmlns:p14="http://schemas.microsoft.com/office/powerpoint/2010/main" val="268041370"/>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Vis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ChangeArrowheads="1"/>
          </p:cNvSpPr>
          <p:nvPr/>
        </p:nvSpPr>
        <p:spPr bwMode="auto">
          <a:xfrm>
            <a:off x="1" y="1274389"/>
            <a:ext cx="12191999" cy="728285"/>
          </a:xfrm>
          <a:prstGeom prst="rect">
            <a:avLst/>
          </a:prstGeom>
          <a:solidFill>
            <a:srgbClr val="0000FF"/>
          </a:solidFill>
          <a:ln w="9525">
            <a:solidFill>
              <a:schemeClr val="bg1"/>
            </a:solidFill>
            <a:miter lim="800000"/>
            <a:headEnd/>
            <a:tailEnd/>
          </a:ln>
        </p:spPr>
        <p:txBody>
          <a:bodyPr anchor="ctr"/>
          <a:lstStyle/>
          <a:p>
            <a:pPr marL="457200" indent="-457200" algn="ctr" fontAlgn="base">
              <a:spcBef>
                <a:spcPct val="0"/>
              </a:spcBef>
              <a:spcAft>
                <a:spcPct val="0"/>
              </a:spcAft>
            </a:pPr>
            <a:r>
              <a:rPr kumimoji="1" lang="en-US" altLang="zh-TW" sz="3600" b="1" dirty="0">
                <a:solidFill>
                  <a:srgbClr val="FFFFFF"/>
                </a:solidFill>
                <a:cs typeface="Arial" charset="0"/>
              </a:rPr>
              <a:t>APEC Energy Efficiency Template </a:t>
            </a:r>
            <a:r>
              <a:rPr kumimoji="1" lang="en-US" altLang="zh-TW" sz="3600" b="1" dirty="0" smtClean="0">
                <a:solidFill>
                  <a:srgbClr val="FFFFFF"/>
                </a:solidFill>
                <a:cs typeface="Arial" charset="0"/>
              </a:rPr>
              <a:t>2</a:t>
            </a:r>
            <a:r>
              <a:rPr kumimoji="1" lang="en-US" altLang="zh-TW" sz="3200" b="1" dirty="0" smtClean="0">
                <a:solidFill>
                  <a:srgbClr val="FFFFFF"/>
                </a:solidFill>
                <a:cs typeface="Arial" charset="0"/>
              </a:rPr>
              <a:t>  </a:t>
            </a:r>
            <a:endParaRPr kumimoji="1" lang="en-US" altLang="zh-TW" sz="3200" b="1"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AE6947FE-D37D-483A-A0E3-DACE5A727658}" type="slidenum">
              <a:rPr lang="en-US" smtClean="0"/>
              <a:t>13</a:t>
            </a:fld>
            <a:endParaRPr lang="en-US"/>
          </a:p>
        </p:txBody>
      </p:sp>
      <p:sp>
        <p:nvSpPr>
          <p:cNvPr id="7" name="コンテンツ プレースホルダ 4"/>
          <p:cNvSpPr>
            <a:spLocks noGrp="1"/>
          </p:cNvSpPr>
          <p:nvPr/>
        </p:nvSpPr>
        <p:spPr bwMode="auto">
          <a:xfrm>
            <a:off x="543484" y="2383674"/>
            <a:ext cx="8458200" cy="4619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a:lstStyle>
          <a:p>
            <a:pPr>
              <a:buClr>
                <a:srgbClr val="44546A"/>
              </a:buClr>
              <a:buFont typeface="Wingdings" pitchFamily="2" charset="2"/>
              <a:buNone/>
            </a:pPr>
            <a:r>
              <a:rPr lang="en-US" altLang="ja-JP" sz="2000" dirty="0">
                <a:solidFill>
                  <a:prstClr val="black"/>
                </a:solidFill>
              </a:rPr>
              <a:t>Space Heating</a:t>
            </a:r>
          </a:p>
          <a:p>
            <a:pPr>
              <a:buClr>
                <a:srgbClr val="44546A"/>
              </a:buClr>
              <a:buFont typeface="Wingdings" pitchFamily="2" charset="2"/>
              <a:buNone/>
            </a:pPr>
            <a:r>
              <a:rPr lang="en-US" altLang="ja-JP" sz="2000" dirty="0">
                <a:solidFill>
                  <a:prstClr val="black"/>
                </a:solidFill>
              </a:rPr>
              <a:t>Space Cooling</a:t>
            </a:r>
          </a:p>
          <a:p>
            <a:pPr>
              <a:buClr>
                <a:srgbClr val="44546A"/>
              </a:buClr>
              <a:buFont typeface="Wingdings" pitchFamily="2" charset="2"/>
              <a:buNone/>
            </a:pPr>
            <a:r>
              <a:rPr lang="en-US" altLang="ja-JP" sz="2000" dirty="0">
                <a:solidFill>
                  <a:prstClr val="black"/>
                </a:solidFill>
              </a:rPr>
              <a:t>Water Heating</a:t>
            </a:r>
          </a:p>
          <a:p>
            <a:pPr>
              <a:buClr>
                <a:srgbClr val="44546A"/>
              </a:buClr>
              <a:buFont typeface="Wingdings" pitchFamily="2" charset="2"/>
              <a:buNone/>
            </a:pPr>
            <a:r>
              <a:rPr lang="en-US" altLang="ja-JP" sz="2000" dirty="0">
                <a:solidFill>
                  <a:prstClr val="black"/>
                </a:solidFill>
              </a:rPr>
              <a:t>Lighting </a:t>
            </a:r>
          </a:p>
          <a:p>
            <a:pPr>
              <a:buClr>
                <a:srgbClr val="44546A"/>
              </a:buClr>
              <a:buFont typeface="Wingdings" pitchFamily="2" charset="2"/>
              <a:buNone/>
            </a:pPr>
            <a:r>
              <a:rPr lang="en-US" altLang="ja-JP" sz="2000" dirty="0">
                <a:solidFill>
                  <a:prstClr val="black"/>
                </a:solidFill>
              </a:rPr>
              <a:t>Other Building Energy Use</a:t>
            </a:r>
          </a:p>
          <a:p>
            <a:pPr>
              <a:buClr>
                <a:srgbClr val="44546A"/>
              </a:buClr>
              <a:buFont typeface="Wingdings" pitchFamily="2" charset="2"/>
              <a:buNone/>
            </a:pPr>
            <a:r>
              <a:rPr lang="en-US" altLang="ja-JP" sz="2000" dirty="0">
                <a:solidFill>
                  <a:prstClr val="black"/>
                </a:solidFill>
              </a:rPr>
              <a:t>Non-Building Energy Use</a:t>
            </a:r>
          </a:p>
          <a:p>
            <a:pPr>
              <a:buClr>
                <a:srgbClr val="44546A"/>
              </a:buClr>
              <a:buFont typeface="Wingdings" pitchFamily="2" charset="2"/>
              <a:buNone/>
            </a:pPr>
            <a:r>
              <a:rPr lang="en-US" altLang="ja-JP" sz="2000" dirty="0">
                <a:solidFill>
                  <a:prstClr val="black"/>
                </a:solidFill>
              </a:rPr>
              <a:t>Total Energy Use in </a:t>
            </a:r>
            <a:endParaRPr lang="en-US" altLang="ja-JP" sz="2000" dirty="0" smtClean="0">
              <a:solidFill>
                <a:prstClr val="black"/>
              </a:solidFill>
            </a:endParaRPr>
          </a:p>
          <a:p>
            <a:pPr>
              <a:buClr>
                <a:srgbClr val="44546A"/>
              </a:buClr>
              <a:buFont typeface="Wingdings" pitchFamily="2" charset="2"/>
              <a:buNone/>
            </a:pPr>
            <a:r>
              <a:rPr lang="en-US" altLang="ja-JP" sz="2000" dirty="0">
                <a:solidFill>
                  <a:prstClr val="black"/>
                </a:solidFill>
              </a:rPr>
              <a:t> </a:t>
            </a:r>
            <a:r>
              <a:rPr lang="en-US" altLang="ja-JP" sz="2000" dirty="0" smtClean="0">
                <a:solidFill>
                  <a:prstClr val="black"/>
                </a:solidFill>
              </a:rPr>
              <a:t> Commercial </a:t>
            </a:r>
            <a:r>
              <a:rPr lang="en-US" altLang="ja-JP" sz="2000" dirty="0">
                <a:solidFill>
                  <a:prstClr val="black"/>
                </a:solidFill>
              </a:rPr>
              <a:t>Sector</a:t>
            </a:r>
          </a:p>
        </p:txBody>
      </p:sp>
      <p:sp>
        <p:nvSpPr>
          <p:cNvPr id="9" name="Rectangle 9"/>
          <p:cNvSpPr>
            <a:spLocks noChangeArrowheads="1"/>
          </p:cNvSpPr>
          <p:nvPr/>
        </p:nvSpPr>
        <p:spPr bwMode="auto">
          <a:xfrm>
            <a:off x="314884" y="2002674"/>
            <a:ext cx="9144000" cy="381000"/>
          </a:xfrm>
          <a:prstGeom prst="rect">
            <a:avLst/>
          </a:prstGeom>
          <a:noFill/>
          <a:ln w="9525">
            <a:noFill/>
            <a:miter lim="800000"/>
            <a:headEnd/>
            <a:tailEnd/>
          </a:ln>
        </p:spPr>
        <p:txBody>
          <a:bodyPr anchor="b"/>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nSpc>
                <a:spcPct val="90000"/>
              </a:lnSpc>
            </a:pPr>
            <a:r>
              <a:rPr lang="en-US" altLang="ja-JP" sz="2000" b="1" dirty="0">
                <a:solidFill>
                  <a:srgbClr val="000066"/>
                </a:solidFill>
                <a:latin typeface="Calibri" pitchFamily="34" charset="0"/>
              </a:rPr>
              <a:t>Contents: Commercial Sector</a:t>
            </a:r>
          </a:p>
        </p:txBody>
      </p:sp>
      <p:pic>
        <p:nvPicPr>
          <p:cNvPr id="3" name="図 2"/>
          <p:cNvPicPr>
            <a:picLocks noChangeAspect="1"/>
          </p:cNvPicPr>
          <p:nvPr/>
        </p:nvPicPr>
        <p:blipFill>
          <a:blip r:embed="rId4"/>
          <a:stretch>
            <a:fillRect/>
          </a:stretch>
        </p:blipFill>
        <p:spPr>
          <a:xfrm>
            <a:off x="3830855" y="2002673"/>
            <a:ext cx="8361145" cy="4459015"/>
          </a:xfrm>
          <a:prstGeom prst="rect">
            <a:avLst/>
          </a:prstGeom>
        </p:spPr>
      </p:pic>
    </p:spTree>
    <p:extLst>
      <p:ext uri="{BB962C8B-B14F-4D97-AF65-F5344CB8AC3E}">
        <p14:creationId xmlns:p14="http://schemas.microsoft.com/office/powerpoint/2010/main" val="1796428345"/>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Vis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ChangeArrowheads="1"/>
          </p:cNvSpPr>
          <p:nvPr/>
        </p:nvSpPr>
        <p:spPr bwMode="auto">
          <a:xfrm>
            <a:off x="1" y="1274389"/>
            <a:ext cx="12191999" cy="728285"/>
          </a:xfrm>
          <a:prstGeom prst="rect">
            <a:avLst/>
          </a:prstGeom>
          <a:solidFill>
            <a:srgbClr val="0000FF"/>
          </a:solidFill>
          <a:ln w="9525">
            <a:solidFill>
              <a:schemeClr val="bg1"/>
            </a:solidFill>
            <a:miter lim="800000"/>
            <a:headEnd/>
            <a:tailEnd/>
          </a:ln>
        </p:spPr>
        <p:txBody>
          <a:bodyPr anchor="ctr"/>
          <a:lstStyle/>
          <a:p>
            <a:pPr marL="457200" indent="-457200" algn="ctr" fontAlgn="base">
              <a:spcBef>
                <a:spcPct val="0"/>
              </a:spcBef>
              <a:spcAft>
                <a:spcPct val="0"/>
              </a:spcAft>
            </a:pPr>
            <a:r>
              <a:rPr kumimoji="1" lang="en-US" altLang="zh-TW" sz="3600" b="1" dirty="0">
                <a:solidFill>
                  <a:srgbClr val="FFFFFF"/>
                </a:solidFill>
                <a:cs typeface="Arial" charset="0"/>
              </a:rPr>
              <a:t>APEC Energy Efficiency Template </a:t>
            </a:r>
            <a:r>
              <a:rPr kumimoji="1" lang="en-US" altLang="zh-TW" sz="3600" b="1" dirty="0" smtClean="0">
                <a:solidFill>
                  <a:srgbClr val="FFFFFF"/>
                </a:solidFill>
                <a:cs typeface="Arial" charset="0"/>
              </a:rPr>
              <a:t>3</a:t>
            </a:r>
            <a:r>
              <a:rPr kumimoji="1" lang="en-US" altLang="zh-TW" sz="3200" b="1" dirty="0" smtClean="0">
                <a:solidFill>
                  <a:srgbClr val="FFFFFF"/>
                </a:solidFill>
                <a:cs typeface="Arial" charset="0"/>
              </a:rPr>
              <a:t>  </a:t>
            </a:r>
            <a:endParaRPr kumimoji="1" lang="en-US" altLang="zh-TW" sz="3200" b="1"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AE6947FE-D37D-483A-A0E3-DACE5A727658}" type="slidenum">
              <a:rPr lang="en-US" smtClean="0"/>
              <a:t>14</a:t>
            </a:fld>
            <a:endParaRPr lang="en-US"/>
          </a:p>
        </p:txBody>
      </p:sp>
      <p:sp>
        <p:nvSpPr>
          <p:cNvPr id="7" name="コンテンツ プレースホルダ 4"/>
          <p:cNvSpPr>
            <a:spLocks noGrp="1"/>
          </p:cNvSpPr>
          <p:nvPr/>
        </p:nvSpPr>
        <p:spPr bwMode="auto">
          <a:xfrm>
            <a:off x="925285" y="2383674"/>
            <a:ext cx="8458200" cy="4619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a:lstStyle>
          <a:p>
            <a:pPr>
              <a:buClr>
                <a:srgbClr val="44546A"/>
              </a:buClr>
              <a:buFont typeface="Wingdings" pitchFamily="2" charset="2"/>
              <a:buNone/>
            </a:pPr>
            <a:r>
              <a:rPr lang="en-US" altLang="ja-JP" sz="2000" dirty="0">
                <a:solidFill>
                  <a:prstClr val="black"/>
                </a:solidFill>
              </a:rPr>
              <a:t>Petroleum Products</a:t>
            </a:r>
          </a:p>
          <a:p>
            <a:pPr>
              <a:buClr>
                <a:srgbClr val="44546A"/>
              </a:buClr>
              <a:buFont typeface="Wingdings" pitchFamily="2" charset="2"/>
              <a:buNone/>
            </a:pPr>
            <a:r>
              <a:rPr lang="en-US" altLang="ja-JP" sz="2000" dirty="0">
                <a:solidFill>
                  <a:prstClr val="black"/>
                </a:solidFill>
              </a:rPr>
              <a:t>Natural Gas</a:t>
            </a:r>
          </a:p>
          <a:p>
            <a:pPr>
              <a:buClr>
                <a:srgbClr val="44546A"/>
              </a:buClr>
              <a:buFont typeface="Wingdings" pitchFamily="2" charset="2"/>
              <a:buNone/>
            </a:pPr>
            <a:r>
              <a:rPr lang="en-US" altLang="ja-JP" sz="2000" dirty="0">
                <a:solidFill>
                  <a:prstClr val="black"/>
                </a:solidFill>
              </a:rPr>
              <a:t>Coal &amp; Coal Products</a:t>
            </a:r>
          </a:p>
          <a:p>
            <a:pPr>
              <a:buClr>
                <a:srgbClr val="44546A"/>
              </a:buClr>
              <a:buFont typeface="Wingdings" pitchFamily="2" charset="2"/>
              <a:buNone/>
            </a:pPr>
            <a:r>
              <a:rPr lang="en-US" altLang="ja-JP" sz="2000" dirty="0">
                <a:solidFill>
                  <a:prstClr val="black"/>
                </a:solidFill>
              </a:rPr>
              <a:t>Combustive Renewables</a:t>
            </a:r>
          </a:p>
          <a:p>
            <a:pPr>
              <a:buClr>
                <a:srgbClr val="44546A"/>
              </a:buClr>
              <a:buFont typeface="Wingdings" pitchFamily="2" charset="2"/>
              <a:buNone/>
            </a:pPr>
            <a:r>
              <a:rPr lang="en-US" altLang="ja-JP" sz="2000" dirty="0">
                <a:solidFill>
                  <a:prstClr val="black"/>
                </a:solidFill>
              </a:rPr>
              <a:t>Heat</a:t>
            </a:r>
          </a:p>
          <a:p>
            <a:pPr>
              <a:buClr>
                <a:srgbClr val="44546A"/>
              </a:buClr>
              <a:buFont typeface="Wingdings" pitchFamily="2" charset="2"/>
              <a:buNone/>
            </a:pPr>
            <a:r>
              <a:rPr lang="en-US" altLang="ja-JP" sz="2000" dirty="0">
                <a:solidFill>
                  <a:prstClr val="black"/>
                </a:solidFill>
              </a:rPr>
              <a:t>Electricity</a:t>
            </a:r>
          </a:p>
          <a:p>
            <a:pPr>
              <a:buClr>
                <a:srgbClr val="44546A"/>
              </a:buClr>
              <a:buFont typeface="Wingdings" pitchFamily="2" charset="2"/>
              <a:buNone/>
            </a:pPr>
            <a:r>
              <a:rPr lang="en-US" altLang="ja-JP" sz="2000" dirty="0">
                <a:solidFill>
                  <a:prstClr val="black"/>
                </a:solidFill>
              </a:rPr>
              <a:t>Other</a:t>
            </a:r>
          </a:p>
        </p:txBody>
      </p:sp>
      <p:sp>
        <p:nvSpPr>
          <p:cNvPr id="9" name="Rectangle 9"/>
          <p:cNvSpPr>
            <a:spLocks noChangeArrowheads="1"/>
          </p:cNvSpPr>
          <p:nvPr/>
        </p:nvSpPr>
        <p:spPr bwMode="auto">
          <a:xfrm>
            <a:off x="696685" y="2002674"/>
            <a:ext cx="9144000" cy="381000"/>
          </a:xfrm>
          <a:prstGeom prst="rect">
            <a:avLst/>
          </a:prstGeom>
          <a:noFill/>
          <a:ln w="9525">
            <a:noFill/>
            <a:miter lim="800000"/>
            <a:headEnd/>
            <a:tailEnd/>
          </a:ln>
        </p:spPr>
        <p:txBody>
          <a:bodyPr anchor="b"/>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nSpc>
                <a:spcPct val="90000"/>
              </a:lnSpc>
            </a:pPr>
            <a:r>
              <a:rPr lang="en-US" altLang="ja-JP" sz="2000" b="1" dirty="0">
                <a:solidFill>
                  <a:srgbClr val="000066"/>
                </a:solidFill>
                <a:latin typeface="Calibri" pitchFamily="34" charset="0"/>
              </a:rPr>
              <a:t>Energy</a:t>
            </a:r>
          </a:p>
        </p:txBody>
      </p:sp>
    </p:spTree>
    <p:extLst>
      <p:ext uri="{BB962C8B-B14F-4D97-AF65-F5344CB8AC3E}">
        <p14:creationId xmlns:p14="http://schemas.microsoft.com/office/powerpoint/2010/main" val="2308990470"/>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Vis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ChangeArrowheads="1"/>
          </p:cNvSpPr>
          <p:nvPr/>
        </p:nvSpPr>
        <p:spPr bwMode="auto">
          <a:xfrm>
            <a:off x="1" y="1274389"/>
            <a:ext cx="12191999" cy="728285"/>
          </a:xfrm>
          <a:prstGeom prst="rect">
            <a:avLst/>
          </a:prstGeom>
          <a:solidFill>
            <a:srgbClr val="0000FF"/>
          </a:solidFill>
          <a:ln w="9525">
            <a:solidFill>
              <a:schemeClr val="bg1"/>
            </a:solidFill>
            <a:miter lim="800000"/>
            <a:headEnd/>
            <a:tailEnd/>
          </a:ln>
        </p:spPr>
        <p:txBody>
          <a:bodyPr anchor="ctr"/>
          <a:lstStyle/>
          <a:p>
            <a:pPr marL="457200" indent="-457200" algn="ctr" fontAlgn="base">
              <a:spcBef>
                <a:spcPct val="0"/>
              </a:spcBef>
              <a:spcAft>
                <a:spcPct val="0"/>
              </a:spcAft>
            </a:pPr>
            <a:r>
              <a:rPr kumimoji="1" lang="en-US" altLang="zh-TW" sz="3400" b="1" dirty="0" smtClean="0">
                <a:solidFill>
                  <a:srgbClr val="FFFFFF"/>
                </a:solidFill>
                <a:cs typeface="Arial" charset="0"/>
              </a:rPr>
              <a:t>JODI (Joint </a:t>
            </a:r>
            <a:r>
              <a:rPr kumimoji="1" lang="en-US" altLang="zh-TW" sz="3400" b="1" dirty="0" err="1" smtClean="0">
                <a:solidFill>
                  <a:srgbClr val="FFFFFF"/>
                </a:solidFill>
                <a:cs typeface="Arial" charset="0"/>
              </a:rPr>
              <a:t>Organisations</a:t>
            </a:r>
            <a:r>
              <a:rPr kumimoji="1" lang="en-US" altLang="zh-TW" sz="3400" b="1" dirty="0" smtClean="0">
                <a:solidFill>
                  <a:srgbClr val="FFFFFF"/>
                </a:solidFill>
                <a:cs typeface="Arial" charset="0"/>
              </a:rPr>
              <a:t> Data Initiative): Monthly Data Collection</a:t>
            </a:r>
            <a:r>
              <a:rPr kumimoji="1" lang="en-US" altLang="zh-TW" sz="3200" b="1" dirty="0" smtClean="0">
                <a:solidFill>
                  <a:srgbClr val="FFFFFF"/>
                </a:solidFill>
                <a:cs typeface="Arial" charset="0"/>
              </a:rPr>
              <a:t> </a:t>
            </a:r>
            <a:endParaRPr kumimoji="1" lang="en-US" altLang="zh-TW" sz="3200" b="1"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AE6947FE-D37D-483A-A0E3-DACE5A727658}" type="slidenum">
              <a:rPr lang="en-US" smtClean="0"/>
              <a:t>15</a:t>
            </a:fld>
            <a:endParaRPr lang="en-US"/>
          </a:p>
        </p:txBody>
      </p:sp>
      <p:pic>
        <p:nvPicPr>
          <p:cNvPr id="6" name="図 5"/>
          <p:cNvPicPr>
            <a:picLocks noChangeAspect="1"/>
          </p:cNvPicPr>
          <p:nvPr/>
        </p:nvPicPr>
        <p:blipFill>
          <a:blip r:embed="rId4" cstate="print"/>
          <a:stretch>
            <a:fillRect/>
          </a:stretch>
        </p:blipFill>
        <p:spPr>
          <a:xfrm>
            <a:off x="1" y="5316279"/>
            <a:ext cx="12192000" cy="859557"/>
          </a:xfrm>
          <a:prstGeom prst="rect">
            <a:avLst/>
          </a:prstGeom>
        </p:spPr>
      </p:pic>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8415" y="3983410"/>
            <a:ext cx="2195170" cy="682436"/>
          </a:xfrm>
          <a:prstGeom prst="rect">
            <a:avLst/>
          </a:prstGeom>
        </p:spPr>
      </p:pic>
      <p:sp>
        <p:nvSpPr>
          <p:cNvPr id="8" name="上下矢印 7"/>
          <p:cNvSpPr/>
          <p:nvPr/>
        </p:nvSpPr>
        <p:spPr>
          <a:xfrm>
            <a:off x="5853684" y="4665846"/>
            <a:ext cx="484632" cy="650433"/>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7" name="テキスト ボックス 6"/>
          <p:cNvSpPr txBox="1"/>
          <p:nvPr/>
        </p:nvSpPr>
        <p:spPr>
          <a:xfrm>
            <a:off x="701749" y="2115879"/>
            <a:ext cx="10792046" cy="1754326"/>
          </a:xfrm>
          <a:prstGeom prst="rect">
            <a:avLst/>
          </a:prstGeom>
          <a:solidFill>
            <a:srgbClr val="FFC000">
              <a:alpha val="41000"/>
            </a:srgbClr>
          </a:solidFill>
          <a:ln w="3175">
            <a:noFill/>
          </a:ln>
        </p:spPr>
        <p:txBody>
          <a:bodyPr wrap="square" rtlCol="0">
            <a:spAutoFit/>
          </a:bodyPr>
          <a:lstStyle/>
          <a:p>
            <a:pPr algn="just"/>
            <a:r>
              <a:rPr kumimoji="1" lang="en-US" altLang="ja-JP" sz="3600" b="1" dirty="0" smtClean="0">
                <a:solidFill>
                  <a:srgbClr val="FF0000"/>
                </a:solidFill>
              </a:rPr>
              <a:t>Collection </a:t>
            </a:r>
            <a:r>
              <a:rPr kumimoji="1" lang="en-US" altLang="ja-JP" sz="3600" b="1" dirty="0">
                <a:solidFill>
                  <a:srgbClr val="FF0000"/>
                </a:solidFill>
              </a:rPr>
              <a:t>of monthly oil </a:t>
            </a:r>
            <a:r>
              <a:rPr kumimoji="1" lang="en-US" altLang="ja-JP" sz="3600" b="1" dirty="0" smtClean="0">
                <a:solidFill>
                  <a:srgbClr val="FF0000"/>
                </a:solidFill>
              </a:rPr>
              <a:t>and gas statistics </a:t>
            </a:r>
            <a:r>
              <a:rPr kumimoji="1" lang="en-US" altLang="ja-JP" sz="3600" b="1" dirty="0"/>
              <a:t>from each </a:t>
            </a:r>
            <a:r>
              <a:rPr kumimoji="1" lang="en-US" altLang="ja-JP" sz="3600" b="1" dirty="0" smtClean="0"/>
              <a:t>partner </a:t>
            </a:r>
            <a:r>
              <a:rPr kumimoji="1" lang="en-US" altLang="ja-JP" sz="3600" b="1" dirty="0" err="1" smtClean="0"/>
              <a:t>organisation's</a:t>
            </a:r>
            <a:r>
              <a:rPr kumimoji="1" lang="en-US" altLang="ja-JP" sz="3600" b="1" dirty="0" smtClean="0"/>
              <a:t> </a:t>
            </a:r>
            <a:r>
              <a:rPr kumimoji="1" lang="en-US" altLang="ja-JP" sz="3600" b="1" dirty="0"/>
              <a:t>member countries through a </a:t>
            </a:r>
            <a:r>
              <a:rPr kumimoji="1" lang="en-US" altLang="ja-JP" sz="3600" b="1" dirty="0" err="1"/>
              <a:t>harmonised</a:t>
            </a:r>
            <a:r>
              <a:rPr kumimoji="1" lang="en-US" altLang="ja-JP" sz="3600" b="1" dirty="0"/>
              <a:t> questionnaire </a:t>
            </a:r>
            <a:endParaRPr kumimoji="1" lang="ja-JP" altLang="en-US" sz="3600" b="1" dirty="0"/>
          </a:p>
        </p:txBody>
      </p:sp>
      <p:pic>
        <p:nvPicPr>
          <p:cNvPr id="102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90" y="6168159"/>
            <a:ext cx="1423525" cy="68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5129838"/>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 5"/>
          <p:cNvSpPr>
            <a:spLocks noGrp="1"/>
          </p:cNvSpPr>
          <p:nvPr>
            <p:ph type="sldNum" sz="quarter" idx="12"/>
          </p:nvPr>
        </p:nvSpPr>
        <p:spPr/>
        <p:txBody>
          <a:bodyPr/>
          <a:lstStyle>
            <a:lvl1pPr eaLnBrk="0" hangingPunct="0">
              <a:defRPr kumimoji="1" sz="2000" baseline="-10000">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sz="2000" baseline="-10000">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sz="2000" baseline="-10000">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sz="2000" baseline="-10000">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sz="2000" baseline="-10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baseline="-10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baseline="-10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baseline="-10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baseline="-10000">
                <a:solidFill>
                  <a:schemeClr val="tx1"/>
                </a:solidFill>
                <a:latin typeface="Calibri" panose="020F0502020204030204" pitchFamily="34" charset="0"/>
                <a:ea typeface="ＭＳ Ｐゴシック" panose="020B0600070205080204" pitchFamily="50" charset="-128"/>
              </a:defRPr>
            </a:lvl9pPr>
          </a:lstStyle>
          <a:p>
            <a:pPr eaLnBrk="1" hangingPunct="1"/>
            <a:fld id="{4CA669B1-5BBE-43D6-92E1-A3582D186262}" type="slidenum">
              <a:rPr kumimoji="0" lang="en-US" altLang="ja-JP" sz="1000" baseline="0">
                <a:latin typeface="Arial" panose="020B0604020202020204" pitchFamily="34" charset="0"/>
              </a:rPr>
              <a:pPr eaLnBrk="1" hangingPunct="1"/>
              <a:t>16</a:t>
            </a:fld>
            <a:endParaRPr kumimoji="0" lang="en-US" altLang="ja-JP" sz="1000" baseline="0">
              <a:latin typeface="Arial" panose="020B0604020202020204" pitchFamily="34" charset="0"/>
            </a:endParaRPr>
          </a:p>
        </p:txBody>
      </p:sp>
      <p:pic>
        <p:nvPicPr>
          <p:cNvPr id="8" name="Picture 7"/>
          <p:cNvPicPr>
            <a:picLocks noChangeAspect="1" noChangeArrowheads="1"/>
          </p:cNvPicPr>
          <p:nvPr/>
        </p:nvPicPr>
        <p:blipFill>
          <a:blip r:embed="rId2" cstate="print"/>
          <a:srcRect/>
          <a:stretch>
            <a:fillRect/>
          </a:stretch>
        </p:blipFill>
        <p:spPr bwMode="auto">
          <a:xfrm>
            <a:off x="944175" y="1999102"/>
            <a:ext cx="6478529" cy="4858897"/>
          </a:xfrm>
          <a:prstGeom prst="rect">
            <a:avLst/>
          </a:prstGeom>
          <a:ln>
            <a:noFill/>
          </a:ln>
          <a:effectLst>
            <a:outerShdw blurRad="292100" dist="139700" dir="2700000" algn="tl" rotWithShape="0">
              <a:srgbClr val="333333">
                <a:alpha val="65000"/>
              </a:srgbClr>
            </a:outerShdw>
          </a:effectLst>
        </p:spPr>
      </p:pic>
      <p:sp>
        <p:nvSpPr>
          <p:cNvPr id="9" name="Rectangle 8"/>
          <p:cNvSpPr txBox="1">
            <a:spLocks noChangeArrowheads="1"/>
          </p:cNvSpPr>
          <p:nvPr/>
        </p:nvSpPr>
        <p:spPr bwMode="auto">
          <a:xfrm>
            <a:off x="7493586" y="5816009"/>
            <a:ext cx="5029200" cy="533400"/>
          </a:xfrm>
          <a:prstGeom prst="rect">
            <a:avLst/>
          </a:prstGeom>
          <a:noFill/>
          <a:ln w="9525">
            <a:noFill/>
            <a:miter lim="800000"/>
            <a:headEnd/>
            <a:tailEnd/>
          </a:ln>
        </p:spPr>
        <p:txBody>
          <a:bodyPr/>
          <a:lstStyle/>
          <a:p>
            <a:pPr marL="342900" indent="-342900" eaLnBrk="0" hangingPunct="0">
              <a:lnSpc>
                <a:spcPct val="90000"/>
              </a:lnSpc>
              <a:spcBef>
                <a:spcPct val="20000"/>
              </a:spcBef>
              <a:buClr>
                <a:schemeClr val="tx2"/>
              </a:buClr>
              <a:buSzPct val="70000"/>
              <a:defRPr/>
            </a:pPr>
            <a:r>
              <a:rPr lang="en-US" altLang="ja-JP" sz="2600" b="1" kern="0" dirty="0">
                <a:cs typeface="Calibri" pitchFamily="34" charset="0"/>
              </a:rPr>
              <a:t>http://www.ieej.or.jp/egeda/</a:t>
            </a:r>
          </a:p>
        </p:txBody>
      </p:sp>
      <p:sp>
        <p:nvSpPr>
          <p:cNvPr id="10" name="Rectangle 9"/>
          <p:cNvSpPr>
            <a:spLocks noChangeArrowheads="1"/>
          </p:cNvSpPr>
          <p:nvPr/>
        </p:nvSpPr>
        <p:spPr bwMode="auto">
          <a:xfrm>
            <a:off x="7549051" y="2843085"/>
            <a:ext cx="4642949" cy="2441296"/>
          </a:xfrm>
          <a:prstGeom prst="rect">
            <a:avLst/>
          </a:prstGeom>
          <a:solidFill>
            <a:srgbClr val="FFC000">
              <a:alpha val="40000"/>
            </a:srgbClr>
          </a:solidFill>
          <a:ln>
            <a:noFill/>
            <a:headEnd/>
            <a:tailEnd/>
          </a:ln>
        </p:spPr>
        <p:style>
          <a:lnRef idx="2">
            <a:schemeClr val="accent3"/>
          </a:lnRef>
          <a:fillRef idx="1">
            <a:schemeClr val="lt1"/>
          </a:fillRef>
          <a:effectRef idx="0">
            <a:schemeClr val="accent3"/>
          </a:effectRef>
          <a:fontRef idx="minor">
            <a:schemeClr val="dk1"/>
          </a:fontRef>
        </p:style>
        <p:txBody>
          <a:bodyPr/>
          <a:lstStyle/>
          <a:p>
            <a:pPr marL="342900" indent="-342900">
              <a:lnSpc>
                <a:spcPct val="90000"/>
              </a:lnSpc>
              <a:spcBef>
                <a:spcPct val="20000"/>
              </a:spcBef>
              <a:buClr>
                <a:schemeClr val="tx2"/>
              </a:buClr>
              <a:buSzPct val="70000"/>
              <a:defRPr/>
            </a:pPr>
            <a:r>
              <a:rPr lang="en-US" altLang="ja-JP" sz="2800" dirty="0">
                <a:latin typeface="Calibri" pitchFamily="34" charset="0"/>
                <a:cs typeface="Calibri" pitchFamily="34" charset="0"/>
              </a:rPr>
              <a:t>Monthly Oil &amp; Gas data</a:t>
            </a:r>
          </a:p>
          <a:p>
            <a:pPr marL="342900" indent="-342900">
              <a:lnSpc>
                <a:spcPct val="90000"/>
              </a:lnSpc>
              <a:spcBef>
                <a:spcPct val="20000"/>
              </a:spcBef>
              <a:buClr>
                <a:schemeClr val="tx2"/>
              </a:buClr>
              <a:buSzPct val="70000"/>
              <a:defRPr/>
            </a:pPr>
            <a:r>
              <a:rPr lang="en-US" altLang="ja-JP" sz="2800" dirty="0">
                <a:latin typeface="Calibri" pitchFamily="34" charset="0"/>
                <a:cs typeface="Calibri" pitchFamily="34" charset="0"/>
              </a:rPr>
              <a:t> - JODI-Oil</a:t>
            </a:r>
          </a:p>
          <a:p>
            <a:pPr marL="342900" indent="-342900">
              <a:lnSpc>
                <a:spcPct val="90000"/>
              </a:lnSpc>
              <a:spcBef>
                <a:spcPct val="20000"/>
              </a:spcBef>
              <a:buClr>
                <a:schemeClr val="tx2"/>
              </a:buClr>
              <a:buSzPct val="70000"/>
              <a:defRPr/>
            </a:pPr>
            <a:r>
              <a:rPr lang="en-US" altLang="ja-JP" sz="2800" dirty="0">
                <a:latin typeface="Calibri" pitchFamily="34" charset="0"/>
                <a:cs typeface="Calibri" pitchFamily="34" charset="0"/>
              </a:rPr>
              <a:t> - JODI-Gas</a:t>
            </a:r>
          </a:p>
          <a:p>
            <a:pPr marL="342900" indent="-342900">
              <a:lnSpc>
                <a:spcPct val="90000"/>
              </a:lnSpc>
              <a:spcBef>
                <a:spcPct val="20000"/>
              </a:spcBef>
              <a:buClr>
                <a:schemeClr val="tx2"/>
              </a:buClr>
              <a:buSzPct val="70000"/>
              <a:defRPr/>
            </a:pPr>
            <a:r>
              <a:rPr lang="en-US" altLang="ja-JP" sz="2800" dirty="0">
                <a:latin typeface="Calibri" pitchFamily="34" charset="0"/>
                <a:cs typeface="Calibri" pitchFamily="34" charset="0"/>
              </a:rPr>
              <a:t>Quarterly Energy Supply Data</a:t>
            </a:r>
          </a:p>
          <a:p>
            <a:pPr marL="342900" indent="-342900">
              <a:lnSpc>
                <a:spcPct val="90000"/>
              </a:lnSpc>
              <a:spcBef>
                <a:spcPct val="20000"/>
              </a:spcBef>
              <a:buClr>
                <a:schemeClr val="tx2"/>
              </a:buClr>
              <a:buSzPct val="70000"/>
              <a:defRPr/>
            </a:pPr>
            <a:r>
              <a:rPr lang="en-US" altLang="ja-JP" sz="2800" dirty="0">
                <a:latin typeface="Calibri" pitchFamily="34" charset="0"/>
                <a:cs typeface="Calibri" pitchFamily="34" charset="0"/>
              </a:rPr>
              <a:t>Annual Energy Data</a:t>
            </a:r>
          </a:p>
        </p:txBody>
      </p:sp>
      <p:sp>
        <p:nvSpPr>
          <p:cNvPr id="10247" name="AutoShape 10"/>
          <p:cNvSpPr>
            <a:spLocks noChangeArrowheads="1"/>
          </p:cNvSpPr>
          <p:nvPr/>
        </p:nvSpPr>
        <p:spPr bwMode="auto">
          <a:xfrm>
            <a:off x="6168008" y="3543208"/>
            <a:ext cx="609600" cy="605873"/>
          </a:xfrm>
          <a:prstGeom prst="rightArrow">
            <a:avLst>
              <a:gd name="adj1" fmla="val 50000"/>
              <a:gd name="adj2" fmla="val 52975"/>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000" baseline="-10000">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sz="2000" baseline="-10000">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sz="2000" baseline="-10000">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sz="2000" baseline="-10000">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sz="2000" baseline="-10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baseline="-10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baseline="-10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baseline="-10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baseline="-10000">
                <a:solidFill>
                  <a:schemeClr val="tx1"/>
                </a:solidFill>
                <a:latin typeface="Calibri" panose="020F0502020204030204" pitchFamily="34" charset="0"/>
                <a:ea typeface="ＭＳ Ｐゴシック" panose="020B0600070205080204" pitchFamily="50" charset="-128"/>
              </a:defRPr>
            </a:lvl9pPr>
          </a:lstStyle>
          <a:p>
            <a:pPr eaLnBrk="1" hangingPunct="1"/>
            <a:endParaRPr lang="ja-JP" altLang="en-US"/>
          </a:p>
        </p:txBody>
      </p:sp>
      <p:sp>
        <p:nvSpPr>
          <p:cNvPr id="11" name="タイトル 1"/>
          <p:cNvSpPr txBox="1">
            <a:spLocks/>
          </p:cNvSpPr>
          <p:nvPr/>
        </p:nvSpPr>
        <p:spPr>
          <a:xfrm>
            <a:off x="1991544" y="692696"/>
            <a:ext cx="8229600" cy="494928"/>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b="1" i="1" dirty="0">
                <a:solidFill>
                  <a:schemeClr val="bg1"/>
                </a:solidFill>
              </a:rPr>
              <a:t>Energy Database: Web-site</a:t>
            </a:r>
          </a:p>
        </p:txBody>
      </p:sp>
      <p:pic>
        <p:nvPicPr>
          <p:cNvPr id="12" name="Picture 3" descr="Vis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
          <p:cNvSpPr>
            <a:spLocks noChangeArrowheads="1"/>
          </p:cNvSpPr>
          <p:nvPr/>
        </p:nvSpPr>
        <p:spPr bwMode="auto">
          <a:xfrm>
            <a:off x="1" y="1280285"/>
            <a:ext cx="12191999" cy="728285"/>
          </a:xfrm>
          <a:prstGeom prst="rect">
            <a:avLst/>
          </a:prstGeom>
          <a:solidFill>
            <a:srgbClr val="0000FF"/>
          </a:solidFill>
          <a:ln w="9525">
            <a:solidFill>
              <a:schemeClr val="bg1"/>
            </a:solidFill>
            <a:miter lim="800000"/>
            <a:headEnd/>
            <a:tailEnd/>
          </a:ln>
        </p:spPr>
        <p:txBody>
          <a:bodyPr anchor="ctr"/>
          <a:lstStyle/>
          <a:p>
            <a:pPr marL="457200" indent="-457200" algn="ctr" fontAlgn="base">
              <a:spcBef>
                <a:spcPct val="0"/>
              </a:spcBef>
              <a:spcAft>
                <a:spcPct val="0"/>
              </a:spcAft>
            </a:pPr>
            <a:r>
              <a:rPr kumimoji="1" lang="en-US" altLang="zh-TW" sz="3600" b="1" dirty="0" smtClean="0">
                <a:solidFill>
                  <a:srgbClr val="FFFFFF"/>
                </a:solidFill>
                <a:cs typeface="Arial" charset="0"/>
              </a:rPr>
              <a:t>APEC Energy Database: Web-site</a:t>
            </a:r>
            <a:r>
              <a:rPr kumimoji="1" lang="en-US" altLang="zh-TW" sz="3200" b="1" dirty="0" smtClean="0">
                <a:solidFill>
                  <a:srgbClr val="FFFFFF"/>
                </a:solidFill>
                <a:cs typeface="Arial" charset="0"/>
              </a:rPr>
              <a:t> </a:t>
            </a:r>
            <a:endParaRPr kumimoji="1" lang="en-US" altLang="zh-TW" sz="3200" b="1" dirty="0">
              <a:solidFill>
                <a:srgbClr val="FFFFFF"/>
              </a:solidFill>
              <a:cs typeface="Arial" charset="0"/>
            </a:endParaRPr>
          </a:p>
        </p:txBody>
      </p:sp>
    </p:spTree>
    <p:extLst>
      <p:ext uri="{BB962C8B-B14F-4D97-AF65-F5344CB8AC3E}">
        <p14:creationId xmlns:p14="http://schemas.microsoft.com/office/powerpoint/2010/main" val="1870609947"/>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 5"/>
          <p:cNvSpPr>
            <a:spLocks noGrp="1"/>
          </p:cNvSpPr>
          <p:nvPr>
            <p:ph type="sldNum" sz="quarter" idx="12"/>
          </p:nvPr>
        </p:nvSpPr>
        <p:spPr/>
        <p:txBody>
          <a:bodyPr/>
          <a:lstStyle>
            <a:lvl1pPr eaLnBrk="0" hangingPunct="0">
              <a:defRPr kumimoji="1" sz="2000" baseline="-10000">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sz="2000" baseline="-10000">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sz="2000" baseline="-10000">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sz="2000" baseline="-10000">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sz="2000" baseline="-10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baseline="-10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baseline="-10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baseline="-10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baseline="-10000">
                <a:solidFill>
                  <a:schemeClr val="tx1"/>
                </a:solidFill>
                <a:latin typeface="Calibri" panose="020F0502020204030204" pitchFamily="34" charset="0"/>
                <a:ea typeface="ＭＳ Ｐゴシック" panose="020B0600070205080204" pitchFamily="50" charset="-128"/>
              </a:defRPr>
            </a:lvl9pPr>
          </a:lstStyle>
          <a:p>
            <a:pPr eaLnBrk="1" hangingPunct="1"/>
            <a:fld id="{4CA669B1-5BBE-43D6-92E1-A3582D186262}" type="slidenum">
              <a:rPr kumimoji="0" lang="en-US" altLang="ja-JP" sz="1000" baseline="0">
                <a:latin typeface="Arial" panose="020B0604020202020204" pitchFamily="34" charset="0"/>
              </a:rPr>
              <a:pPr eaLnBrk="1" hangingPunct="1"/>
              <a:t>17</a:t>
            </a:fld>
            <a:endParaRPr kumimoji="0" lang="en-US" altLang="ja-JP" sz="1000" baseline="0">
              <a:latin typeface="Arial" panose="020B0604020202020204" pitchFamily="34" charset="0"/>
            </a:endParaRPr>
          </a:p>
        </p:txBody>
      </p:sp>
      <p:sp>
        <p:nvSpPr>
          <p:cNvPr id="11" name="タイトル 1"/>
          <p:cNvSpPr txBox="1">
            <a:spLocks/>
          </p:cNvSpPr>
          <p:nvPr/>
        </p:nvSpPr>
        <p:spPr>
          <a:xfrm>
            <a:off x="1991544" y="692696"/>
            <a:ext cx="8229600" cy="494928"/>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b="1" i="1" dirty="0">
                <a:solidFill>
                  <a:schemeClr val="bg1"/>
                </a:solidFill>
              </a:rPr>
              <a:t>Energy Database: Web-site</a:t>
            </a:r>
          </a:p>
        </p:txBody>
      </p:sp>
      <p:pic>
        <p:nvPicPr>
          <p:cNvPr id="12" name="Picture 3" descr="Visu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
          <p:cNvSpPr>
            <a:spLocks noChangeArrowheads="1"/>
          </p:cNvSpPr>
          <p:nvPr/>
        </p:nvSpPr>
        <p:spPr bwMode="auto">
          <a:xfrm>
            <a:off x="1" y="1280285"/>
            <a:ext cx="12191999" cy="728285"/>
          </a:xfrm>
          <a:prstGeom prst="rect">
            <a:avLst/>
          </a:prstGeom>
          <a:solidFill>
            <a:srgbClr val="0000FF"/>
          </a:solidFill>
          <a:ln w="9525">
            <a:solidFill>
              <a:schemeClr val="bg1"/>
            </a:solidFill>
            <a:miter lim="800000"/>
            <a:headEnd/>
            <a:tailEnd/>
          </a:ln>
        </p:spPr>
        <p:txBody>
          <a:bodyPr anchor="ctr"/>
          <a:lstStyle/>
          <a:p>
            <a:pPr marL="457200" indent="-457200" algn="ctr" fontAlgn="base">
              <a:spcBef>
                <a:spcPct val="0"/>
              </a:spcBef>
              <a:spcAft>
                <a:spcPct val="0"/>
              </a:spcAft>
            </a:pPr>
            <a:r>
              <a:rPr kumimoji="1" lang="en-US" altLang="zh-TW" sz="3600" b="1" dirty="0" smtClean="0">
                <a:solidFill>
                  <a:srgbClr val="FFFFFF"/>
                </a:solidFill>
                <a:cs typeface="Arial" charset="0"/>
              </a:rPr>
              <a:t>Training on Energy Statistics (Short-Term and Medium-Term) </a:t>
            </a:r>
            <a:endParaRPr kumimoji="1" lang="en-US" altLang="zh-TW" sz="3600" b="1" dirty="0">
              <a:solidFill>
                <a:srgbClr val="FFFFFF"/>
              </a:solidFill>
              <a:cs typeface="Arial" charset="0"/>
            </a:endParaRP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447" y="2940908"/>
            <a:ext cx="5222789" cy="3917092"/>
          </a:xfrm>
          <a:prstGeom prst="rect">
            <a:avLst/>
          </a:prstGeom>
        </p:spPr>
      </p:pic>
      <p:sp>
        <p:nvSpPr>
          <p:cNvPr id="14" name="Rectangle 9"/>
          <p:cNvSpPr>
            <a:spLocks noChangeArrowheads="1"/>
          </p:cNvSpPr>
          <p:nvPr/>
        </p:nvSpPr>
        <p:spPr bwMode="auto">
          <a:xfrm>
            <a:off x="657447" y="2008570"/>
            <a:ext cx="5222787" cy="932338"/>
          </a:xfrm>
          <a:prstGeom prst="rect">
            <a:avLst/>
          </a:prstGeom>
          <a:solidFill>
            <a:srgbClr val="92D050">
              <a:alpha val="54000"/>
            </a:srgbClr>
          </a:solidFill>
          <a:ln>
            <a:noFill/>
            <a:headEnd/>
            <a:tailEnd/>
          </a:ln>
        </p:spPr>
        <p:style>
          <a:lnRef idx="2">
            <a:schemeClr val="accent3"/>
          </a:lnRef>
          <a:fillRef idx="1">
            <a:schemeClr val="lt1"/>
          </a:fillRef>
          <a:effectRef idx="0">
            <a:schemeClr val="accent3"/>
          </a:effectRef>
          <a:fontRef idx="minor">
            <a:schemeClr val="dk1"/>
          </a:fontRef>
        </p:style>
        <p:txBody>
          <a:bodyPr/>
          <a:lstStyle/>
          <a:p>
            <a:pPr marL="342900" indent="-342900" algn="ctr">
              <a:lnSpc>
                <a:spcPct val="90000"/>
              </a:lnSpc>
              <a:spcBef>
                <a:spcPct val="20000"/>
              </a:spcBef>
              <a:buClr>
                <a:schemeClr val="tx2"/>
              </a:buClr>
              <a:buSzPct val="70000"/>
              <a:defRPr/>
            </a:pPr>
            <a:r>
              <a:rPr lang="en-US" altLang="ja-JP" sz="2400" b="1" dirty="0" smtClean="0">
                <a:latin typeface="Segoe UI" panose="020B0502040204020203" pitchFamily="34" charset="0"/>
                <a:ea typeface="Segoe UI" panose="020B0502040204020203" pitchFamily="34" charset="0"/>
                <a:cs typeface="Segoe UI" panose="020B0502040204020203" pitchFamily="34" charset="0"/>
              </a:rPr>
              <a:t>Short-Term (2 weeks)</a:t>
            </a:r>
            <a:endParaRPr lang="en-US" altLang="ja-JP" sz="2400" b="1" dirty="0">
              <a:latin typeface="Segoe UI" panose="020B0502040204020203" pitchFamily="34" charset="0"/>
              <a:ea typeface="Segoe UI" panose="020B0502040204020203" pitchFamily="34" charset="0"/>
              <a:cs typeface="Segoe UI" panose="020B0502040204020203" pitchFamily="34" charset="0"/>
            </a:endParaRPr>
          </a:p>
          <a:p>
            <a:pPr marL="342900" indent="-342900" algn="ctr">
              <a:lnSpc>
                <a:spcPct val="90000"/>
              </a:lnSpc>
              <a:spcBef>
                <a:spcPct val="20000"/>
              </a:spcBef>
              <a:buClr>
                <a:schemeClr val="tx2"/>
              </a:buClr>
              <a:buSzPct val="70000"/>
              <a:defRPr/>
            </a:pPr>
            <a:r>
              <a:rPr lang="en-US" altLang="ja-JP" sz="2400" b="1" dirty="0" smtClean="0">
                <a:latin typeface="Segoe UI" panose="020B0502040204020203" pitchFamily="34" charset="0"/>
                <a:ea typeface="Segoe UI" panose="020B0502040204020203" pitchFamily="34" charset="0"/>
                <a:cs typeface="Segoe UI" panose="020B0502040204020203" pitchFamily="34" charset="0"/>
              </a:rPr>
              <a:t>August 2015 </a:t>
            </a:r>
            <a:endParaRPr lang="en-US" altLang="ja-JP" sz="2400" b="1" dirty="0">
              <a:latin typeface="Segoe UI" panose="020B0502040204020203" pitchFamily="34" charset="0"/>
              <a:ea typeface="Segoe UI" panose="020B0502040204020203" pitchFamily="34" charset="0"/>
              <a:cs typeface="Segoe UI" panose="020B0502040204020203" pitchFamily="34" charset="0"/>
            </a:endParaRPr>
          </a:p>
          <a:p>
            <a:pPr marL="342900" indent="-342900">
              <a:lnSpc>
                <a:spcPct val="90000"/>
              </a:lnSpc>
              <a:spcBef>
                <a:spcPct val="20000"/>
              </a:spcBef>
              <a:buClr>
                <a:schemeClr val="tx2"/>
              </a:buClr>
              <a:buSzPct val="70000"/>
              <a:defRPr/>
            </a:pPr>
            <a:endParaRPr lang="en-US" altLang="ja-JP" sz="2800" dirty="0">
              <a:latin typeface="Calibri" pitchFamily="34" charset="0"/>
              <a:cs typeface="Calibri" pitchFamily="34" charset="0"/>
            </a:endParaRPr>
          </a:p>
        </p:txBody>
      </p:sp>
      <p:sp>
        <p:nvSpPr>
          <p:cNvPr id="15" name="Rectangle 9"/>
          <p:cNvSpPr>
            <a:spLocks noChangeArrowheads="1"/>
          </p:cNvSpPr>
          <p:nvPr/>
        </p:nvSpPr>
        <p:spPr bwMode="auto">
          <a:xfrm>
            <a:off x="6261233" y="2018196"/>
            <a:ext cx="5222789" cy="932338"/>
          </a:xfrm>
          <a:prstGeom prst="rect">
            <a:avLst/>
          </a:prstGeom>
          <a:solidFill>
            <a:srgbClr val="92D050">
              <a:alpha val="54000"/>
            </a:srgbClr>
          </a:solidFill>
          <a:ln>
            <a:noFill/>
            <a:headEnd/>
            <a:tailEnd/>
          </a:ln>
        </p:spPr>
        <p:style>
          <a:lnRef idx="2">
            <a:schemeClr val="accent3"/>
          </a:lnRef>
          <a:fillRef idx="1">
            <a:schemeClr val="lt1"/>
          </a:fillRef>
          <a:effectRef idx="0">
            <a:schemeClr val="accent3"/>
          </a:effectRef>
          <a:fontRef idx="minor">
            <a:schemeClr val="dk1"/>
          </a:fontRef>
        </p:style>
        <p:txBody>
          <a:bodyPr/>
          <a:lstStyle/>
          <a:p>
            <a:pPr marL="342900" indent="-342900" algn="ctr">
              <a:lnSpc>
                <a:spcPct val="90000"/>
              </a:lnSpc>
              <a:spcBef>
                <a:spcPct val="20000"/>
              </a:spcBef>
              <a:buClr>
                <a:schemeClr val="tx2"/>
              </a:buClr>
              <a:buSzPct val="70000"/>
              <a:defRPr/>
            </a:pPr>
            <a:r>
              <a:rPr lang="en-US" altLang="ja-JP" sz="2400" b="1" dirty="0" smtClean="0">
                <a:latin typeface="Segoe UI" panose="020B0502040204020203" pitchFamily="34" charset="0"/>
                <a:ea typeface="Segoe UI" panose="020B0502040204020203" pitchFamily="34" charset="0"/>
                <a:cs typeface="Segoe UI" panose="020B0502040204020203" pitchFamily="34" charset="0"/>
              </a:rPr>
              <a:t>Medium-Term (8 weeks)</a:t>
            </a:r>
            <a:endParaRPr lang="en-US" altLang="ja-JP" sz="2400" b="1" dirty="0">
              <a:latin typeface="Segoe UI" panose="020B0502040204020203" pitchFamily="34" charset="0"/>
              <a:ea typeface="Segoe UI" panose="020B0502040204020203" pitchFamily="34" charset="0"/>
              <a:cs typeface="Segoe UI" panose="020B0502040204020203" pitchFamily="34" charset="0"/>
            </a:endParaRPr>
          </a:p>
          <a:p>
            <a:pPr marL="342900" indent="-342900" algn="ctr">
              <a:lnSpc>
                <a:spcPct val="90000"/>
              </a:lnSpc>
              <a:spcBef>
                <a:spcPct val="20000"/>
              </a:spcBef>
              <a:buClr>
                <a:schemeClr val="tx2"/>
              </a:buClr>
              <a:buSzPct val="70000"/>
              <a:defRPr/>
            </a:pPr>
            <a:r>
              <a:rPr lang="en-US" altLang="ja-JP" sz="2400" b="1" dirty="0" smtClean="0">
                <a:latin typeface="Segoe UI" panose="020B0502040204020203" pitchFamily="34" charset="0"/>
                <a:ea typeface="Segoe UI" panose="020B0502040204020203" pitchFamily="34" charset="0"/>
                <a:cs typeface="Segoe UI" panose="020B0502040204020203" pitchFamily="34" charset="0"/>
              </a:rPr>
              <a:t>October to November 2015 </a:t>
            </a:r>
            <a:endParaRPr lang="en-US" altLang="ja-JP" sz="2400" b="1" dirty="0">
              <a:latin typeface="Segoe UI" panose="020B0502040204020203" pitchFamily="34" charset="0"/>
              <a:ea typeface="Segoe UI" panose="020B0502040204020203" pitchFamily="34" charset="0"/>
              <a:cs typeface="Segoe UI" panose="020B0502040204020203" pitchFamily="34" charset="0"/>
            </a:endParaRPr>
          </a:p>
          <a:p>
            <a:pPr marL="342900" indent="-342900">
              <a:lnSpc>
                <a:spcPct val="90000"/>
              </a:lnSpc>
              <a:spcBef>
                <a:spcPct val="20000"/>
              </a:spcBef>
              <a:buClr>
                <a:schemeClr val="tx2"/>
              </a:buClr>
              <a:buSzPct val="70000"/>
              <a:defRPr/>
            </a:pPr>
            <a:endParaRPr lang="en-US" altLang="ja-JP" sz="2800" dirty="0">
              <a:latin typeface="Calibri" pitchFamily="34" charset="0"/>
              <a:cs typeface="Calibri" pitchFamily="34" charset="0"/>
            </a:endParaRPr>
          </a:p>
        </p:txBody>
      </p:sp>
      <p:pic>
        <p:nvPicPr>
          <p:cNvPr id="16" name="Picture 2" descr="F:\1511 中期研修\27NOV2015_Group.jpg"/>
          <p:cNvPicPr>
            <a:picLocks noChangeAspect="1" noChangeArrowheads="1"/>
          </p:cNvPicPr>
          <p:nvPr/>
        </p:nvPicPr>
        <p:blipFill>
          <a:blip r:embed="rId4" cstate="print"/>
          <a:srcRect/>
          <a:stretch>
            <a:fillRect/>
          </a:stretch>
        </p:blipFill>
        <p:spPr bwMode="auto">
          <a:xfrm>
            <a:off x="6261233" y="2950534"/>
            <a:ext cx="5222789" cy="3917092"/>
          </a:xfrm>
          <a:prstGeom prst="rect">
            <a:avLst/>
          </a:prstGeom>
          <a:noFill/>
        </p:spPr>
      </p:pic>
    </p:spTree>
    <p:extLst>
      <p:ext uri="{BB962C8B-B14F-4D97-AF65-F5344CB8AC3E}">
        <p14:creationId xmlns:p14="http://schemas.microsoft.com/office/powerpoint/2010/main" val="3211374078"/>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Vis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ChangeArrowheads="1"/>
          </p:cNvSpPr>
          <p:nvPr/>
        </p:nvSpPr>
        <p:spPr bwMode="auto">
          <a:xfrm>
            <a:off x="1" y="1274389"/>
            <a:ext cx="12191999" cy="728285"/>
          </a:xfrm>
          <a:prstGeom prst="rect">
            <a:avLst/>
          </a:prstGeom>
          <a:solidFill>
            <a:srgbClr val="0000FF"/>
          </a:solidFill>
          <a:ln w="9525">
            <a:solidFill>
              <a:schemeClr val="bg1"/>
            </a:solidFill>
            <a:miter lim="800000"/>
            <a:headEnd/>
            <a:tailEnd/>
          </a:ln>
        </p:spPr>
        <p:txBody>
          <a:bodyPr anchor="ctr"/>
          <a:lstStyle/>
          <a:p>
            <a:pPr marL="457200" indent="-457200" algn="ctr" fontAlgn="base">
              <a:spcBef>
                <a:spcPct val="0"/>
              </a:spcBef>
              <a:spcAft>
                <a:spcPct val="0"/>
              </a:spcAft>
            </a:pPr>
            <a:endParaRPr kumimoji="1" lang="en-US" altLang="zh-TW" sz="3200" b="1"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AE6947FE-D37D-483A-A0E3-DACE5A727658}" type="slidenum">
              <a:rPr lang="en-US" smtClean="0"/>
              <a:t>18</a:t>
            </a:fld>
            <a:endParaRPr lang="en-US"/>
          </a:p>
        </p:txBody>
      </p:sp>
      <p:sp>
        <p:nvSpPr>
          <p:cNvPr id="8" name="コンテンツ プレースホルダー 2"/>
          <p:cNvSpPr>
            <a:spLocks noGrp="1"/>
          </p:cNvSpPr>
          <p:nvPr>
            <p:ph idx="1"/>
          </p:nvPr>
        </p:nvSpPr>
        <p:spPr>
          <a:xfrm>
            <a:off x="838200" y="2187574"/>
            <a:ext cx="10515600" cy="4168776"/>
          </a:xfrm>
          <a:noFill/>
          <a:ln>
            <a:noFill/>
          </a:ln>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kumimoji="1" lang="en-US" altLang="ja-JP" sz="4300" b="1" dirty="0" smtClean="0"/>
              <a:t>APEC Expert Group on Energy Data &amp; Analysis (EGEDA)</a:t>
            </a:r>
          </a:p>
          <a:p>
            <a:pPr marL="0" indent="0">
              <a:buNone/>
            </a:pPr>
            <a:endParaRPr kumimoji="1" lang="en-US" altLang="ja-JP" sz="4300" b="1" dirty="0"/>
          </a:p>
          <a:p>
            <a:pPr marL="0" indent="0">
              <a:buNone/>
            </a:pPr>
            <a:r>
              <a:rPr kumimoji="1" lang="en-US" altLang="ja-JP" sz="4300" b="1" dirty="0" smtClean="0">
                <a:solidFill>
                  <a:srgbClr val="FF0000"/>
                </a:solidFill>
              </a:rPr>
              <a:t>APEC Energy Statistics Update</a:t>
            </a:r>
          </a:p>
          <a:p>
            <a:pPr marL="0" indent="0">
              <a:buNone/>
            </a:pPr>
            <a:endParaRPr kumimoji="1" lang="en-US" altLang="ja-JP" sz="4300" b="1" dirty="0">
              <a:solidFill>
                <a:srgbClr val="FF0000"/>
              </a:solidFill>
            </a:endParaRPr>
          </a:p>
          <a:p>
            <a:pPr marL="0" indent="0">
              <a:buNone/>
            </a:pPr>
            <a:r>
              <a:rPr kumimoji="1" lang="en-US" altLang="ja-JP" sz="4300" b="1" dirty="0"/>
              <a:t>Energy Efficiency in the APEC region</a:t>
            </a:r>
          </a:p>
          <a:p>
            <a:pPr marL="0" indent="0">
              <a:buNone/>
            </a:pPr>
            <a:endParaRPr kumimoji="1" lang="en-US" altLang="ja-JP" sz="4300" b="1" dirty="0">
              <a:solidFill>
                <a:srgbClr val="FF0000"/>
              </a:solidFill>
            </a:endParaRPr>
          </a:p>
          <a:p>
            <a:pPr marL="0" indent="0" algn="just">
              <a:buNone/>
            </a:pPr>
            <a:endParaRPr kumimoji="1" lang="en-US" altLang="ja-JP" dirty="0" smtClean="0"/>
          </a:p>
          <a:p>
            <a:pPr algn="just"/>
            <a:endParaRPr kumimoji="1" lang="en-US" altLang="ja-JP" dirty="0" smtClean="0"/>
          </a:p>
        </p:txBody>
      </p:sp>
    </p:spTree>
    <p:extLst>
      <p:ext uri="{BB962C8B-B14F-4D97-AF65-F5344CB8AC3E}">
        <p14:creationId xmlns:p14="http://schemas.microsoft.com/office/powerpoint/2010/main" val="4160618854"/>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Vis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ChangeArrowheads="1"/>
          </p:cNvSpPr>
          <p:nvPr/>
        </p:nvSpPr>
        <p:spPr bwMode="auto">
          <a:xfrm>
            <a:off x="1" y="1274389"/>
            <a:ext cx="12191999" cy="728285"/>
          </a:xfrm>
          <a:prstGeom prst="rect">
            <a:avLst/>
          </a:prstGeom>
          <a:solidFill>
            <a:srgbClr val="0000FF"/>
          </a:solidFill>
          <a:ln w="9525">
            <a:solidFill>
              <a:schemeClr val="bg1"/>
            </a:solidFill>
            <a:miter lim="800000"/>
            <a:headEnd/>
            <a:tailEnd/>
          </a:ln>
        </p:spPr>
        <p:txBody>
          <a:bodyPr anchor="ctr"/>
          <a:lstStyle/>
          <a:p>
            <a:pPr marL="457200" indent="-457200" algn="ctr" fontAlgn="base">
              <a:spcBef>
                <a:spcPct val="0"/>
              </a:spcBef>
              <a:spcAft>
                <a:spcPct val="0"/>
              </a:spcAft>
            </a:pPr>
            <a:r>
              <a:rPr kumimoji="1" lang="en-US" altLang="zh-TW" sz="3600" b="1" dirty="0" smtClean="0">
                <a:solidFill>
                  <a:srgbClr val="FFFFFF"/>
                </a:solidFill>
                <a:cs typeface="Arial" charset="0"/>
              </a:rPr>
              <a:t>APEC and the World: Population &amp; GDP</a:t>
            </a:r>
            <a:r>
              <a:rPr kumimoji="1" lang="en-US" altLang="zh-TW" sz="3200" b="1" dirty="0" smtClean="0">
                <a:solidFill>
                  <a:srgbClr val="FFFFFF"/>
                </a:solidFill>
                <a:cs typeface="Arial" charset="0"/>
              </a:rPr>
              <a:t> </a:t>
            </a:r>
            <a:endParaRPr kumimoji="1" lang="en-US" altLang="zh-TW" sz="3200" b="1"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AE6947FE-D37D-483A-A0E3-DACE5A727658}" type="slidenum">
              <a:rPr lang="en-US" smtClean="0"/>
              <a:t>19</a:t>
            </a:fld>
            <a:endParaRPr lang="en-US"/>
          </a:p>
        </p:txBody>
      </p:sp>
      <p:sp>
        <p:nvSpPr>
          <p:cNvPr id="7" name="Rectangle 6"/>
          <p:cNvSpPr>
            <a:spLocks noChangeArrowheads="1"/>
          </p:cNvSpPr>
          <p:nvPr/>
        </p:nvSpPr>
        <p:spPr bwMode="auto">
          <a:xfrm>
            <a:off x="1234412" y="5592278"/>
            <a:ext cx="9723176" cy="1265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indent="-250825">
              <a:spcBef>
                <a:spcPct val="20000"/>
              </a:spcBef>
              <a:buClr>
                <a:srgbClr val="44546A"/>
              </a:buClr>
              <a:buSzPct val="70000"/>
              <a:buFont typeface="Wingdings" charset="0"/>
              <a:buChar char="l"/>
            </a:pPr>
            <a:r>
              <a:rPr kumimoji="1" lang="en-US" altLang="ja-JP" sz="2000" dirty="0">
                <a:solidFill>
                  <a:prstClr val="black"/>
                </a:solidFill>
                <a:latin typeface="Segoe UI" charset="0"/>
                <a:cs typeface="Segoe UI" charset="0"/>
              </a:rPr>
              <a:t>APEC </a:t>
            </a:r>
            <a:r>
              <a:rPr kumimoji="1" lang="en-US" altLang="ja-JP" sz="2000" dirty="0" smtClean="0">
                <a:solidFill>
                  <a:prstClr val="black"/>
                </a:solidFill>
                <a:latin typeface="Segoe UI" charset="0"/>
                <a:cs typeface="Segoe UI" charset="0"/>
              </a:rPr>
              <a:t>population </a:t>
            </a:r>
            <a:r>
              <a:rPr kumimoji="1" lang="en-US" altLang="ja-JP" sz="2000" dirty="0">
                <a:solidFill>
                  <a:prstClr val="black"/>
                </a:solidFill>
                <a:latin typeface="Segoe UI" charset="0"/>
                <a:cs typeface="Segoe UI" charset="0"/>
              </a:rPr>
              <a:t>increased by 0.9% per year from 1990, </a:t>
            </a:r>
            <a:r>
              <a:rPr kumimoji="1" lang="en-US" altLang="ja-JP" sz="2000" dirty="0" smtClean="0">
                <a:solidFill>
                  <a:prstClr val="black"/>
                </a:solidFill>
                <a:latin typeface="Segoe UI" charset="0"/>
                <a:cs typeface="Segoe UI" charset="0"/>
              </a:rPr>
              <a:t>2,806 </a:t>
            </a:r>
            <a:r>
              <a:rPr kumimoji="1" lang="en-US" altLang="ja-JP" sz="2000" dirty="0">
                <a:solidFill>
                  <a:prstClr val="black"/>
                </a:solidFill>
                <a:latin typeface="Segoe UI" charset="0"/>
                <a:cs typeface="Segoe UI" charset="0"/>
              </a:rPr>
              <a:t>million in 2013.</a:t>
            </a:r>
          </a:p>
          <a:p>
            <a:pPr lvl="1" indent="-250825">
              <a:spcBef>
                <a:spcPct val="20000"/>
              </a:spcBef>
              <a:buClr>
                <a:srgbClr val="44546A"/>
              </a:buClr>
              <a:buSzPct val="70000"/>
              <a:buFont typeface="Wingdings" charset="0"/>
              <a:buChar char="l"/>
            </a:pPr>
            <a:r>
              <a:rPr kumimoji="1" lang="en-US" altLang="ja-JP" sz="2000" dirty="0" smtClean="0">
                <a:solidFill>
                  <a:prstClr val="black"/>
                </a:solidFill>
                <a:latin typeface="Segoe UI" charset="0"/>
                <a:cs typeface="Segoe UI" charset="0"/>
              </a:rPr>
              <a:t>APEC’s </a:t>
            </a:r>
            <a:r>
              <a:rPr kumimoji="1" lang="en-US" altLang="ja-JP" sz="2000" dirty="0">
                <a:solidFill>
                  <a:prstClr val="black"/>
                </a:solidFill>
                <a:latin typeface="Segoe UI" charset="0"/>
                <a:cs typeface="Segoe UI" charset="0"/>
              </a:rPr>
              <a:t>share in </a:t>
            </a:r>
            <a:r>
              <a:rPr kumimoji="1" lang="en-US" altLang="ja-JP" sz="2000" dirty="0" smtClean="0">
                <a:solidFill>
                  <a:prstClr val="black"/>
                </a:solidFill>
                <a:latin typeface="Segoe UI" charset="0"/>
                <a:cs typeface="Segoe UI" charset="0"/>
              </a:rPr>
              <a:t>population </a:t>
            </a:r>
            <a:r>
              <a:rPr kumimoji="1" lang="en-US" altLang="ja-JP" sz="2000" dirty="0">
                <a:solidFill>
                  <a:prstClr val="black"/>
                </a:solidFill>
                <a:latin typeface="Segoe UI" charset="0"/>
                <a:cs typeface="Segoe UI" charset="0"/>
              </a:rPr>
              <a:t>was below 40% in 2013, decreasing from 43% in 1990.</a:t>
            </a:r>
          </a:p>
          <a:p>
            <a:pPr lvl="1" indent="-250825">
              <a:spcBef>
                <a:spcPct val="20000"/>
              </a:spcBef>
              <a:buClr>
                <a:srgbClr val="44546A"/>
              </a:buClr>
              <a:buSzPct val="70000"/>
              <a:buFont typeface="Wingdings" charset="0"/>
              <a:buChar char="l"/>
            </a:pPr>
            <a:r>
              <a:rPr kumimoji="1" lang="en-US" altLang="ja-JP" sz="2000" dirty="0">
                <a:solidFill>
                  <a:prstClr val="black"/>
                </a:solidFill>
                <a:latin typeface="Segoe UI" charset="0"/>
                <a:cs typeface="Segoe UI" charset="0"/>
              </a:rPr>
              <a:t>APEC’s share of the world GDP increased from 52% </a:t>
            </a:r>
            <a:r>
              <a:rPr kumimoji="1" lang="en-US" altLang="ja-JP" sz="2000" dirty="0" smtClean="0">
                <a:solidFill>
                  <a:prstClr val="black"/>
                </a:solidFill>
                <a:latin typeface="Segoe UI" charset="0"/>
                <a:cs typeface="Segoe UI" charset="0"/>
              </a:rPr>
              <a:t>in 1990 to </a:t>
            </a:r>
            <a:r>
              <a:rPr kumimoji="1" lang="en-US" altLang="ja-JP" sz="2000" dirty="0">
                <a:solidFill>
                  <a:prstClr val="black"/>
                </a:solidFill>
                <a:latin typeface="Segoe UI" charset="0"/>
                <a:cs typeface="Segoe UI" charset="0"/>
              </a:rPr>
              <a:t>58% in 2013.</a:t>
            </a:r>
          </a:p>
        </p:txBody>
      </p:sp>
      <p:pic>
        <p:nvPicPr>
          <p:cNvPr id="9" name="図 8"/>
          <p:cNvPicPr>
            <a:picLocks noChangeAspect="1"/>
          </p:cNvPicPr>
          <p:nvPr/>
        </p:nvPicPr>
        <p:blipFill>
          <a:blip r:embed="rId4"/>
          <a:stretch>
            <a:fillRect/>
          </a:stretch>
        </p:blipFill>
        <p:spPr>
          <a:xfrm>
            <a:off x="792422" y="2573062"/>
            <a:ext cx="4499748" cy="2723950"/>
          </a:xfrm>
          <a:prstGeom prst="rect">
            <a:avLst/>
          </a:prstGeom>
          <a:effectLst>
            <a:outerShdw blurRad="50800" dist="38100" dir="2700000" algn="tl" rotWithShape="0">
              <a:prstClr val="black">
                <a:alpha val="40000"/>
              </a:prstClr>
            </a:outerShdw>
          </a:effectLst>
        </p:spPr>
      </p:pic>
      <p:pic>
        <p:nvPicPr>
          <p:cNvPr id="10" name="図 9"/>
          <p:cNvPicPr>
            <a:picLocks noChangeAspect="1"/>
          </p:cNvPicPr>
          <p:nvPr/>
        </p:nvPicPr>
        <p:blipFill>
          <a:blip r:embed="rId5"/>
          <a:stretch>
            <a:fillRect/>
          </a:stretch>
        </p:blipFill>
        <p:spPr>
          <a:xfrm>
            <a:off x="5209647" y="1830388"/>
            <a:ext cx="6359897" cy="385000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0673674"/>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Vis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ChangeArrowheads="1"/>
          </p:cNvSpPr>
          <p:nvPr/>
        </p:nvSpPr>
        <p:spPr bwMode="auto">
          <a:xfrm>
            <a:off x="1" y="1274389"/>
            <a:ext cx="12191999" cy="728285"/>
          </a:xfrm>
          <a:prstGeom prst="rect">
            <a:avLst/>
          </a:prstGeom>
          <a:solidFill>
            <a:srgbClr val="0000FF"/>
          </a:solidFill>
          <a:ln w="9525">
            <a:solidFill>
              <a:schemeClr val="bg1"/>
            </a:solidFill>
            <a:miter lim="800000"/>
            <a:headEnd/>
            <a:tailEnd/>
          </a:ln>
        </p:spPr>
        <p:txBody>
          <a:bodyPr anchor="ctr"/>
          <a:lstStyle/>
          <a:p>
            <a:pPr marL="457200" indent="-457200" algn="ctr" fontAlgn="base">
              <a:spcBef>
                <a:spcPct val="0"/>
              </a:spcBef>
              <a:spcAft>
                <a:spcPct val="0"/>
              </a:spcAft>
            </a:pPr>
            <a:r>
              <a:rPr kumimoji="1" lang="en-US" altLang="zh-TW" sz="3600" b="1" dirty="0" smtClean="0">
                <a:solidFill>
                  <a:srgbClr val="FFFFFF"/>
                </a:solidFill>
                <a:cs typeface="Arial" charset="0"/>
              </a:rPr>
              <a:t>Outline of the Presentation </a:t>
            </a:r>
            <a:endParaRPr kumimoji="1" lang="en-US" altLang="zh-TW" sz="3600" b="1"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AE6947FE-D37D-483A-A0E3-DACE5A727658}" type="slidenum">
              <a:rPr lang="en-US" smtClean="0"/>
              <a:t>2</a:t>
            </a:fld>
            <a:endParaRPr lang="en-US"/>
          </a:p>
        </p:txBody>
      </p:sp>
      <p:sp>
        <p:nvSpPr>
          <p:cNvPr id="8" name="コンテンツ プレースホルダー 2"/>
          <p:cNvSpPr>
            <a:spLocks noGrp="1"/>
          </p:cNvSpPr>
          <p:nvPr>
            <p:ph idx="1"/>
          </p:nvPr>
        </p:nvSpPr>
        <p:spPr>
          <a:xfrm>
            <a:off x="838200" y="2187574"/>
            <a:ext cx="10515600" cy="4168776"/>
          </a:xfrm>
          <a:noFill/>
          <a:ln>
            <a:noFill/>
          </a:ln>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kumimoji="1" lang="en-US" altLang="ja-JP" sz="4300" b="1" dirty="0" smtClean="0"/>
              <a:t>APEC Expert Group on Energy Data &amp; Analysis (EGEDA)</a:t>
            </a:r>
          </a:p>
          <a:p>
            <a:pPr marL="0" indent="0">
              <a:buNone/>
            </a:pPr>
            <a:endParaRPr kumimoji="1" lang="en-US" altLang="ja-JP" sz="4300" b="1" dirty="0"/>
          </a:p>
          <a:p>
            <a:pPr marL="0" indent="0">
              <a:buNone/>
            </a:pPr>
            <a:r>
              <a:rPr kumimoji="1" lang="en-US" altLang="ja-JP" sz="4300" b="1" dirty="0" smtClean="0"/>
              <a:t>APEC Energy Statistics Update</a:t>
            </a:r>
          </a:p>
          <a:p>
            <a:pPr marL="0" indent="0">
              <a:buNone/>
            </a:pPr>
            <a:endParaRPr kumimoji="1" lang="en-US" altLang="ja-JP" sz="4300" b="1" dirty="0"/>
          </a:p>
          <a:p>
            <a:pPr marL="0" indent="0">
              <a:buNone/>
            </a:pPr>
            <a:r>
              <a:rPr kumimoji="1" lang="en-US" altLang="ja-JP" sz="4300" b="1" dirty="0" smtClean="0"/>
              <a:t>Energy Efficiency in the APEC region</a:t>
            </a:r>
            <a:endParaRPr kumimoji="1" lang="en-US" altLang="ja-JP" sz="4300" b="1" dirty="0"/>
          </a:p>
          <a:p>
            <a:pPr marL="0" indent="0" algn="just">
              <a:buNone/>
            </a:pPr>
            <a:endParaRPr kumimoji="1" lang="en-US" altLang="ja-JP" dirty="0" smtClean="0"/>
          </a:p>
          <a:p>
            <a:pPr algn="just"/>
            <a:endParaRPr kumimoji="1" lang="en-US" altLang="ja-JP" dirty="0" smtClean="0"/>
          </a:p>
        </p:txBody>
      </p:sp>
    </p:spTree>
    <p:extLst>
      <p:ext uri="{BB962C8B-B14F-4D97-AF65-F5344CB8AC3E}">
        <p14:creationId xmlns:p14="http://schemas.microsoft.com/office/powerpoint/2010/main" val="2268715794"/>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Vis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ChangeArrowheads="1"/>
          </p:cNvSpPr>
          <p:nvPr/>
        </p:nvSpPr>
        <p:spPr bwMode="auto">
          <a:xfrm>
            <a:off x="1" y="1274389"/>
            <a:ext cx="12191999" cy="728285"/>
          </a:xfrm>
          <a:prstGeom prst="rect">
            <a:avLst/>
          </a:prstGeom>
          <a:solidFill>
            <a:srgbClr val="0000FF"/>
          </a:solidFill>
          <a:ln w="9525">
            <a:solidFill>
              <a:schemeClr val="bg1"/>
            </a:solidFill>
            <a:miter lim="800000"/>
            <a:headEnd/>
            <a:tailEnd/>
          </a:ln>
        </p:spPr>
        <p:txBody>
          <a:bodyPr anchor="ctr"/>
          <a:lstStyle/>
          <a:p>
            <a:pPr marL="457200" indent="-457200" algn="ctr" fontAlgn="base">
              <a:spcBef>
                <a:spcPct val="0"/>
              </a:spcBef>
              <a:spcAft>
                <a:spcPct val="0"/>
              </a:spcAft>
            </a:pPr>
            <a:r>
              <a:rPr kumimoji="1" lang="en-US" altLang="zh-TW" sz="3200" b="1" dirty="0" smtClean="0">
                <a:solidFill>
                  <a:srgbClr val="FFFFFF"/>
                </a:solidFill>
                <a:cs typeface="Arial" charset="0"/>
              </a:rPr>
              <a:t>APEC and the World: Primary Energy Supply and its Share in the World </a:t>
            </a:r>
            <a:endParaRPr kumimoji="1" lang="en-US" altLang="zh-TW" sz="3200" b="1"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AE6947FE-D37D-483A-A0E3-DACE5A727658}" type="slidenum">
              <a:rPr lang="en-US" smtClean="0"/>
              <a:t>20</a:t>
            </a:fld>
            <a:endParaRPr lang="en-US"/>
          </a:p>
        </p:txBody>
      </p:sp>
      <p:sp>
        <p:nvSpPr>
          <p:cNvPr id="7" name="Rectangle 6"/>
          <p:cNvSpPr>
            <a:spLocks noChangeArrowheads="1"/>
          </p:cNvSpPr>
          <p:nvPr/>
        </p:nvSpPr>
        <p:spPr bwMode="auto">
          <a:xfrm>
            <a:off x="657726" y="6210480"/>
            <a:ext cx="10876549" cy="64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indent="-250825">
              <a:spcBef>
                <a:spcPct val="20000"/>
              </a:spcBef>
              <a:buClr>
                <a:srgbClr val="44546A"/>
              </a:buClr>
              <a:buSzPct val="70000"/>
              <a:buFont typeface="Wingdings" charset="0"/>
              <a:buChar char="l"/>
            </a:pPr>
            <a:r>
              <a:rPr kumimoji="1" lang="en-US" altLang="ja-JP" sz="2400" dirty="0" smtClean="0">
                <a:solidFill>
                  <a:prstClr val="black"/>
                </a:solidFill>
                <a:latin typeface="Segoe UI" charset="0"/>
                <a:cs typeface="Segoe UI" charset="0"/>
              </a:rPr>
              <a:t>Total Primary Energy Supply in </a:t>
            </a:r>
            <a:r>
              <a:rPr kumimoji="1" lang="en-US" altLang="ja-JP" sz="2400" dirty="0">
                <a:solidFill>
                  <a:prstClr val="black"/>
                </a:solidFill>
                <a:latin typeface="Segoe UI" charset="0"/>
                <a:cs typeface="Segoe UI" charset="0"/>
              </a:rPr>
              <a:t>2013 </a:t>
            </a:r>
            <a:r>
              <a:rPr kumimoji="1" lang="en-US" altLang="ja-JP" sz="2400" dirty="0" smtClean="0">
                <a:solidFill>
                  <a:prstClr val="black"/>
                </a:solidFill>
                <a:latin typeface="Segoe UI" charset="0"/>
                <a:cs typeface="Segoe UI" charset="0"/>
              </a:rPr>
              <a:t>is 7,845 </a:t>
            </a:r>
            <a:r>
              <a:rPr kumimoji="1" lang="en-US" altLang="ja-JP" sz="2400" dirty="0" err="1" smtClean="0">
                <a:solidFill>
                  <a:prstClr val="black"/>
                </a:solidFill>
                <a:latin typeface="Segoe UI" charset="0"/>
                <a:cs typeface="Segoe UI" charset="0"/>
              </a:rPr>
              <a:t>Mtoe</a:t>
            </a:r>
            <a:r>
              <a:rPr kumimoji="1" lang="en-US" altLang="ja-JP" sz="2400" dirty="0" smtClean="0">
                <a:solidFill>
                  <a:prstClr val="black"/>
                </a:solidFill>
                <a:latin typeface="Segoe UI" charset="0"/>
                <a:cs typeface="Segoe UI" charset="0"/>
              </a:rPr>
              <a:t>; 4.4% increase from </a:t>
            </a:r>
            <a:r>
              <a:rPr kumimoji="1" lang="en-US" altLang="ja-JP" sz="2400" dirty="0">
                <a:solidFill>
                  <a:prstClr val="black"/>
                </a:solidFill>
                <a:latin typeface="Segoe UI" charset="0"/>
                <a:cs typeface="Segoe UI" charset="0"/>
              </a:rPr>
              <a:t>2012.</a:t>
            </a:r>
          </a:p>
          <a:p>
            <a:pPr marL="206375" lvl="1">
              <a:spcBef>
                <a:spcPct val="20000"/>
              </a:spcBef>
              <a:buClr>
                <a:srgbClr val="44546A"/>
              </a:buClr>
              <a:buSzPct val="70000"/>
            </a:pPr>
            <a:endParaRPr kumimoji="1" lang="en-US" altLang="ja-JP" dirty="0">
              <a:solidFill>
                <a:prstClr val="black"/>
              </a:solidFill>
              <a:latin typeface="Segoe UI" charset="0"/>
              <a:cs typeface="Segoe UI" charset="0"/>
            </a:endParaRPr>
          </a:p>
        </p:txBody>
      </p:sp>
      <p:pic>
        <p:nvPicPr>
          <p:cNvPr id="9" name="図 8"/>
          <p:cNvPicPr>
            <a:picLocks noChangeAspect="1"/>
          </p:cNvPicPr>
          <p:nvPr/>
        </p:nvPicPr>
        <p:blipFill>
          <a:blip r:embed="rId4"/>
          <a:stretch>
            <a:fillRect/>
          </a:stretch>
        </p:blipFill>
        <p:spPr>
          <a:xfrm>
            <a:off x="798897" y="2002674"/>
            <a:ext cx="6179419" cy="4162686"/>
          </a:xfrm>
          <a:prstGeom prst="rect">
            <a:avLst/>
          </a:prstGeom>
        </p:spPr>
      </p:pic>
      <p:pic>
        <p:nvPicPr>
          <p:cNvPr id="10" name="図 9"/>
          <p:cNvPicPr>
            <a:picLocks noChangeAspect="1"/>
          </p:cNvPicPr>
          <p:nvPr/>
        </p:nvPicPr>
        <p:blipFill>
          <a:blip r:embed="rId5"/>
          <a:stretch>
            <a:fillRect/>
          </a:stretch>
        </p:blipFill>
        <p:spPr>
          <a:xfrm>
            <a:off x="7777212" y="2002673"/>
            <a:ext cx="3247509" cy="4162687"/>
          </a:xfrm>
          <a:prstGeom prst="rect">
            <a:avLst/>
          </a:prstGeom>
        </p:spPr>
      </p:pic>
    </p:spTree>
    <p:extLst>
      <p:ext uri="{BB962C8B-B14F-4D97-AF65-F5344CB8AC3E}">
        <p14:creationId xmlns:p14="http://schemas.microsoft.com/office/powerpoint/2010/main" val="2358429033"/>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Vis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ChangeArrowheads="1"/>
          </p:cNvSpPr>
          <p:nvPr/>
        </p:nvSpPr>
        <p:spPr bwMode="auto">
          <a:xfrm>
            <a:off x="1" y="1274389"/>
            <a:ext cx="12191999" cy="728285"/>
          </a:xfrm>
          <a:prstGeom prst="rect">
            <a:avLst/>
          </a:prstGeom>
          <a:solidFill>
            <a:srgbClr val="0000FF"/>
          </a:solidFill>
          <a:ln w="9525">
            <a:solidFill>
              <a:schemeClr val="bg1"/>
            </a:solidFill>
            <a:miter lim="800000"/>
            <a:headEnd/>
            <a:tailEnd/>
          </a:ln>
        </p:spPr>
        <p:txBody>
          <a:bodyPr anchor="ctr"/>
          <a:lstStyle/>
          <a:p>
            <a:pPr marL="457200" indent="-457200" algn="ctr" fontAlgn="base">
              <a:spcBef>
                <a:spcPct val="0"/>
              </a:spcBef>
              <a:spcAft>
                <a:spcPct val="0"/>
              </a:spcAft>
            </a:pPr>
            <a:r>
              <a:rPr kumimoji="1" lang="en-US" altLang="zh-TW" sz="3600" b="1" dirty="0" smtClean="0">
                <a:solidFill>
                  <a:srgbClr val="FFFFFF"/>
                </a:solidFill>
                <a:cs typeface="Arial" charset="0"/>
              </a:rPr>
              <a:t>Primary Energy Supply: by Fuel </a:t>
            </a:r>
            <a:endParaRPr kumimoji="1" lang="en-US" altLang="zh-TW" sz="3600" b="1"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AE6947FE-D37D-483A-A0E3-DACE5A727658}" type="slidenum">
              <a:rPr lang="en-US" smtClean="0"/>
              <a:t>21</a:t>
            </a:fld>
            <a:endParaRPr lang="en-US" dirty="0"/>
          </a:p>
        </p:txBody>
      </p:sp>
      <p:sp>
        <p:nvSpPr>
          <p:cNvPr id="7" name="Rectangle 6"/>
          <p:cNvSpPr>
            <a:spLocks noChangeArrowheads="1"/>
          </p:cNvSpPr>
          <p:nvPr/>
        </p:nvSpPr>
        <p:spPr bwMode="auto">
          <a:xfrm>
            <a:off x="483670" y="6104873"/>
            <a:ext cx="11224661" cy="73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lvl="1" indent="-250825">
              <a:spcBef>
                <a:spcPct val="20000"/>
              </a:spcBef>
              <a:buClr>
                <a:srgbClr val="44546A"/>
              </a:buClr>
              <a:buSzPct val="70000"/>
              <a:buFont typeface="Wingdings" charset="0"/>
              <a:buChar char="l"/>
            </a:pPr>
            <a:r>
              <a:rPr kumimoji="1" lang="en-US" altLang="ja-JP" sz="2000" dirty="0" smtClean="0">
                <a:solidFill>
                  <a:prstClr val="black"/>
                </a:solidFill>
                <a:latin typeface="Segoe UI" charset="0"/>
                <a:cs typeface="Segoe UI" charset="0"/>
              </a:rPr>
              <a:t>Total Primary Energy Supply increased </a:t>
            </a:r>
            <a:r>
              <a:rPr kumimoji="1" lang="en-US" altLang="ja-JP" sz="2000" dirty="0">
                <a:solidFill>
                  <a:prstClr val="black"/>
                </a:solidFill>
                <a:latin typeface="Segoe UI" charset="0"/>
                <a:cs typeface="Segoe UI" charset="0"/>
              </a:rPr>
              <a:t>by 2.3% per year, 54% of increase was derived </a:t>
            </a:r>
            <a:r>
              <a:rPr kumimoji="1" lang="en-US" altLang="ja-JP" sz="2000" dirty="0" smtClean="0">
                <a:solidFill>
                  <a:prstClr val="black"/>
                </a:solidFill>
                <a:latin typeface="Segoe UI" charset="0"/>
                <a:cs typeface="Segoe UI" charset="0"/>
              </a:rPr>
              <a:t>from coal</a:t>
            </a:r>
            <a:r>
              <a:rPr kumimoji="1" lang="en-US" altLang="ja-JP" sz="2000" dirty="0">
                <a:solidFill>
                  <a:prstClr val="black"/>
                </a:solidFill>
                <a:latin typeface="Segoe UI" charset="0"/>
                <a:cs typeface="Segoe UI" charset="0"/>
              </a:rPr>
              <a:t>.</a:t>
            </a:r>
          </a:p>
          <a:p>
            <a:pPr lvl="1" indent="-250825">
              <a:spcBef>
                <a:spcPct val="20000"/>
              </a:spcBef>
              <a:buClr>
                <a:srgbClr val="44546A"/>
              </a:buClr>
              <a:buSzPct val="70000"/>
              <a:buFont typeface="Wingdings" charset="0"/>
              <a:buChar char="l"/>
            </a:pPr>
            <a:r>
              <a:rPr kumimoji="1" lang="en-US" altLang="ja-JP" sz="2000" dirty="0" smtClean="0">
                <a:solidFill>
                  <a:prstClr val="black"/>
                </a:solidFill>
                <a:latin typeface="Segoe UI" charset="0"/>
                <a:cs typeface="Segoe UI" charset="0"/>
              </a:rPr>
              <a:t>The share </a:t>
            </a:r>
            <a:r>
              <a:rPr kumimoji="1" lang="en-US" altLang="ja-JP" sz="2000" dirty="0">
                <a:solidFill>
                  <a:prstClr val="black"/>
                </a:solidFill>
                <a:latin typeface="Segoe UI" charset="0"/>
                <a:cs typeface="Segoe UI" charset="0"/>
              </a:rPr>
              <a:t>of </a:t>
            </a:r>
            <a:r>
              <a:rPr kumimoji="1" lang="en-US" altLang="ja-JP" sz="2000" dirty="0" smtClean="0">
                <a:solidFill>
                  <a:prstClr val="black"/>
                </a:solidFill>
                <a:latin typeface="Segoe UI" charset="0"/>
                <a:cs typeface="Segoe UI" charset="0"/>
              </a:rPr>
              <a:t>oil </a:t>
            </a:r>
            <a:r>
              <a:rPr kumimoji="1" lang="en-US" altLang="ja-JP" sz="2000" dirty="0">
                <a:solidFill>
                  <a:prstClr val="black"/>
                </a:solidFill>
                <a:latin typeface="Segoe UI" charset="0"/>
                <a:cs typeface="Segoe UI" charset="0"/>
              </a:rPr>
              <a:t>decreased from 38% in 1990 to </a:t>
            </a:r>
            <a:r>
              <a:rPr kumimoji="1" lang="en-US" altLang="ja-JP" sz="2000" dirty="0" smtClean="0">
                <a:solidFill>
                  <a:prstClr val="black"/>
                </a:solidFill>
                <a:latin typeface="Segoe UI" charset="0"/>
                <a:cs typeface="Segoe UI" charset="0"/>
              </a:rPr>
              <a:t>29</a:t>
            </a:r>
            <a:r>
              <a:rPr kumimoji="1" lang="en-US" altLang="ja-JP" sz="2000" dirty="0">
                <a:solidFill>
                  <a:prstClr val="black"/>
                </a:solidFill>
                <a:latin typeface="Segoe UI" charset="0"/>
                <a:cs typeface="Segoe UI" charset="0"/>
              </a:rPr>
              <a:t>% in 2013.</a:t>
            </a:r>
          </a:p>
        </p:txBody>
      </p:sp>
      <p:pic>
        <p:nvPicPr>
          <p:cNvPr id="9" name="図 8"/>
          <p:cNvPicPr>
            <a:picLocks noChangeAspect="1"/>
          </p:cNvPicPr>
          <p:nvPr/>
        </p:nvPicPr>
        <p:blipFill>
          <a:blip r:embed="rId4"/>
          <a:stretch>
            <a:fillRect/>
          </a:stretch>
        </p:blipFill>
        <p:spPr>
          <a:xfrm>
            <a:off x="7467708" y="2002674"/>
            <a:ext cx="3164462" cy="4056238"/>
          </a:xfrm>
          <a:prstGeom prst="rect">
            <a:avLst/>
          </a:prstGeom>
        </p:spPr>
      </p:pic>
      <p:pic>
        <p:nvPicPr>
          <p:cNvPr id="6" name="図 5"/>
          <p:cNvPicPr>
            <a:picLocks noChangeAspect="1"/>
          </p:cNvPicPr>
          <p:nvPr/>
        </p:nvPicPr>
        <p:blipFill>
          <a:blip r:embed="rId5"/>
          <a:stretch>
            <a:fillRect/>
          </a:stretch>
        </p:blipFill>
        <p:spPr>
          <a:xfrm>
            <a:off x="1669161" y="2002675"/>
            <a:ext cx="5479792" cy="4056238"/>
          </a:xfrm>
          <a:prstGeom prst="rect">
            <a:avLst/>
          </a:prstGeom>
        </p:spPr>
      </p:pic>
    </p:spTree>
    <p:extLst>
      <p:ext uri="{BB962C8B-B14F-4D97-AF65-F5344CB8AC3E}">
        <p14:creationId xmlns:p14="http://schemas.microsoft.com/office/powerpoint/2010/main" val="2754276849"/>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Vis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ChangeArrowheads="1"/>
          </p:cNvSpPr>
          <p:nvPr/>
        </p:nvSpPr>
        <p:spPr bwMode="auto">
          <a:xfrm>
            <a:off x="1" y="1274389"/>
            <a:ext cx="12191999" cy="728285"/>
          </a:xfrm>
          <a:prstGeom prst="rect">
            <a:avLst/>
          </a:prstGeom>
          <a:solidFill>
            <a:srgbClr val="0000FF"/>
          </a:solidFill>
          <a:ln w="9525">
            <a:solidFill>
              <a:schemeClr val="bg1"/>
            </a:solidFill>
            <a:miter lim="800000"/>
            <a:headEnd/>
            <a:tailEnd/>
          </a:ln>
        </p:spPr>
        <p:txBody>
          <a:bodyPr anchor="ctr"/>
          <a:lstStyle/>
          <a:p>
            <a:pPr marL="457200" indent="-457200" algn="ctr" fontAlgn="base">
              <a:spcBef>
                <a:spcPct val="0"/>
              </a:spcBef>
              <a:spcAft>
                <a:spcPct val="0"/>
              </a:spcAft>
            </a:pPr>
            <a:r>
              <a:rPr kumimoji="1" lang="en-US" altLang="zh-TW" sz="3600" b="1" dirty="0">
                <a:solidFill>
                  <a:srgbClr val="FFFFFF"/>
                </a:solidFill>
                <a:cs typeface="Arial" charset="0"/>
              </a:rPr>
              <a:t>Primary Energy Supply: </a:t>
            </a:r>
            <a:r>
              <a:rPr kumimoji="1" lang="en-US" altLang="zh-TW" sz="3600" b="1" dirty="0" smtClean="0">
                <a:solidFill>
                  <a:srgbClr val="FFFFFF"/>
                </a:solidFill>
                <a:cs typeface="Arial" charset="0"/>
              </a:rPr>
              <a:t>Indigenous Production </a:t>
            </a:r>
            <a:endParaRPr kumimoji="1" lang="en-US" altLang="zh-TW" sz="3600" b="1"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AE6947FE-D37D-483A-A0E3-DACE5A727658}" type="slidenum">
              <a:rPr lang="en-US" smtClean="0"/>
              <a:t>22</a:t>
            </a:fld>
            <a:endParaRPr lang="en-US"/>
          </a:p>
        </p:txBody>
      </p:sp>
      <p:pic>
        <p:nvPicPr>
          <p:cNvPr id="7" name="図 6"/>
          <p:cNvPicPr>
            <a:picLocks noChangeAspect="1"/>
          </p:cNvPicPr>
          <p:nvPr/>
        </p:nvPicPr>
        <p:blipFill>
          <a:blip r:embed="rId4"/>
          <a:stretch>
            <a:fillRect/>
          </a:stretch>
        </p:blipFill>
        <p:spPr>
          <a:xfrm>
            <a:off x="3229551" y="2002675"/>
            <a:ext cx="5732898" cy="3841328"/>
          </a:xfrm>
          <a:prstGeom prst="rect">
            <a:avLst/>
          </a:prstGeom>
        </p:spPr>
      </p:pic>
      <p:sp>
        <p:nvSpPr>
          <p:cNvPr id="9" name="Rectangle 6"/>
          <p:cNvSpPr>
            <a:spLocks noChangeArrowheads="1"/>
          </p:cNvSpPr>
          <p:nvPr/>
        </p:nvSpPr>
        <p:spPr bwMode="auto">
          <a:xfrm>
            <a:off x="1545268" y="5903891"/>
            <a:ext cx="9054913" cy="73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indent="-250825">
              <a:spcBef>
                <a:spcPct val="20000"/>
              </a:spcBef>
              <a:buClr>
                <a:srgbClr val="44546A"/>
              </a:buClr>
              <a:buSzPct val="70000"/>
              <a:buFont typeface="Wingdings" charset="0"/>
              <a:buChar char="l"/>
            </a:pPr>
            <a:r>
              <a:rPr kumimoji="1" lang="en-US" altLang="ja-JP" sz="2000" dirty="0">
                <a:solidFill>
                  <a:prstClr val="black"/>
                </a:solidFill>
                <a:latin typeface="Segoe UI" charset="0"/>
                <a:cs typeface="Segoe UI" charset="0"/>
              </a:rPr>
              <a:t>Indigenous </a:t>
            </a:r>
            <a:r>
              <a:rPr kumimoji="1" lang="en-US" altLang="ja-JP" sz="2000" dirty="0" smtClean="0">
                <a:solidFill>
                  <a:prstClr val="black"/>
                </a:solidFill>
                <a:latin typeface="Segoe UI" charset="0"/>
                <a:cs typeface="Segoe UI" charset="0"/>
              </a:rPr>
              <a:t>production </a:t>
            </a:r>
            <a:r>
              <a:rPr kumimoji="1" lang="en-US" altLang="ja-JP" sz="2000" dirty="0">
                <a:solidFill>
                  <a:prstClr val="black"/>
                </a:solidFill>
                <a:latin typeface="Segoe UI" charset="0"/>
                <a:cs typeface="Segoe UI" charset="0"/>
              </a:rPr>
              <a:t>increased by 5% from 2012 to </a:t>
            </a:r>
            <a:r>
              <a:rPr kumimoji="1" lang="en-US" altLang="ja-JP" sz="2000" dirty="0" smtClean="0">
                <a:solidFill>
                  <a:prstClr val="black"/>
                </a:solidFill>
                <a:latin typeface="Segoe UI" charset="0"/>
                <a:cs typeface="Segoe UI" charset="0"/>
              </a:rPr>
              <a:t>7,478 </a:t>
            </a:r>
            <a:r>
              <a:rPr kumimoji="1" lang="en-US" altLang="ja-JP" sz="2000" dirty="0" err="1">
                <a:solidFill>
                  <a:prstClr val="black"/>
                </a:solidFill>
                <a:latin typeface="Segoe UI" charset="0"/>
                <a:cs typeface="Segoe UI" charset="0"/>
              </a:rPr>
              <a:t>Mtoe</a:t>
            </a:r>
            <a:r>
              <a:rPr kumimoji="1" lang="en-US" altLang="ja-JP" sz="2000" dirty="0">
                <a:solidFill>
                  <a:prstClr val="black"/>
                </a:solidFill>
                <a:latin typeface="Segoe UI" charset="0"/>
                <a:cs typeface="Segoe UI" charset="0"/>
              </a:rPr>
              <a:t> </a:t>
            </a:r>
            <a:r>
              <a:rPr kumimoji="1" lang="en-US" altLang="ja-JP" sz="2000" dirty="0" smtClean="0">
                <a:solidFill>
                  <a:prstClr val="black"/>
                </a:solidFill>
                <a:latin typeface="Segoe UI" charset="0"/>
                <a:cs typeface="Segoe UI" charset="0"/>
              </a:rPr>
              <a:t>in </a:t>
            </a:r>
            <a:r>
              <a:rPr kumimoji="1" lang="en-US" altLang="ja-JP" sz="2000" dirty="0">
                <a:solidFill>
                  <a:prstClr val="black"/>
                </a:solidFill>
                <a:latin typeface="Segoe UI" charset="0"/>
                <a:cs typeface="Segoe UI" charset="0"/>
              </a:rPr>
              <a:t>2013.</a:t>
            </a:r>
          </a:p>
          <a:p>
            <a:pPr lvl="1" indent="-250825">
              <a:spcBef>
                <a:spcPct val="20000"/>
              </a:spcBef>
              <a:buClr>
                <a:srgbClr val="44546A"/>
              </a:buClr>
              <a:buSzPct val="70000"/>
              <a:buFont typeface="Wingdings" charset="0"/>
              <a:buChar char="l"/>
            </a:pPr>
            <a:r>
              <a:rPr kumimoji="1" lang="en-US" altLang="ja-JP" sz="2000" dirty="0">
                <a:solidFill>
                  <a:prstClr val="black"/>
                </a:solidFill>
                <a:latin typeface="Segoe UI" charset="0"/>
                <a:cs typeface="Segoe UI" charset="0"/>
              </a:rPr>
              <a:t>Self sufficiency ratio of total energy was 95% in 2013.</a:t>
            </a:r>
          </a:p>
        </p:txBody>
      </p:sp>
    </p:spTree>
    <p:extLst>
      <p:ext uri="{BB962C8B-B14F-4D97-AF65-F5344CB8AC3E}">
        <p14:creationId xmlns:p14="http://schemas.microsoft.com/office/powerpoint/2010/main" val="433583353"/>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Vis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ChangeArrowheads="1"/>
          </p:cNvSpPr>
          <p:nvPr/>
        </p:nvSpPr>
        <p:spPr bwMode="auto">
          <a:xfrm>
            <a:off x="1" y="1274389"/>
            <a:ext cx="12191999" cy="728285"/>
          </a:xfrm>
          <a:prstGeom prst="rect">
            <a:avLst/>
          </a:prstGeom>
          <a:solidFill>
            <a:srgbClr val="0000FF"/>
          </a:solidFill>
          <a:ln w="9525">
            <a:solidFill>
              <a:schemeClr val="bg1"/>
            </a:solidFill>
            <a:miter lim="800000"/>
            <a:headEnd/>
            <a:tailEnd/>
          </a:ln>
        </p:spPr>
        <p:txBody>
          <a:bodyPr anchor="ctr"/>
          <a:lstStyle/>
          <a:p>
            <a:pPr marL="457200" indent="-457200" algn="ctr" fontAlgn="base">
              <a:spcBef>
                <a:spcPct val="0"/>
              </a:spcBef>
              <a:spcAft>
                <a:spcPct val="0"/>
              </a:spcAft>
            </a:pPr>
            <a:r>
              <a:rPr kumimoji="1" lang="en-US" altLang="zh-TW" sz="3600" b="1" dirty="0">
                <a:solidFill>
                  <a:srgbClr val="FFFFFF"/>
                </a:solidFill>
                <a:cs typeface="Arial" charset="0"/>
              </a:rPr>
              <a:t>Primary Energy Supply: </a:t>
            </a:r>
            <a:r>
              <a:rPr kumimoji="1" lang="en-US" altLang="zh-TW" sz="3600" b="1" dirty="0" smtClean="0">
                <a:solidFill>
                  <a:srgbClr val="FFFFFF"/>
                </a:solidFill>
                <a:cs typeface="Arial" charset="0"/>
              </a:rPr>
              <a:t>Self Sufficiency</a:t>
            </a:r>
            <a:r>
              <a:rPr kumimoji="1" lang="en-US" altLang="zh-TW" sz="3200" b="1" dirty="0" smtClean="0">
                <a:solidFill>
                  <a:srgbClr val="FFFFFF"/>
                </a:solidFill>
                <a:cs typeface="Arial" charset="0"/>
              </a:rPr>
              <a:t> </a:t>
            </a:r>
            <a:endParaRPr kumimoji="1" lang="en-US" altLang="zh-TW" sz="3200" b="1"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AE6947FE-D37D-483A-A0E3-DACE5A727658}" type="slidenum">
              <a:rPr lang="en-US" smtClean="0"/>
              <a:t>23</a:t>
            </a:fld>
            <a:endParaRPr lang="en-US"/>
          </a:p>
        </p:txBody>
      </p:sp>
      <p:sp>
        <p:nvSpPr>
          <p:cNvPr id="7" name="Rectangle 6"/>
          <p:cNvSpPr>
            <a:spLocks noChangeArrowheads="1"/>
          </p:cNvSpPr>
          <p:nvPr/>
        </p:nvSpPr>
        <p:spPr bwMode="auto">
          <a:xfrm>
            <a:off x="2838894" y="5990937"/>
            <a:ext cx="6514211" cy="73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lvl="1" indent="-250825">
              <a:spcBef>
                <a:spcPct val="20000"/>
              </a:spcBef>
              <a:buClr>
                <a:srgbClr val="44546A"/>
              </a:buClr>
              <a:buSzPct val="70000"/>
              <a:buFont typeface="Wingdings" charset="0"/>
              <a:buChar char="l"/>
            </a:pPr>
            <a:r>
              <a:rPr kumimoji="1" lang="en-US" altLang="ja-JP" sz="2000" dirty="0">
                <a:solidFill>
                  <a:prstClr val="black"/>
                </a:solidFill>
                <a:latin typeface="Segoe UI" charset="0"/>
                <a:cs typeface="Segoe UI" charset="0"/>
              </a:rPr>
              <a:t>Self sufficiency ratio of </a:t>
            </a:r>
            <a:r>
              <a:rPr kumimoji="1" lang="en-US" altLang="ja-JP" sz="2000" dirty="0" smtClean="0">
                <a:solidFill>
                  <a:prstClr val="black"/>
                </a:solidFill>
                <a:latin typeface="Segoe UI" charset="0"/>
                <a:cs typeface="Segoe UI" charset="0"/>
              </a:rPr>
              <a:t>coal </a:t>
            </a:r>
            <a:r>
              <a:rPr kumimoji="1" lang="en-US" altLang="ja-JP" sz="2000" dirty="0">
                <a:solidFill>
                  <a:prstClr val="black"/>
                </a:solidFill>
                <a:latin typeface="Segoe UI" charset="0"/>
                <a:cs typeface="Segoe UI" charset="0"/>
              </a:rPr>
              <a:t>and </a:t>
            </a:r>
            <a:r>
              <a:rPr kumimoji="1" lang="en-US" altLang="ja-JP" sz="2000" dirty="0" smtClean="0">
                <a:solidFill>
                  <a:prstClr val="black"/>
                </a:solidFill>
                <a:latin typeface="Segoe UI" charset="0"/>
                <a:cs typeface="Segoe UI" charset="0"/>
              </a:rPr>
              <a:t>gas</a:t>
            </a:r>
            <a:r>
              <a:rPr kumimoji="1" lang="en-US" altLang="ja-JP" sz="2000" dirty="0">
                <a:solidFill>
                  <a:prstClr val="black"/>
                </a:solidFill>
                <a:latin typeface="Segoe UI" charset="0"/>
                <a:cs typeface="Segoe UI" charset="0"/>
              </a:rPr>
              <a:t>: &gt;100%.</a:t>
            </a:r>
          </a:p>
          <a:p>
            <a:pPr lvl="1" indent="-250825">
              <a:spcBef>
                <a:spcPct val="20000"/>
              </a:spcBef>
              <a:buClr>
                <a:srgbClr val="44546A"/>
              </a:buClr>
              <a:buSzPct val="70000"/>
              <a:buFont typeface="Wingdings" charset="0"/>
              <a:buChar char="l"/>
            </a:pPr>
            <a:r>
              <a:rPr kumimoji="1" lang="en-US" altLang="ja-JP" sz="2000" dirty="0">
                <a:solidFill>
                  <a:prstClr val="black"/>
                </a:solidFill>
                <a:latin typeface="Segoe UI" charset="0"/>
                <a:cs typeface="Segoe UI" charset="0"/>
              </a:rPr>
              <a:t>Self sufficiency ratio of </a:t>
            </a:r>
            <a:r>
              <a:rPr kumimoji="1" lang="en-US" altLang="ja-JP" sz="2000" dirty="0" smtClean="0">
                <a:solidFill>
                  <a:prstClr val="black"/>
                </a:solidFill>
                <a:latin typeface="Segoe UI" charset="0"/>
                <a:cs typeface="Segoe UI" charset="0"/>
              </a:rPr>
              <a:t>oil</a:t>
            </a:r>
            <a:r>
              <a:rPr kumimoji="1" lang="en-US" altLang="ja-JP" sz="2000" dirty="0">
                <a:solidFill>
                  <a:prstClr val="black"/>
                </a:solidFill>
                <a:latin typeface="Segoe UI" charset="0"/>
                <a:cs typeface="Segoe UI" charset="0"/>
              </a:rPr>
              <a:t>: 75%, in increasing trend</a:t>
            </a:r>
          </a:p>
          <a:p>
            <a:pPr lvl="1" indent="-250825">
              <a:spcBef>
                <a:spcPct val="20000"/>
              </a:spcBef>
              <a:buClr>
                <a:srgbClr val="44546A"/>
              </a:buClr>
              <a:buSzPct val="70000"/>
              <a:buFont typeface="Wingdings" charset="0"/>
              <a:buChar char="l"/>
            </a:pPr>
            <a:endParaRPr kumimoji="1" lang="en-US" altLang="ja-JP" dirty="0">
              <a:solidFill>
                <a:prstClr val="black"/>
              </a:solidFill>
              <a:latin typeface="Segoe UI" charset="0"/>
              <a:cs typeface="Segoe UI" charset="0"/>
            </a:endParaRPr>
          </a:p>
          <a:p>
            <a:pPr lvl="1" indent="-250825">
              <a:spcBef>
                <a:spcPct val="20000"/>
              </a:spcBef>
              <a:buClr>
                <a:srgbClr val="44546A"/>
              </a:buClr>
              <a:buSzPct val="70000"/>
              <a:buFont typeface="Wingdings" charset="0"/>
              <a:buChar char="l"/>
            </a:pPr>
            <a:endParaRPr kumimoji="1" lang="en-US" altLang="ja-JP" dirty="0">
              <a:solidFill>
                <a:prstClr val="black"/>
              </a:solidFill>
              <a:latin typeface="Segoe UI" charset="0"/>
              <a:cs typeface="Segoe UI" charset="0"/>
            </a:endParaRPr>
          </a:p>
        </p:txBody>
      </p:sp>
      <p:pic>
        <p:nvPicPr>
          <p:cNvPr id="9" name="図 8"/>
          <p:cNvPicPr>
            <a:picLocks noChangeAspect="1"/>
          </p:cNvPicPr>
          <p:nvPr/>
        </p:nvPicPr>
        <p:blipFill>
          <a:blip r:embed="rId4"/>
          <a:stretch>
            <a:fillRect/>
          </a:stretch>
        </p:blipFill>
        <p:spPr>
          <a:xfrm>
            <a:off x="1452704" y="2002675"/>
            <a:ext cx="2620390" cy="3927072"/>
          </a:xfrm>
          <a:prstGeom prst="rect">
            <a:avLst/>
          </a:prstGeom>
        </p:spPr>
      </p:pic>
      <p:pic>
        <p:nvPicPr>
          <p:cNvPr id="10" name="図 9"/>
          <p:cNvPicPr>
            <a:picLocks noChangeAspect="1"/>
          </p:cNvPicPr>
          <p:nvPr/>
        </p:nvPicPr>
        <p:blipFill>
          <a:blip r:embed="rId5"/>
          <a:stretch>
            <a:fillRect/>
          </a:stretch>
        </p:blipFill>
        <p:spPr>
          <a:xfrm>
            <a:off x="4520445" y="2002675"/>
            <a:ext cx="2620390" cy="3927072"/>
          </a:xfrm>
          <a:prstGeom prst="rect">
            <a:avLst/>
          </a:prstGeom>
        </p:spPr>
      </p:pic>
      <p:pic>
        <p:nvPicPr>
          <p:cNvPr id="11" name="図 10"/>
          <p:cNvPicPr>
            <a:picLocks noChangeAspect="1"/>
          </p:cNvPicPr>
          <p:nvPr/>
        </p:nvPicPr>
        <p:blipFill>
          <a:blip r:embed="rId6"/>
          <a:stretch>
            <a:fillRect/>
          </a:stretch>
        </p:blipFill>
        <p:spPr>
          <a:xfrm>
            <a:off x="7588186" y="2002675"/>
            <a:ext cx="2620390" cy="3927072"/>
          </a:xfrm>
          <a:prstGeom prst="rect">
            <a:avLst/>
          </a:prstGeom>
        </p:spPr>
      </p:pic>
    </p:spTree>
    <p:extLst>
      <p:ext uri="{BB962C8B-B14F-4D97-AF65-F5344CB8AC3E}">
        <p14:creationId xmlns:p14="http://schemas.microsoft.com/office/powerpoint/2010/main" val="1140482680"/>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Vis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ChangeArrowheads="1"/>
          </p:cNvSpPr>
          <p:nvPr/>
        </p:nvSpPr>
        <p:spPr bwMode="auto">
          <a:xfrm>
            <a:off x="1" y="1274389"/>
            <a:ext cx="12191999" cy="728285"/>
          </a:xfrm>
          <a:prstGeom prst="rect">
            <a:avLst/>
          </a:prstGeom>
          <a:solidFill>
            <a:srgbClr val="0000FF"/>
          </a:solidFill>
          <a:ln w="9525">
            <a:solidFill>
              <a:schemeClr val="bg1"/>
            </a:solidFill>
            <a:miter lim="800000"/>
            <a:headEnd/>
            <a:tailEnd/>
          </a:ln>
        </p:spPr>
        <p:txBody>
          <a:bodyPr anchor="ctr"/>
          <a:lstStyle/>
          <a:p>
            <a:pPr marL="457200" indent="-457200" algn="ctr" fontAlgn="base">
              <a:spcBef>
                <a:spcPct val="0"/>
              </a:spcBef>
              <a:spcAft>
                <a:spcPct val="0"/>
              </a:spcAft>
            </a:pPr>
            <a:r>
              <a:rPr kumimoji="1" lang="en-US" altLang="zh-TW" sz="3200" b="1" dirty="0">
                <a:solidFill>
                  <a:srgbClr val="FFFFFF"/>
                </a:solidFill>
                <a:cs typeface="Arial" charset="0"/>
              </a:rPr>
              <a:t>Primary Energy Supply: </a:t>
            </a:r>
            <a:r>
              <a:rPr kumimoji="1" lang="en-US" altLang="zh-TW" sz="3200" b="1" dirty="0" smtClean="0">
                <a:solidFill>
                  <a:srgbClr val="FFFFFF"/>
                </a:solidFill>
                <a:cs typeface="Arial" charset="0"/>
              </a:rPr>
              <a:t>Fuel Production and Demand </a:t>
            </a:r>
            <a:endParaRPr kumimoji="1" lang="en-US" altLang="zh-TW" sz="3200" b="1"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AE6947FE-D37D-483A-A0E3-DACE5A727658}" type="slidenum">
              <a:rPr lang="en-US" smtClean="0"/>
              <a:t>24</a:t>
            </a:fld>
            <a:endParaRPr lang="en-US"/>
          </a:p>
        </p:txBody>
      </p:sp>
      <p:sp>
        <p:nvSpPr>
          <p:cNvPr id="12" name="Rectangle 6"/>
          <p:cNvSpPr>
            <a:spLocks noChangeArrowheads="1"/>
          </p:cNvSpPr>
          <p:nvPr/>
        </p:nvSpPr>
        <p:spPr bwMode="auto">
          <a:xfrm>
            <a:off x="2402712" y="5675035"/>
            <a:ext cx="7813649"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1" indent="-250825">
              <a:spcBef>
                <a:spcPct val="20000"/>
              </a:spcBef>
              <a:buClr>
                <a:srgbClr val="44546A"/>
              </a:buClr>
              <a:buSzPct val="70000"/>
              <a:buFont typeface="Wingdings" charset="0"/>
              <a:buChar char="l"/>
            </a:pPr>
            <a:r>
              <a:rPr kumimoji="1" lang="en-US" altLang="ja-JP" sz="2000" dirty="0">
                <a:solidFill>
                  <a:prstClr val="black"/>
                </a:solidFill>
                <a:latin typeface="Segoe UI" charset="0"/>
                <a:cs typeface="Segoe UI" charset="0"/>
              </a:rPr>
              <a:t>67% of </a:t>
            </a:r>
            <a:r>
              <a:rPr kumimoji="1" lang="en-US" altLang="ja-JP" sz="2000" dirty="0" smtClean="0">
                <a:solidFill>
                  <a:prstClr val="black"/>
                </a:solidFill>
                <a:latin typeface="Segoe UI" charset="0"/>
                <a:cs typeface="Segoe UI" charset="0"/>
              </a:rPr>
              <a:t>coal is </a:t>
            </a:r>
            <a:r>
              <a:rPr kumimoji="1" lang="en-US" altLang="ja-JP" sz="2000" dirty="0">
                <a:solidFill>
                  <a:prstClr val="black"/>
                </a:solidFill>
                <a:latin typeface="Segoe UI" charset="0"/>
                <a:cs typeface="Segoe UI" charset="0"/>
              </a:rPr>
              <a:t>produced in East Asia &amp; </a:t>
            </a:r>
            <a:r>
              <a:rPr kumimoji="1" lang="en-US" altLang="ja-JP" sz="2000" dirty="0" smtClean="0">
                <a:solidFill>
                  <a:prstClr val="black"/>
                </a:solidFill>
                <a:latin typeface="Segoe UI" charset="0"/>
                <a:cs typeface="Segoe UI" charset="0"/>
              </a:rPr>
              <a:t>Russia. </a:t>
            </a:r>
          </a:p>
          <a:p>
            <a:pPr lvl="1" indent="-250825">
              <a:spcBef>
                <a:spcPct val="20000"/>
              </a:spcBef>
              <a:buClr>
                <a:srgbClr val="44546A"/>
              </a:buClr>
              <a:buSzPct val="70000"/>
              <a:buFont typeface="Wingdings" charset="0"/>
              <a:buChar char="l"/>
            </a:pPr>
            <a:r>
              <a:rPr kumimoji="1" lang="en-US" altLang="ja-JP" sz="2000" dirty="0" smtClean="0">
                <a:solidFill>
                  <a:prstClr val="black"/>
                </a:solidFill>
                <a:latin typeface="Segoe UI" charset="0"/>
                <a:cs typeface="Segoe UI" charset="0"/>
              </a:rPr>
              <a:t>Oil demand is higher than oil production in all sub-regions.</a:t>
            </a:r>
          </a:p>
          <a:p>
            <a:pPr lvl="1" indent="-250825">
              <a:spcBef>
                <a:spcPct val="20000"/>
              </a:spcBef>
              <a:buClr>
                <a:srgbClr val="44546A"/>
              </a:buClr>
              <a:buSzPct val="70000"/>
              <a:buFont typeface="Wingdings" charset="0"/>
              <a:buChar char="l"/>
            </a:pPr>
            <a:r>
              <a:rPr kumimoji="1" lang="en-US" altLang="ja-JP" sz="2000" dirty="0" smtClean="0">
                <a:solidFill>
                  <a:prstClr val="black"/>
                </a:solidFill>
                <a:latin typeface="Segoe UI" charset="0"/>
                <a:cs typeface="Segoe UI" charset="0"/>
              </a:rPr>
              <a:t>44% </a:t>
            </a:r>
            <a:r>
              <a:rPr kumimoji="1" lang="en-US" altLang="ja-JP" sz="2000" dirty="0">
                <a:solidFill>
                  <a:prstClr val="black"/>
                </a:solidFill>
                <a:latin typeface="Segoe UI" charset="0"/>
                <a:cs typeface="Segoe UI" charset="0"/>
              </a:rPr>
              <a:t>of </a:t>
            </a:r>
            <a:r>
              <a:rPr kumimoji="1" lang="en-US" altLang="ja-JP" sz="2000" dirty="0" smtClean="0">
                <a:solidFill>
                  <a:prstClr val="black"/>
                </a:solidFill>
                <a:latin typeface="Segoe UI" charset="0"/>
                <a:cs typeface="Segoe UI" charset="0"/>
              </a:rPr>
              <a:t>gas is </a:t>
            </a:r>
            <a:r>
              <a:rPr kumimoji="1" lang="en-US" altLang="ja-JP" sz="2000" dirty="0">
                <a:solidFill>
                  <a:prstClr val="black"/>
                </a:solidFill>
                <a:latin typeface="Segoe UI" charset="0"/>
                <a:cs typeface="Segoe UI" charset="0"/>
              </a:rPr>
              <a:t>produced in North America. </a:t>
            </a:r>
          </a:p>
        </p:txBody>
      </p:sp>
      <p:pic>
        <p:nvPicPr>
          <p:cNvPr id="13" name="図 12"/>
          <p:cNvPicPr>
            <a:picLocks noChangeAspect="1"/>
          </p:cNvPicPr>
          <p:nvPr/>
        </p:nvPicPr>
        <p:blipFill>
          <a:blip r:embed="rId4"/>
          <a:stretch>
            <a:fillRect/>
          </a:stretch>
        </p:blipFill>
        <p:spPr>
          <a:xfrm>
            <a:off x="1390066" y="2002111"/>
            <a:ext cx="2559982" cy="3562452"/>
          </a:xfrm>
          <a:prstGeom prst="rect">
            <a:avLst/>
          </a:prstGeom>
        </p:spPr>
      </p:pic>
      <p:pic>
        <p:nvPicPr>
          <p:cNvPr id="14" name="図 13"/>
          <p:cNvPicPr>
            <a:picLocks noChangeAspect="1"/>
          </p:cNvPicPr>
          <p:nvPr/>
        </p:nvPicPr>
        <p:blipFill>
          <a:blip r:embed="rId5"/>
          <a:stretch>
            <a:fillRect/>
          </a:stretch>
        </p:blipFill>
        <p:spPr>
          <a:xfrm>
            <a:off x="4526055" y="2002111"/>
            <a:ext cx="2559982" cy="3562452"/>
          </a:xfrm>
          <a:prstGeom prst="rect">
            <a:avLst/>
          </a:prstGeom>
        </p:spPr>
      </p:pic>
      <p:pic>
        <p:nvPicPr>
          <p:cNvPr id="15" name="図 14"/>
          <p:cNvPicPr>
            <a:picLocks noChangeAspect="1"/>
          </p:cNvPicPr>
          <p:nvPr/>
        </p:nvPicPr>
        <p:blipFill>
          <a:blip r:embed="rId6"/>
          <a:stretch>
            <a:fillRect/>
          </a:stretch>
        </p:blipFill>
        <p:spPr>
          <a:xfrm>
            <a:off x="7662044" y="2002674"/>
            <a:ext cx="2554317" cy="3562452"/>
          </a:xfrm>
          <a:prstGeom prst="rect">
            <a:avLst/>
          </a:prstGeom>
        </p:spPr>
      </p:pic>
    </p:spTree>
    <p:extLst>
      <p:ext uri="{BB962C8B-B14F-4D97-AF65-F5344CB8AC3E}">
        <p14:creationId xmlns:p14="http://schemas.microsoft.com/office/powerpoint/2010/main" val="1861065896"/>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Vis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ChangeArrowheads="1"/>
          </p:cNvSpPr>
          <p:nvPr/>
        </p:nvSpPr>
        <p:spPr bwMode="auto">
          <a:xfrm>
            <a:off x="1" y="1274389"/>
            <a:ext cx="12191999" cy="728285"/>
          </a:xfrm>
          <a:prstGeom prst="rect">
            <a:avLst/>
          </a:prstGeom>
          <a:solidFill>
            <a:srgbClr val="0000FF"/>
          </a:solidFill>
          <a:ln w="9525">
            <a:solidFill>
              <a:schemeClr val="bg1"/>
            </a:solidFill>
            <a:miter lim="800000"/>
            <a:headEnd/>
            <a:tailEnd/>
          </a:ln>
        </p:spPr>
        <p:txBody>
          <a:bodyPr anchor="ctr"/>
          <a:lstStyle/>
          <a:p>
            <a:pPr marL="457200" indent="-457200" algn="ctr" fontAlgn="base">
              <a:spcBef>
                <a:spcPct val="0"/>
              </a:spcBef>
              <a:spcAft>
                <a:spcPct val="0"/>
              </a:spcAft>
            </a:pPr>
            <a:r>
              <a:rPr kumimoji="1" lang="en-US" altLang="zh-TW" sz="3200" b="1" dirty="0" smtClean="0">
                <a:solidFill>
                  <a:srgbClr val="FFFFFF"/>
                </a:solidFill>
                <a:cs typeface="Arial" charset="0"/>
              </a:rPr>
              <a:t>Net Imports </a:t>
            </a:r>
            <a:endParaRPr kumimoji="1" lang="en-US" altLang="zh-TW" sz="3200" b="1"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AE6947FE-D37D-483A-A0E3-DACE5A727658}" type="slidenum">
              <a:rPr lang="en-US" smtClean="0"/>
              <a:t>25</a:t>
            </a:fld>
            <a:endParaRPr lang="en-US"/>
          </a:p>
        </p:txBody>
      </p:sp>
      <p:pic>
        <p:nvPicPr>
          <p:cNvPr id="12" name="図 11"/>
          <p:cNvPicPr>
            <a:picLocks noChangeAspect="1"/>
          </p:cNvPicPr>
          <p:nvPr/>
        </p:nvPicPr>
        <p:blipFill>
          <a:blip r:embed="rId4"/>
          <a:stretch>
            <a:fillRect/>
          </a:stretch>
        </p:blipFill>
        <p:spPr>
          <a:xfrm>
            <a:off x="1177423" y="2002674"/>
            <a:ext cx="6135276" cy="4109754"/>
          </a:xfrm>
          <a:prstGeom prst="rect">
            <a:avLst/>
          </a:prstGeom>
        </p:spPr>
      </p:pic>
      <p:sp>
        <p:nvSpPr>
          <p:cNvPr id="13" name="Rectangle 6"/>
          <p:cNvSpPr>
            <a:spLocks noChangeArrowheads="1"/>
          </p:cNvSpPr>
          <p:nvPr/>
        </p:nvSpPr>
        <p:spPr bwMode="auto">
          <a:xfrm>
            <a:off x="2339164" y="6231135"/>
            <a:ext cx="75136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1" indent="-250825">
              <a:spcBef>
                <a:spcPct val="20000"/>
              </a:spcBef>
              <a:buClr>
                <a:srgbClr val="44546A"/>
              </a:buClr>
              <a:buSzPct val="70000"/>
              <a:buFont typeface="Wingdings" charset="0"/>
              <a:buChar char="l"/>
            </a:pPr>
            <a:r>
              <a:rPr kumimoji="1" lang="en-US" altLang="ja-JP" sz="2000" dirty="0">
                <a:solidFill>
                  <a:prstClr val="black"/>
                </a:solidFill>
                <a:latin typeface="Segoe UI" charset="0"/>
                <a:cs typeface="Segoe UI" charset="0"/>
              </a:rPr>
              <a:t>Net </a:t>
            </a:r>
            <a:r>
              <a:rPr kumimoji="1" lang="en-US" altLang="ja-JP" sz="2000" dirty="0" smtClean="0">
                <a:solidFill>
                  <a:prstClr val="black"/>
                </a:solidFill>
                <a:latin typeface="Segoe UI" charset="0"/>
                <a:cs typeface="Segoe UI" charset="0"/>
              </a:rPr>
              <a:t>imports were </a:t>
            </a:r>
            <a:r>
              <a:rPr kumimoji="1" lang="en-US" altLang="ja-JP" sz="2000" dirty="0">
                <a:solidFill>
                  <a:prstClr val="black"/>
                </a:solidFill>
                <a:latin typeface="Segoe UI" charset="0"/>
                <a:cs typeface="Segoe UI" charset="0"/>
              </a:rPr>
              <a:t>543 </a:t>
            </a:r>
            <a:r>
              <a:rPr kumimoji="1" lang="en-US" altLang="ja-JP" sz="2000" dirty="0" err="1">
                <a:solidFill>
                  <a:prstClr val="black"/>
                </a:solidFill>
                <a:latin typeface="Segoe UI" charset="0"/>
                <a:cs typeface="Segoe UI" charset="0"/>
              </a:rPr>
              <a:t>Mtoe</a:t>
            </a:r>
            <a:r>
              <a:rPr kumimoji="1" lang="en-US" altLang="ja-JP" sz="2000" dirty="0">
                <a:solidFill>
                  <a:prstClr val="black"/>
                </a:solidFill>
                <a:latin typeface="Segoe UI" charset="0"/>
                <a:cs typeface="Segoe UI" charset="0"/>
              </a:rPr>
              <a:t> in 2013, </a:t>
            </a:r>
            <a:r>
              <a:rPr kumimoji="1" lang="en-US" altLang="ja-JP" sz="2000" dirty="0" smtClean="0">
                <a:solidFill>
                  <a:prstClr val="black"/>
                </a:solidFill>
                <a:latin typeface="Segoe UI" charset="0"/>
                <a:cs typeface="Segoe UI" charset="0"/>
              </a:rPr>
              <a:t>16% decrease </a:t>
            </a:r>
            <a:r>
              <a:rPr kumimoji="1" lang="en-US" altLang="ja-JP" sz="2000" dirty="0">
                <a:solidFill>
                  <a:prstClr val="black"/>
                </a:solidFill>
                <a:latin typeface="Segoe UI" charset="0"/>
                <a:cs typeface="Segoe UI" charset="0"/>
              </a:rPr>
              <a:t>from 2012.</a:t>
            </a:r>
          </a:p>
        </p:txBody>
      </p:sp>
      <p:pic>
        <p:nvPicPr>
          <p:cNvPr id="14" name="図 13"/>
          <p:cNvPicPr>
            <a:picLocks noChangeAspect="1"/>
          </p:cNvPicPr>
          <p:nvPr/>
        </p:nvPicPr>
        <p:blipFill>
          <a:blip r:embed="rId5"/>
          <a:stretch>
            <a:fillRect/>
          </a:stretch>
        </p:blipFill>
        <p:spPr>
          <a:xfrm>
            <a:off x="7712184" y="2002674"/>
            <a:ext cx="3212000" cy="4124501"/>
          </a:xfrm>
          <a:prstGeom prst="rect">
            <a:avLst/>
          </a:prstGeom>
        </p:spPr>
      </p:pic>
    </p:spTree>
    <p:extLst>
      <p:ext uri="{BB962C8B-B14F-4D97-AF65-F5344CB8AC3E}">
        <p14:creationId xmlns:p14="http://schemas.microsoft.com/office/powerpoint/2010/main" val="427137450"/>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Vis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ChangeArrowheads="1"/>
          </p:cNvSpPr>
          <p:nvPr/>
        </p:nvSpPr>
        <p:spPr bwMode="auto">
          <a:xfrm>
            <a:off x="1" y="1274389"/>
            <a:ext cx="12191999" cy="728285"/>
          </a:xfrm>
          <a:prstGeom prst="rect">
            <a:avLst/>
          </a:prstGeom>
          <a:solidFill>
            <a:srgbClr val="0000FF"/>
          </a:solidFill>
          <a:ln w="9525">
            <a:solidFill>
              <a:schemeClr val="bg1"/>
            </a:solidFill>
            <a:miter lim="800000"/>
            <a:headEnd/>
            <a:tailEnd/>
          </a:ln>
        </p:spPr>
        <p:txBody>
          <a:bodyPr anchor="ctr"/>
          <a:lstStyle/>
          <a:p>
            <a:pPr marL="457200" indent="-457200" algn="ctr" fontAlgn="base">
              <a:spcBef>
                <a:spcPct val="0"/>
              </a:spcBef>
              <a:spcAft>
                <a:spcPct val="0"/>
              </a:spcAft>
            </a:pPr>
            <a:r>
              <a:rPr kumimoji="1" lang="en-US" altLang="zh-TW" sz="3600" b="1" dirty="0" smtClean="0">
                <a:solidFill>
                  <a:srgbClr val="FFFFFF"/>
                </a:solidFill>
                <a:cs typeface="Arial" charset="0"/>
              </a:rPr>
              <a:t>Electricity Generation</a:t>
            </a:r>
            <a:r>
              <a:rPr kumimoji="1" lang="en-US" altLang="zh-TW" sz="3200" b="1" dirty="0" smtClean="0">
                <a:solidFill>
                  <a:srgbClr val="FFFFFF"/>
                </a:solidFill>
                <a:cs typeface="Arial" charset="0"/>
              </a:rPr>
              <a:t> </a:t>
            </a:r>
            <a:endParaRPr kumimoji="1" lang="en-US" altLang="zh-TW" sz="3200" b="1"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AE6947FE-D37D-483A-A0E3-DACE5A727658}" type="slidenum">
              <a:rPr lang="en-US" smtClean="0"/>
              <a:t>26</a:t>
            </a:fld>
            <a:endParaRPr lang="en-US"/>
          </a:p>
        </p:txBody>
      </p:sp>
      <p:sp>
        <p:nvSpPr>
          <p:cNvPr id="12" name="Rectangle 6"/>
          <p:cNvSpPr>
            <a:spLocks noChangeArrowheads="1"/>
          </p:cNvSpPr>
          <p:nvPr/>
        </p:nvSpPr>
        <p:spPr bwMode="auto">
          <a:xfrm>
            <a:off x="1568543" y="6044367"/>
            <a:ext cx="905491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1" indent="-250825">
              <a:spcBef>
                <a:spcPct val="20000"/>
              </a:spcBef>
              <a:buClr>
                <a:srgbClr val="44546A"/>
              </a:buClr>
              <a:buSzPct val="70000"/>
              <a:buFont typeface="Wingdings" charset="0"/>
              <a:buChar char="l"/>
            </a:pPr>
            <a:r>
              <a:rPr kumimoji="1" lang="en-US" altLang="ja-JP" sz="2000" dirty="0">
                <a:solidFill>
                  <a:prstClr val="black"/>
                </a:solidFill>
                <a:latin typeface="Segoe UI" charset="0"/>
                <a:cs typeface="Segoe UI" charset="0"/>
              </a:rPr>
              <a:t>Power generation in 2013 increased by 3.4% from </a:t>
            </a:r>
            <a:r>
              <a:rPr kumimoji="1" lang="en-US" altLang="ja-JP" sz="2000" dirty="0" smtClean="0">
                <a:solidFill>
                  <a:prstClr val="black"/>
                </a:solidFill>
                <a:latin typeface="Segoe UI" charset="0"/>
                <a:cs typeface="Segoe UI" charset="0"/>
              </a:rPr>
              <a:t>2012 to 14,829TWh</a:t>
            </a:r>
            <a:r>
              <a:rPr kumimoji="1" lang="en-US" altLang="ja-JP" sz="2000" dirty="0">
                <a:solidFill>
                  <a:prstClr val="black"/>
                </a:solidFill>
                <a:latin typeface="Segoe UI" charset="0"/>
                <a:cs typeface="Segoe UI" charset="0"/>
              </a:rPr>
              <a:t>.</a:t>
            </a:r>
          </a:p>
          <a:p>
            <a:pPr lvl="1" indent="-250825">
              <a:spcBef>
                <a:spcPct val="20000"/>
              </a:spcBef>
              <a:buClr>
                <a:srgbClr val="44546A"/>
              </a:buClr>
              <a:buSzPct val="70000"/>
              <a:buFont typeface="Wingdings" charset="0"/>
              <a:buChar char="l"/>
            </a:pPr>
            <a:r>
              <a:rPr kumimoji="1" lang="en-US" altLang="ja-JP" sz="2000" dirty="0">
                <a:solidFill>
                  <a:prstClr val="black"/>
                </a:solidFill>
                <a:latin typeface="Segoe UI" charset="0"/>
                <a:cs typeface="Segoe UI" charset="0"/>
              </a:rPr>
              <a:t>Renewable </a:t>
            </a:r>
            <a:r>
              <a:rPr kumimoji="1" lang="en-US" altLang="ja-JP" sz="2000" dirty="0" smtClean="0">
                <a:solidFill>
                  <a:prstClr val="black"/>
                </a:solidFill>
                <a:latin typeface="Segoe UI" charset="0"/>
                <a:cs typeface="Segoe UI" charset="0"/>
              </a:rPr>
              <a:t>generation </a:t>
            </a:r>
            <a:r>
              <a:rPr kumimoji="1" lang="en-US" altLang="ja-JP" sz="2000" dirty="0">
                <a:solidFill>
                  <a:prstClr val="black"/>
                </a:solidFill>
                <a:latin typeface="Segoe UI" charset="0"/>
                <a:cs typeface="Segoe UI" charset="0"/>
              </a:rPr>
              <a:t>grew from </a:t>
            </a:r>
            <a:r>
              <a:rPr kumimoji="1" lang="en-US" altLang="ja-JP" sz="2000" dirty="0" smtClean="0">
                <a:solidFill>
                  <a:prstClr val="black"/>
                </a:solidFill>
                <a:latin typeface="Segoe UI" charset="0"/>
                <a:cs typeface="Segoe UI" charset="0"/>
              </a:rPr>
              <a:t>1,236TWh </a:t>
            </a:r>
            <a:r>
              <a:rPr kumimoji="1" lang="en-US" altLang="ja-JP" sz="2000" dirty="0">
                <a:solidFill>
                  <a:prstClr val="black"/>
                </a:solidFill>
                <a:latin typeface="Segoe UI" charset="0"/>
                <a:cs typeface="Segoe UI" charset="0"/>
              </a:rPr>
              <a:t>in 1990 to </a:t>
            </a:r>
            <a:r>
              <a:rPr kumimoji="1" lang="en-US" altLang="ja-JP" sz="2000" dirty="0" smtClean="0">
                <a:solidFill>
                  <a:prstClr val="black"/>
                </a:solidFill>
                <a:latin typeface="Segoe UI" charset="0"/>
                <a:cs typeface="Segoe UI" charset="0"/>
              </a:rPr>
              <a:t>2,681TWh </a:t>
            </a:r>
            <a:r>
              <a:rPr kumimoji="1" lang="en-US" altLang="ja-JP" sz="2000" dirty="0">
                <a:solidFill>
                  <a:prstClr val="black"/>
                </a:solidFill>
                <a:latin typeface="Segoe UI" charset="0"/>
                <a:cs typeface="Segoe UI" charset="0"/>
              </a:rPr>
              <a:t>in 2013.</a:t>
            </a:r>
          </a:p>
        </p:txBody>
      </p:sp>
      <p:pic>
        <p:nvPicPr>
          <p:cNvPr id="13" name="図 12"/>
          <p:cNvPicPr>
            <a:picLocks noChangeAspect="1"/>
          </p:cNvPicPr>
          <p:nvPr/>
        </p:nvPicPr>
        <p:blipFill>
          <a:blip r:embed="rId4"/>
          <a:stretch>
            <a:fillRect/>
          </a:stretch>
        </p:blipFill>
        <p:spPr>
          <a:xfrm>
            <a:off x="1668975" y="2002674"/>
            <a:ext cx="3821561" cy="3987976"/>
          </a:xfrm>
          <a:prstGeom prst="rect">
            <a:avLst/>
          </a:prstGeom>
        </p:spPr>
      </p:pic>
      <p:pic>
        <p:nvPicPr>
          <p:cNvPr id="14" name="図 13"/>
          <p:cNvPicPr>
            <a:picLocks noChangeAspect="1"/>
          </p:cNvPicPr>
          <p:nvPr/>
        </p:nvPicPr>
        <p:blipFill>
          <a:blip r:embed="rId5"/>
          <a:stretch>
            <a:fillRect/>
          </a:stretch>
        </p:blipFill>
        <p:spPr>
          <a:xfrm>
            <a:off x="6510834" y="2002674"/>
            <a:ext cx="3804383" cy="3970050"/>
          </a:xfrm>
          <a:prstGeom prst="rect">
            <a:avLst/>
          </a:prstGeom>
        </p:spPr>
      </p:pic>
    </p:spTree>
    <p:extLst>
      <p:ext uri="{BB962C8B-B14F-4D97-AF65-F5344CB8AC3E}">
        <p14:creationId xmlns:p14="http://schemas.microsoft.com/office/powerpoint/2010/main" val="2816957506"/>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Vis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ChangeArrowheads="1"/>
          </p:cNvSpPr>
          <p:nvPr/>
        </p:nvSpPr>
        <p:spPr bwMode="auto">
          <a:xfrm>
            <a:off x="1" y="1274389"/>
            <a:ext cx="12191999" cy="728285"/>
          </a:xfrm>
          <a:prstGeom prst="rect">
            <a:avLst/>
          </a:prstGeom>
          <a:solidFill>
            <a:srgbClr val="0000FF"/>
          </a:solidFill>
          <a:ln w="9525">
            <a:solidFill>
              <a:schemeClr val="bg1"/>
            </a:solidFill>
            <a:miter lim="800000"/>
            <a:headEnd/>
            <a:tailEnd/>
          </a:ln>
        </p:spPr>
        <p:txBody>
          <a:bodyPr anchor="ctr"/>
          <a:lstStyle/>
          <a:p>
            <a:pPr marL="457200" indent="-457200" algn="ctr" fontAlgn="base">
              <a:spcBef>
                <a:spcPct val="0"/>
              </a:spcBef>
              <a:spcAft>
                <a:spcPct val="0"/>
              </a:spcAft>
            </a:pPr>
            <a:r>
              <a:rPr kumimoji="1" lang="en-US" altLang="zh-TW" sz="3600" b="1" dirty="0" smtClean="0">
                <a:solidFill>
                  <a:srgbClr val="FFFFFF"/>
                </a:solidFill>
                <a:cs typeface="Arial" charset="0"/>
              </a:rPr>
              <a:t>Fuel Consumption &amp; Efficiency for Thermal Generation</a:t>
            </a:r>
            <a:r>
              <a:rPr kumimoji="1" lang="en-US" altLang="zh-TW" sz="3200" b="1" dirty="0" smtClean="0">
                <a:solidFill>
                  <a:srgbClr val="FFFFFF"/>
                </a:solidFill>
                <a:cs typeface="Arial" charset="0"/>
              </a:rPr>
              <a:t> </a:t>
            </a:r>
            <a:endParaRPr kumimoji="1" lang="en-US" altLang="zh-TW" sz="3200" b="1"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AE6947FE-D37D-483A-A0E3-DACE5A727658}" type="slidenum">
              <a:rPr lang="en-US" smtClean="0"/>
              <a:t>27</a:t>
            </a:fld>
            <a:endParaRPr lang="en-US"/>
          </a:p>
        </p:txBody>
      </p:sp>
      <p:sp>
        <p:nvSpPr>
          <p:cNvPr id="11" name="Rectangle 6"/>
          <p:cNvSpPr>
            <a:spLocks noChangeArrowheads="1"/>
          </p:cNvSpPr>
          <p:nvPr/>
        </p:nvSpPr>
        <p:spPr bwMode="auto">
          <a:xfrm>
            <a:off x="1176232" y="6044367"/>
            <a:ext cx="983953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1" indent="-250825">
              <a:spcBef>
                <a:spcPct val="20000"/>
              </a:spcBef>
              <a:buClr>
                <a:srgbClr val="44546A"/>
              </a:buClr>
              <a:buSzPct val="70000"/>
              <a:buFont typeface="Wingdings" charset="0"/>
              <a:buChar char="l"/>
            </a:pPr>
            <a:r>
              <a:rPr kumimoji="1" lang="en-US" altLang="ja-JP" sz="2000" dirty="0" smtClean="0">
                <a:solidFill>
                  <a:prstClr val="black"/>
                </a:solidFill>
                <a:latin typeface="Segoe UI" charset="0"/>
                <a:cs typeface="Segoe UI" charset="0"/>
              </a:rPr>
              <a:t>The share </a:t>
            </a:r>
            <a:r>
              <a:rPr kumimoji="1" lang="en-US" altLang="ja-JP" sz="2000" dirty="0">
                <a:solidFill>
                  <a:prstClr val="black"/>
                </a:solidFill>
                <a:latin typeface="Segoe UI" charset="0"/>
                <a:cs typeface="Segoe UI" charset="0"/>
              </a:rPr>
              <a:t>of </a:t>
            </a:r>
            <a:r>
              <a:rPr kumimoji="1" lang="en-US" altLang="ja-JP" sz="2000" dirty="0" smtClean="0">
                <a:solidFill>
                  <a:prstClr val="black"/>
                </a:solidFill>
                <a:latin typeface="Segoe UI" charset="0"/>
                <a:cs typeface="Segoe UI" charset="0"/>
              </a:rPr>
              <a:t>oil </a:t>
            </a:r>
            <a:r>
              <a:rPr kumimoji="1" lang="en-US" altLang="ja-JP" sz="2000" dirty="0">
                <a:solidFill>
                  <a:prstClr val="black"/>
                </a:solidFill>
                <a:latin typeface="Segoe UI" charset="0"/>
                <a:cs typeface="Segoe UI" charset="0"/>
              </a:rPr>
              <a:t>for thermal generation decreased from 16% in 1990 to 4% in 2013.</a:t>
            </a:r>
          </a:p>
          <a:p>
            <a:pPr lvl="1" indent="-250825">
              <a:spcBef>
                <a:spcPct val="20000"/>
              </a:spcBef>
              <a:buClr>
                <a:srgbClr val="44546A"/>
              </a:buClr>
              <a:buSzPct val="70000"/>
              <a:buFont typeface="Wingdings" charset="0"/>
              <a:buChar char="l"/>
            </a:pPr>
            <a:r>
              <a:rPr kumimoji="1" lang="en-US" altLang="ja-JP" sz="2000" dirty="0">
                <a:solidFill>
                  <a:prstClr val="black"/>
                </a:solidFill>
                <a:latin typeface="Segoe UI" charset="0"/>
                <a:cs typeface="Segoe UI" charset="0"/>
              </a:rPr>
              <a:t>Average thermal efficiency in power generation reached 35% in 2013. </a:t>
            </a:r>
          </a:p>
        </p:txBody>
      </p:sp>
      <p:pic>
        <p:nvPicPr>
          <p:cNvPr id="12" name="図 11"/>
          <p:cNvPicPr>
            <a:picLocks noChangeAspect="1"/>
          </p:cNvPicPr>
          <p:nvPr/>
        </p:nvPicPr>
        <p:blipFill>
          <a:blip r:embed="rId4"/>
          <a:stretch>
            <a:fillRect/>
          </a:stretch>
        </p:blipFill>
        <p:spPr>
          <a:xfrm>
            <a:off x="1461699" y="2002674"/>
            <a:ext cx="4280141" cy="4041693"/>
          </a:xfrm>
          <a:prstGeom prst="rect">
            <a:avLst/>
          </a:prstGeom>
        </p:spPr>
      </p:pic>
      <p:pic>
        <p:nvPicPr>
          <p:cNvPr id="13" name="図 12"/>
          <p:cNvPicPr>
            <a:picLocks noChangeAspect="1"/>
          </p:cNvPicPr>
          <p:nvPr/>
        </p:nvPicPr>
        <p:blipFill>
          <a:blip r:embed="rId5"/>
          <a:stretch>
            <a:fillRect/>
          </a:stretch>
        </p:blipFill>
        <p:spPr>
          <a:xfrm>
            <a:off x="6308131" y="2002674"/>
            <a:ext cx="4280141" cy="4041693"/>
          </a:xfrm>
          <a:prstGeom prst="rect">
            <a:avLst/>
          </a:prstGeom>
        </p:spPr>
      </p:pic>
    </p:spTree>
    <p:extLst>
      <p:ext uri="{BB962C8B-B14F-4D97-AF65-F5344CB8AC3E}">
        <p14:creationId xmlns:p14="http://schemas.microsoft.com/office/powerpoint/2010/main" val="2029962530"/>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Vis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ChangeArrowheads="1"/>
          </p:cNvSpPr>
          <p:nvPr/>
        </p:nvSpPr>
        <p:spPr bwMode="auto">
          <a:xfrm>
            <a:off x="1" y="1274389"/>
            <a:ext cx="12191999" cy="728285"/>
          </a:xfrm>
          <a:prstGeom prst="rect">
            <a:avLst/>
          </a:prstGeom>
          <a:solidFill>
            <a:srgbClr val="0000FF"/>
          </a:solidFill>
          <a:ln w="9525">
            <a:solidFill>
              <a:schemeClr val="bg1"/>
            </a:solidFill>
            <a:miter lim="800000"/>
            <a:headEnd/>
            <a:tailEnd/>
          </a:ln>
        </p:spPr>
        <p:txBody>
          <a:bodyPr anchor="ctr"/>
          <a:lstStyle/>
          <a:p>
            <a:pPr marL="457200" indent="-457200" algn="ctr" fontAlgn="base">
              <a:spcBef>
                <a:spcPct val="0"/>
              </a:spcBef>
              <a:spcAft>
                <a:spcPct val="0"/>
              </a:spcAft>
            </a:pPr>
            <a:r>
              <a:rPr kumimoji="1" lang="en-US" altLang="zh-TW" sz="3600" b="1" dirty="0" smtClean="0">
                <a:solidFill>
                  <a:srgbClr val="FFFFFF"/>
                </a:solidFill>
                <a:cs typeface="Arial" charset="0"/>
              </a:rPr>
              <a:t>Final Consumption by Sector </a:t>
            </a:r>
            <a:endParaRPr kumimoji="1" lang="en-US" altLang="zh-TW" sz="3600" b="1"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AE6947FE-D37D-483A-A0E3-DACE5A727658}" type="slidenum">
              <a:rPr lang="en-US" smtClean="0"/>
              <a:t>28</a:t>
            </a:fld>
            <a:endParaRPr lang="en-US"/>
          </a:p>
        </p:txBody>
      </p:sp>
      <p:pic>
        <p:nvPicPr>
          <p:cNvPr id="7" name="図 6"/>
          <p:cNvPicPr>
            <a:picLocks noChangeAspect="1"/>
          </p:cNvPicPr>
          <p:nvPr/>
        </p:nvPicPr>
        <p:blipFill>
          <a:blip r:embed="rId4"/>
          <a:stretch>
            <a:fillRect/>
          </a:stretch>
        </p:blipFill>
        <p:spPr>
          <a:xfrm>
            <a:off x="1187488" y="2002674"/>
            <a:ext cx="6106615" cy="4153679"/>
          </a:xfrm>
          <a:prstGeom prst="rect">
            <a:avLst/>
          </a:prstGeom>
        </p:spPr>
      </p:pic>
      <p:pic>
        <p:nvPicPr>
          <p:cNvPr id="9" name="図 8"/>
          <p:cNvPicPr>
            <a:picLocks noChangeAspect="1"/>
          </p:cNvPicPr>
          <p:nvPr/>
        </p:nvPicPr>
        <p:blipFill>
          <a:blip r:embed="rId5"/>
          <a:stretch>
            <a:fillRect/>
          </a:stretch>
        </p:blipFill>
        <p:spPr>
          <a:xfrm>
            <a:off x="7632834" y="1985744"/>
            <a:ext cx="3208163" cy="4170610"/>
          </a:xfrm>
          <a:prstGeom prst="rect">
            <a:avLst/>
          </a:prstGeom>
        </p:spPr>
      </p:pic>
      <p:sp>
        <p:nvSpPr>
          <p:cNvPr id="10" name="Rectangle 6"/>
          <p:cNvSpPr>
            <a:spLocks noChangeArrowheads="1"/>
          </p:cNvSpPr>
          <p:nvPr/>
        </p:nvSpPr>
        <p:spPr bwMode="auto">
          <a:xfrm>
            <a:off x="1273281" y="6156353"/>
            <a:ext cx="905491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1" indent="-250825">
              <a:spcBef>
                <a:spcPct val="20000"/>
              </a:spcBef>
              <a:buClr>
                <a:srgbClr val="44546A"/>
              </a:buClr>
              <a:buSzPct val="70000"/>
              <a:buFont typeface="Wingdings" charset="0"/>
              <a:buChar char="l"/>
            </a:pPr>
            <a:r>
              <a:rPr kumimoji="1" lang="en-US" altLang="ja-JP" sz="2000" dirty="0" smtClean="0">
                <a:solidFill>
                  <a:prstClr val="black"/>
                </a:solidFill>
                <a:latin typeface="Segoe UI" charset="0"/>
                <a:cs typeface="Segoe UI" charset="0"/>
              </a:rPr>
              <a:t>Total Final Consumption </a:t>
            </a:r>
            <a:r>
              <a:rPr kumimoji="1" lang="en-US" altLang="ja-JP" sz="2000" dirty="0">
                <a:solidFill>
                  <a:prstClr val="black"/>
                </a:solidFill>
                <a:latin typeface="Segoe UI" charset="0"/>
                <a:cs typeface="Segoe UI" charset="0"/>
              </a:rPr>
              <a:t>increased by </a:t>
            </a:r>
            <a:r>
              <a:rPr kumimoji="1" lang="en-US" altLang="ja-JP" sz="2000" dirty="0" smtClean="0">
                <a:solidFill>
                  <a:prstClr val="black"/>
                </a:solidFill>
                <a:latin typeface="Segoe UI" charset="0"/>
                <a:cs typeface="Segoe UI" charset="0"/>
              </a:rPr>
              <a:t>1,638 </a:t>
            </a:r>
            <a:r>
              <a:rPr kumimoji="1" lang="en-US" altLang="ja-JP" sz="2000" dirty="0" err="1">
                <a:solidFill>
                  <a:prstClr val="black"/>
                </a:solidFill>
                <a:latin typeface="Segoe UI" charset="0"/>
                <a:cs typeface="Segoe UI" charset="0"/>
              </a:rPr>
              <a:t>Mtoe</a:t>
            </a:r>
            <a:r>
              <a:rPr kumimoji="1" lang="en-US" altLang="ja-JP" sz="2000" dirty="0">
                <a:solidFill>
                  <a:prstClr val="black"/>
                </a:solidFill>
                <a:latin typeface="Segoe UI" charset="0"/>
                <a:cs typeface="Segoe UI" charset="0"/>
              </a:rPr>
              <a:t> from 1990, 43% of which was </a:t>
            </a:r>
            <a:r>
              <a:rPr kumimoji="1" lang="en-US" altLang="ja-JP" sz="2000" dirty="0" smtClean="0">
                <a:solidFill>
                  <a:prstClr val="black"/>
                </a:solidFill>
                <a:latin typeface="Segoe UI" charset="0"/>
                <a:cs typeface="Segoe UI" charset="0"/>
              </a:rPr>
              <a:t>industrial consumption. </a:t>
            </a:r>
            <a:endParaRPr kumimoji="1" lang="en-US" altLang="ja-JP" sz="2000" dirty="0">
              <a:solidFill>
                <a:prstClr val="black"/>
              </a:solidFill>
              <a:latin typeface="Segoe UI" charset="0"/>
              <a:cs typeface="Segoe UI" charset="0"/>
            </a:endParaRPr>
          </a:p>
        </p:txBody>
      </p:sp>
    </p:spTree>
    <p:extLst>
      <p:ext uri="{BB962C8B-B14F-4D97-AF65-F5344CB8AC3E}">
        <p14:creationId xmlns:p14="http://schemas.microsoft.com/office/powerpoint/2010/main" val="3599431912"/>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Vis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ChangeArrowheads="1"/>
          </p:cNvSpPr>
          <p:nvPr/>
        </p:nvSpPr>
        <p:spPr bwMode="auto">
          <a:xfrm>
            <a:off x="1" y="1274389"/>
            <a:ext cx="12191999" cy="728285"/>
          </a:xfrm>
          <a:prstGeom prst="rect">
            <a:avLst/>
          </a:prstGeom>
          <a:solidFill>
            <a:srgbClr val="0000FF"/>
          </a:solidFill>
          <a:ln w="9525">
            <a:solidFill>
              <a:schemeClr val="bg1"/>
            </a:solidFill>
            <a:miter lim="800000"/>
            <a:headEnd/>
            <a:tailEnd/>
          </a:ln>
        </p:spPr>
        <p:txBody>
          <a:bodyPr anchor="ctr"/>
          <a:lstStyle/>
          <a:p>
            <a:pPr marL="457200" indent="-457200" algn="ctr" fontAlgn="base">
              <a:spcBef>
                <a:spcPct val="0"/>
              </a:spcBef>
              <a:spcAft>
                <a:spcPct val="0"/>
              </a:spcAft>
            </a:pPr>
            <a:r>
              <a:rPr kumimoji="1" lang="en-US" altLang="zh-TW" sz="3600" b="1" dirty="0" smtClean="0">
                <a:solidFill>
                  <a:srgbClr val="FFFFFF"/>
                </a:solidFill>
                <a:cs typeface="Arial" charset="0"/>
              </a:rPr>
              <a:t>Fuel Consumption by Energy </a:t>
            </a:r>
            <a:endParaRPr kumimoji="1" lang="en-US" altLang="zh-TW" sz="3600" b="1"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AE6947FE-D37D-483A-A0E3-DACE5A727658}" type="slidenum">
              <a:rPr lang="en-US" smtClean="0"/>
              <a:t>29</a:t>
            </a:fld>
            <a:endParaRPr lang="en-US"/>
          </a:p>
        </p:txBody>
      </p:sp>
      <p:pic>
        <p:nvPicPr>
          <p:cNvPr id="7" name="図 6"/>
          <p:cNvPicPr>
            <a:picLocks noChangeAspect="1"/>
          </p:cNvPicPr>
          <p:nvPr/>
        </p:nvPicPr>
        <p:blipFill>
          <a:blip r:embed="rId4"/>
          <a:stretch>
            <a:fillRect/>
          </a:stretch>
        </p:blipFill>
        <p:spPr>
          <a:xfrm>
            <a:off x="1312248" y="2002674"/>
            <a:ext cx="6022994" cy="4096800"/>
          </a:xfrm>
          <a:prstGeom prst="rect">
            <a:avLst/>
          </a:prstGeom>
        </p:spPr>
      </p:pic>
      <p:pic>
        <p:nvPicPr>
          <p:cNvPr id="9" name="図 8"/>
          <p:cNvPicPr>
            <a:picLocks noChangeAspect="1"/>
          </p:cNvPicPr>
          <p:nvPr/>
        </p:nvPicPr>
        <p:blipFill>
          <a:blip r:embed="rId5"/>
          <a:stretch>
            <a:fillRect/>
          </a:stretch>
        </p:blipFill>
        <p:spPr>
          <a:xfrm>
            <a:off x="7781510" y="2002674"/>
            <a:ext cx="3144473" cy="4096800"/>
          </a:xfrm>
          <a:prstGeom prst="rect">
            <a:avLst/>
          </a:prstGeom>
        </p:spPr>
      </p:pic>
      <p:sp>
        <p:nvSpPr>
          <p:cNvPr id="10" name="Rectangle 6"/>
          <p:cNvSpPr>
            <a:spLocks noChangeArrowheads="1"/>
          </p:cNvSpPr>
          <p:nvPr/>
        </p:nvSpPr>
        <p:spPr bwMode="auto">
          <a:xfrm>
            <a:off x="1524003" y="6127175"/>
            <a:ext cx="9054913" cy="73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lvl="1" indent="-250825">
              <a:spcBef>
                <a:spcPct val="20000"/>
              </a:spcBef>
              <a:buClr>
                <a:srgbClr val="44546A"/>
              </a:buClr>
              <a:buSzPct val="70000"/>
              <a:buFont typeface="Wingdings" charset="0"/>
              <a:buChar char="l"/>
            </a:pPr>
            <a:r>
              <a:rPr kumimoji="1" lang="en-US" altLang="ja-JP" sz="2000" dirty="0" smtClean="0">
                <a:solidFill>
                  <a:prstClr val="black"/>
                </a:solidFill>
                <a:latin typeface="Segoe UI" charset="0"/>
                <a:cs typeface="Segoe UI" charset="0"/>
              </a:rPr>
              <a:t>Although the share of oil was highest (40.8%) in 2013, the share is decreasing, while coal, gas and electricity consumption increased. </a:t>
            </a:r>
            <a:endParaRPr kumimoji="1" lang="en-US" altLang="ja-JP" sz="2000" dirty="0">
              <a:solidFill>
                <a:prstClr val="black"/>
              </a:solidFill>
              <a:latin typeface="Segoe UI" charset="0"/>
              <a:cs typeface="Segoe UI" charset="0"/>
            </a:endParaRPr>
          </a:p>
        </p:txBody>
      </p:sp>
    </p:spTree>
    <p:extLst>
      <p:ext uri="{BB962C8B-B14F-4D97-AF65-F5344CB8AC3E}">
        <p14:creationId xmlns:p14="http://schemas.microsoft.com/office/powerpoint/2010/main" val="324067456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Vis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ChangeArrowheads="1"/>
          </p:cNvSpPr>
          <p:nvPr/>
        </p:nvSpPr>
        <p:spPr bwMode="auto">
          <a:xfrm>
            <a:off x="1" y="1274389"/>
            <a:ext cx="12191999" cy="728285"/>
          </a:xfrm>
          <a:prstGeom prst="rect">
            <a:avLst/>
          </a:prstGeom>
          <a:solidFill>
            <a:srgbClr val="0000FF"/>
          </a:solidFill>
          <a:ln w="9525">
            <a:solidFill>
              <a:schemeClr val="bg1"/>
            </a:solidFill>
            <a:miter lim="800000"/>
            <a:headEnd/>
            <a:tailEnd/>
          </a:ln>
        </p:spPr>
        <p:txBody>
          <a:bodyPr anchor="ctr"/>
          <a:lstStyle/>
          <a:p>
            <a:pPr marL="457200" indent="-457200" algn="ctr" fontAlgn="base">
              <a:spcBef>
                <a:spcPct val="0"/>
              </a:spcBef>
              <a:spcAft>
                <a:spcPct val="0"/>
              </a:spcAft>
            </a:pPr>
            <a:endParaRPr kumimoji="1" lang="en-US" altLang="zh-TW" sz="3200" b="1"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AE6947FE-D37D-483A-A0E3-DACE5A727658}" type="slidenum">
              <a:rPr lang="en-US" smtClean="0"/>
              <a:t>3</a:t>
            </a:fld>
            <a:endParaRPr lang="en-US"/>
          </a:p>
        </p:txBody>
      </p:sp>
      <p:sp>
        <p:nvSpPr>
          <p:cNvPr id="8" name="コンテンツ プレースホルダー 2"/>
          <p:cNvSpPr>
            <a:spLocks noGrp="1"/>
          </p:cNvSpPr>
          <p:nvPr>
            <p:ph idx="1"/>
          </p:nvPr>
        </p:nvSpPr>
        <p:spPr>
          <a:xfrm>
            <a:off x="838200" y="2187574"/>
            <a:ext cx="10515600" cy="4168776"/>
          </a:xfrm>
          <a:noFill/>
          <a:ln>
            <a:noFill/>
          </a:ln>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kumimoji="1" lang="en-US" altLang="ja-JP" sz="4300" b="1" dirty="0" smtClean="0">
                <a:solidFill>
                  <a:srgbClr val="FF0000"/>
                </a:solidFill>
              </a:rPr>
              <a:t>APEC Expert Group on Energy Data &amp; Analysis (EGEDA)</a:t>
            </a:r>
          </a:p>
          <a:p>
            <a:pPr marL="0" indent="0">
              <a:buNone/>
            </a:pPr>
            <a:endParaRPr kumimoji="1" lang="en-US" altLang="ja-JP" sz="4300" b="1" dirty="0"/>
          </a:p>
          <a:p>
            <a:pPr marL="0" indent="0">
              <a:buNone/>
            </a:pPr>
            <a:r>
              <a:rPr kumimoji="1" lang="en-US" altLang="ja-JP" sz="4300" b="1" dirty="0" smtClean="0"/>
              <a:t>APEC Energy Statistics Update</a:t>
            </a:r>
          </a:p>
          <a:p>
            <a:pPr marL="0" indent="0">
              <a:buNone/>
            </a:pPr>
            <a:endParaRPr kumimoji="1" lang="en-US" altLang="ja-JP" sz="4300" b="1" dirty="0"/>
          </a:p>
          <a:p>
            <a:pPr marL="0" indent="0">
              <a:buNone/>
            </a:pPr>
            <a:r>
              <a:rPr kumimoji="1" lang="en-US" altLang="ja-JP" sz="4300" b="1" dirty="0"/>
              <a:t>Energy Efficiency in the APEC region</a:t>
            </a:r>
          </a:p>
          <a:p>
            <a:pPr marL="0" indent="0">
              <a:buNone/>
            </a:pPr>
            <a:endParaRPr kumimoji="1" lang="en-US" altLang="ja-JP" sz="4300" b="1" dirty="0"/>
          </a:p>
          <a:p>
            <a:pPr marL="0" indent="0" algn="just">
              <a:buNone/>
            </a:pPr>
            <a:endParaRPr kumimoji="1" lang="en-US" altLang="ja-JP" dirty="0" smtClean="0"/>
          </a:p>
          <a:p>
            <a:pPr algn="just"/>
            <a:endParaRPr kumimoji="1" lang="en-US" altLang="ja-JP" dirty="0" smtClean="0"/>
          </a:p>
        </p:txBody>
      </p:sp>
    </p:spTree>
    <p:extLst>
      <p:ext uri="{BB962C8B-B14F-4D97-AF65-F5344CB8AC3E}">
        <p14:creationId xmlns:p14="http://schemas.microsoft.com/office/powerpoint/2010/main" val="2339625281"/>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Vis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ChangeArrowheads="1"/>
          </p:cNvSpPr>
          <p:nvPr/>
        </p:nvSpPr>
        <p:spPr bwMode="auto">
          <a:xfrm>
            <a:off x="1" y="1274389"/>
            <a:ext cx="12191999" cy="728285"/>
          </a:xfrm>
          <a:prstGeom prst="rect">
            <a:avLst/>
          </a:prstGeom>
          <a:solidFill>
            <a:srgbClr val="0000FF"/>
          </a:solidFill>
          <a:ln w="9525">
            <a:solidFill>
              <a:schemeClr val="bg1"/>
            </a:solidFill>
            <a:miter lim="800000"/>
            <a:headEnd/>
            <a:tailEnd/>
          </a:ln>
        </p:spPr>
        <p:txBody>
          <a:bodyPr anchor="ctr"/>
          <a:lstStyle/>
          <a:p>
            <a:pPr marL="457200" indent="-457200" algn="ctr" fontAlgn="base">
              <a:spcBef>
                <a:spcPct val="0"/>
              </a:spcBef>
              <a:spcAft>
                <a:spcPct val="0"/>
              </a:spcAft>
            </a:pPr>
            <a:r>
              <a:rPr kumimoji="1" lang="en-US" altLang="zh-TW" sz="3600" b="1" dirty="0" smtClean="0">
                <a:solidFill>
                  <a:srgbClr val="FFFFFF"/>
                </a:solidFill>
                <a:cs typeface="Arial" charset="0"/>
              </a:rPr>
              <a:t>Energy Intensity (Total Primary Energy Supply/GDP)</a:t>
            </a:r>
            <a:r>
              <a:rPr kumimoji="1" lang="en-US" altLang="zh-TW" sz="3200" b="1" dirty="0" smtClean="0">
                <a:solidFill>
                  <a:srgbClr val="FFFFFF"/>
                </a:solidFill>
                <a:cs typeface="Arial" charset="0"/>
              </a:rPr>
              <a:t> </a:t>
            </a:r>
            <a:endParaRPr kumimoji="1" lang="en-US" altLang="zh-TW" sz="3200" b="1"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AE6947FE-D37D-483A-A0E3-DACE5A727658}" type="slidenum">
              <a:rPr lang="en-US" smtClean="0"/>
              <a:t>30</a:t>
            </a:fld>
            <a:endParaRPr lang="en-US"/>
          </a:p>
        </p:txBody>
      </p:sp>
      <p:pic>
        <p:nvPicPr>
          <p:cNvPr id="7" name="図 6"/>
          <p:cNvPicPr>
            <a:picLocks noChangeAspect="1"/>
          </p:cNvPicPr>
          <p:nvPr/>
        </p:nvPicPr>
        <p:blipFill>
          <a:blip r:embed="rId4"/>
          <a:stretch>
            <a:fillRect/>
          </a:stretch>
        </p:blipFill>
        <p:spPr>
          <a:xfrm>
            <a:off x="3057088" y="2002674"/>
            <a:ext cx="6077824" cy="4134095"/>
          </a:xfrm>
          <a:prstGeom prst="rect">
            <a:avLst/>
          </a:prstGeom>
        </p:spPr>
      </p:pic>
      <p:sp>
        <p:nvSpPr>
          <p:cNvPr id="9" name="Rectangle 6"/>
          <p:cNvSpPr>
            <a:spLocks noChangeArrowheads="1"/>
          </p:cNvSpPr>
          <p:nvPr/>
        </p:nvSpPr>
        <p:spPr bwMode="auto">
          <a:xfrm>
            <a:off x="402265" y="6136769"/>
            <a:ext cx="113874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1" indent="-250825">
              <a:spcBef>
                <a:spcPct val="20000"/>
              </a:spcBef>
              <a:buClr>
                <a:srgbClr val="44546A"/>
              </a:buClr>
              <a:buSzPct val="70000"/>
              <a:buFont typeface="Wingdings" charset="0"/>
              <a:buChar char="l"/>
            </a:pPr>
            <a:r>
              <a:rPr kumimoji="1" lang="en-US" altLang="ja-JP" sz="2000" dirty="0">
                <a:solidFill>
                  <a:prstClr val="black"/>
                </a:solidFill>
                <a:latin typeface="Segoe UI" charset="0"/>
                <a:cs typeface="Segoe UI" charset="0"/>
              </a:rPr>
              <a:t>The energy intensity was 198 toe / </a:t>
            </a:r>
            <a:r>
              <a:rPr kumimoji="1" lang="en-US" altLang="ja-JP" sz="2000" dirty="0" smtClean="0">
                <a:solidFill>
                  <a:prstClr val="black"/>
                </a:solidFill>
                <a:latin typeface="Segoe UI" charset="0"/>
                <a:cs typeface="Segoe UI" charset="0"/>
              </a:rPr>
              <a:t>million </a:t>
            </a:r>
            <a:r>
              <a:rPr kumimoji="1" lang="en-US" altLang="ja-JP" sz="2000" dirty="0">
                <a:solidFill>
                  <a:prstClr val="black"/>
                </a:solidFill>
                <a:latin typeface="Segoe UI" charset="0"/>
                <a:cs typeface="Segoe UI" charset="0"/>
              </a:rPr>
              <a:t>USD in 2013, -0.7% decrease per annum from 1990.</a:t>
            </a:r>
          </a:p>
        </p:txBody>
      </p:sp>
    </p:spTree>
    <p:extLst>
      <p:ext uri="{BB962C8B-B14F-4D97-AF65-F5344CB8AC3E}">
        <p14:creationId xmlns:p14="http://schemas.microsoft.com/office/powerpoint/2010/main" val="244344869"/>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Vis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ChangeArrowheads="1"/>
          </p:cNvSpPr>
          <p:nvPr/>
        </p:nvSpPr>
        <p:spPr bwMode="auto">
          <a:xfrm>
            <a:off x="1" y="1274389"/>
            <a:ext cx="12191999" cy="728285"/>
          </a:xfrm>
          <a:prstGeom prst="rect">
            <a:avLst/>
          </a:prstGeom>
          <a:solidFill>
            <a:srgbClr val="0000FF"/>
          </a:solidFill>
          <a:ln w="9525">
            <a:solidFill>
              <a:schemeClr val="bg1"/>
            </a:solidFill>
            <a:miter lim="800000"/>
            <a:headEnd/>
            <a:tailEnd/>
          </a:ln>
        </p:spPr>
        <p:txBody>
          <a:bodyPr anchor="ctr"/>
          <a:lstStyle/>
          <a:p>
            <a:pPr marL="457200" indent="-457200" algn="ctr" fontAlgn="base">
              <a:spcBef>
                <a:spcPct val="0"/>
              </a:spcBef>
              <a:spcAft>
                <a:spcPct val="0"/>
              </a:spcAft>
            </a:pPr>
            <a:r>
              <a:rPr kumimoji="1" lang="en-US" altLang="zh-TW" sz="3600" b="1" dirty="0" smtClean="0">
                <a:solidFill>
                  <a:srgbClr val="FFFFFF"/>
                </a:solidFill>
                <a:cs typeface="Arial" charset="0"/>
              </a:rPr>
              <a:t>Energy Update in Thailand 1: Primary Energy Supply</a:t>
            </a:r>
            <a:endParaRPr kumimoji="1" lang="en-US" altLang="zh-TW" sz="3600" b="1"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AE6947FE-D37D-483A-A0E3-DACE5A727658}" type="slidenum">
              <a:rPr lang="en-US" smtClean="0"/>
              <a:t>31</a:t>
            </a:fld>
            <a:endParaRPr lang="en-US" dirty="0"/>
          </a:p>
        </p:txBody>
      </p:sp>
      <p:sp>
        <p:nvSpPr>
          <p:cNvPr id="12" name="Rectangle 6"/>
          <p:cNvSpPr>
            <a:spLocks noChangeArrowheads="1"/>
          </p:cNvSpPr>
          <p:nvPr/>
        </p:nvSpPr>
        <p:spPr bwMode="auto">
          <a:xfrm>
            <a:off x="1273281" y="6156353"/>
            <a:ext cx="905491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1" indent="-250825">
              <a:spcBef>
                <a:spcPct val="20000"/>
              </a:spcBef>
              <a:buClr>
                <a:srgbClr val="44546A"/>
              </a:buClr>
              <a:buSzPct val="70000"/>
              <a:buFont typeface="Wingdings" charset="0"/>
              <a:buChar char="l"/>
            </a:pPr>
            <a:r>
              <a:rPr kumimoji="1" lang="en-US" altLang="ja-JP" sz="2000" dirty="0" smtClean="0">
                <a:solidFill>
                  <a:prstClr val="black"/>
                </a:solidFill>
                <a:latin typeface="Segoe UI" charset="0"/>
                <a:cs typeface="Segoe UI" charset="0"/>
              </a:rPr>
              <a:t>Total Primary Energy Supply in Thailand has been growing by an average annual rate of 6.3 % since 1990. </a:t>
            </a:r>
            <a:endParaRPr kumimoji="1" lang="en-US" altLang="ja-JP" sz="2000" dirty="0">
              <a:solidFill>
                <a:prstClr val="black"/>
              </a:solidFill>
              <a:latin typeface="Segoe UI" charset="0"/>
              <a:cs typeface="Segoe UI" charset="0"/>
            </a:endParaRPr>
          </a:p>
        </p:txBody>
      </p:sp>
      <p:pic>
        <p:nvPicPr>
          <p:cNvPr id="3" name="図 2"/>
          <p:cNvPicPr>
            <a:picLocks noChangeAspect="1"/>
          </p:cNvPicPr>
          <p:nvPr/>
        </p:nvPicPr>
        <p:blipFill>
          <a:blip r:embed="rId4"/>
          <a:stretch>
            <a:fillRect/>
          </a:stretch>
        </p:blipFill>
        <p:spPr>
          <a:xfrm>
            <a:off x="1402087" y="2002673"/>
            <a:ext cx="4479459" cy="4153679"/>
          </a:xfrm>
          <a:prstGeom prst="rect">
            <a:avLst/>
          </a:prstGeom>
        </p:spPr>
      </p:pic>
      <p:pic>
        <p:nvPicPr>
          <p:cNvPr id="5" name="図 4"/>
          <p:cNvPicPr>
            <a:picLocks noChangeAspect="1"/>
          </p:cNvPicPr>
          <p:nvPr/>
        </p:nvPicPr>
        <p:blipFill>
          <a:blip r:embed="rId5"/>
          <a:stretch>
            <a:fillRect/>
          </a:stretch>
        </p:blipFill>
        <p:spPr>
          <a:xfrm>
            <a:off x="6190682" y="2002674"/>
            <a:ext cx="4512036" cy="4153678"/>
          </a:xfrm>
          <a:prstGeom prst="rect">
            <a:avLst/>
          </a:prstGeom>
        </p:spPr>
      </p:pic>
    </p:spTree>
    <p:extLst>
      <p:ext uri="{BB962C8B-B14F-4D97-AF65-F5344CB8AC3E}">
        <p14:creationId xmlns:p14="http://schemas.microsoft.com/office/powerpoint/2010/main" val="3540171138"/>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Vis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ChangeArrowheads="1"/>
          </p:cNvSpPr>
          <p:nvPr/>
        </p:nvSpPr>
        <p:spPr bwMode="auto">
          <a:xfrm>
            <a:off x="1" y="1274389"/>
            <a:ext cx="12191999" cy="728285"/>
          </a:xfrm>
          <a:prstGeom prst="rect">
            <a:avLst/>
          </a:prstGeom>
          <a:solidFill>
            <a:srgbClr val="0000FF"/>
          </a:solidFill>
          <a:ln w="9525">
            <a:solidFill>
              <a:schemeClr val="bg1"/>
            </a:solidFill>
            <a:miter lim="800000"/>
            <a:headEnd/>
            <a:tailEnd/>
          </a:ln>
        </p:spPr>
        <p:txBody>
          <a:bodyPr anchor="ctr"/>
          <a:lstStyle/>
          <a:p>
            <a:pPr marL="457200" indent="-457200" algn="ctr" fontAlgn="base">
              <a:spcBef>
                <a:spcPct val="0"/>
              </a:spcBef>
              <a:spcAft>
                <a:spcPct val="0"/>
              </a:spcAft>
            </a:pPr>
            <a:r>
              <a:rPr kumimoji="1" lang="en-US" altLang="zh-TW" sz="3400" b="1" dirty="0">
                <a:solidFill>
                  <a:srgbClr val="FFFFFF"/>
                </a:solidFill>
                <a:cs typeface="Arial" charset="0"/>
              </a:rPr>
              <a:t>Energy Update in Thailand </a:t>
            </a:r>
            <a:r>
              <a:rPr kumimoji="1" lang="en-US" altLang="zh-TW" sz="3400" b="1" dirty="0" smtClean="0">
                <a:solidFill>
                  <a:srgbClr val="FFFFFF"/>
                </a:solidFill>
                <a:cs typeface="Arial" charset="0"/>
              </a:rPr>
              <a:t>2: Primary Energy Supply/Capita GDP </a:t>
            </a:r>
            <a:endParaRPr kumimoji="1" lang="en-US" altLang="zh-TW" sz="3400" b="1"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AE6947FE-D37D-483A-A0E3-DACE5A727658}" type="slidenum">
              <a:rPr lang="en-US" smtClean="0"/>
              <a:t>32</a:t>
            </a:fld>
            <a:endParaRPr lang="en-US" dirty="0"/>
          </a:p>
        </p:txBody>
      </p:sp>
      <p:sp>
        <p:nvSpPr>
          <p:cNvPr id="12" name="Rectangle 6"/>
          <p:cNvSpPr>
            <a:spLocks noChangeArrowheads="1"/>
          </p:cNvSpPr>
          <p:nvPr/>
        </p:nvSpPr>
        <p:spPr bwMode="auto">
          <a:xfrm>
            <a:off x="1448371" y="6156353"/>
            <a:ext cx="929525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1" indent="-250825">
              <a:spcBef>
                <a:spcPct val="20000"/>
              </a:spcBef>
              <a:buClr>
                <a:srgbClr val="44546A"/>
              </a:buClr>
              <a:buSzPct val="70000"/>
              <a:buFont typeface="Wingdings" charset="0"/>
              <a:buChar char="l"/>
            </a:pPr>
            <a:r>
              <a:rPr kumimoji="1" lang="en-US" altLang="ja-JP" sz="2000" dirty="0" smtClean="0">
                <a:solidFill>
                  <a:prstClr val="black"/>
                </a:solidFill>
                <a:latin typeface="Segoe UI" charset="0"/>
                <a:cs typeface="Segoe UI" charset="0"/>
              </a:rPr>
              <a:t>Energy supply per capita in Thailand has increased by 245 % from 1990 to 2013. </a:t>
            </a:r>
            <a:endParaRPr kumimoji="1" lang="en-US" altLang="ja-JP" sz="2000" dirty="0">
              <a:solidFill>
                <a:prstClr val="black"/>
              </a:solidFill>
              <a:latin typeface="Segoe UI" charset="0"/>
              <a:cs typeface="Segoe UI" charset="0"/>
            </a:endParaRPr>
          </a:p>
        </p:txBody>
      </p:sp>
      <p:pic>
        <p:nvPicPr>
          <p:cNvPr id="4" name="図 3"/>
          <p:cNvPicPr>
            <a:picLocks noChangeAspect="1"/>
          </p:cNvPicPr>
          <p:nvPr/>
        </p:nvPicPr>
        <p:blipFill>
          <a:blip r:embed="rId4"/>
          <a:stretch>
            <a:fillRect/>
          </a:stretch>
        </p:blipFill>
        <p:spPr>
          <a:xfrm>
            <a:off x="1302928" y="2002674"/>
            <a:ext cx="4573747" cy="4210488"/>
          </a:xfrm>
          <a:prstGeom prst="rect">
            <a:avLst/>
          </a:prstGeom>
        </p:spPr>
      </p:pic>
      <p:pic>
        <p:nvPicPr>
          <p:cNvPr id="5" name="図 4"/>
          <p:cNvPicPr>
            <a:picLocks noChangeAspect="1"/>
          </p:cNvPicPr>
          <p:nvPr/>
        </p:nvPicPr>
        <p:blipFill>
          <a:blip r:embed="rId5"/>
          <a:stretch>
            <a:fillRect/>
          </a:stretch>
        </p:blipFill>
        <p:spPr>
          <a:xfrm>
            <a:off x="6188463" y="2002674"/>
            <a:ext cx="4573748" cy="4210488"/>
          </a:xfrm>
          <a:prstGeom prst="rect">
            <a:avLst/>
          </a:prstGeom>
        </p:spPr>
      </p:pic>
    </p:spTree>
    <p:extLst>
      <p:ext uri="{BB962C8B-B14F-4D97-AF65-F5344CB8AC3E}">
        <p14:creationId xmlns:p14="http://schemas.microsoft.com/office/powerpoint/2010/main" val="392984473"/>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Vis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ChangeArrowheads="1"/>
          </p:cNvSpPr>
          <p:nvPr/>
        </p:nvSpPr>
        <p:spPr bwMode="auto">
          <a:xfrm>
            <a:off x="1" y="1274389"/>
            <a:ext cx="12191999" cy="728285"/>
          </a:xfrm>
          <a:prstGeom prst="rect">
            <a:avLst/>
          </a:prstGeom>
          <a:solidFill>
            <a:srgbClr val="0000FF"/>
          </a:solidFill>
          <a:ln w="9525">
            <a:solidFill>
              <a:schemeClr val="bg1"/>
            </a:solidFill>
            <a:miter lim="800000"/>
            <a:headEnd/>
            <a:tailEnd/>
          </a:ln>
        </p:spPr>
        <p:txBody>
          <a:bodyPr anchor="ctr"/>
          <a:lstStyle/>
          <a:p>
            <a:pPr marL="457200" indent="-457200" algn="ctr" fontAlgn="base">
              <a:spcBef>
                <a:spcPct val="0"/>
              </a:spcBef>
              <a:spcAft>
                <a:spcPct val="0"/>
              </a:spcAft>
            </a:pPr>
            <a:r>
              <a:rPr kumimoji="1" lang="en-US" altLang="zh-TW" sz="3600" b="1" dirty="0">
                <a:solidFill>
                  <a:srgbClr val="FFFFFF"/>
                </a:solidFill>
                <a:cs typeface="Arial" charset="0"/>
              </a:rPr>
              <a:t>Energy Update in Thailand </a:t>
            </a:r>
            <a:r>
              <a:rPr kumimoji="1" lang="en-US" altLang="zh-TW" sz="3600" b="1" dirty="0" smtClean="0">
                <a:solidFill>
                  <a:srgbClr val="FFFFFF"/>
                </a:solidFill>
                <a:cs typeface="Arial" charset="0"/>
              </a:rPr>
              <a:t>3: Energy Supply Mix 1</a:t>
            </a:r>
            <a:endParaRPr kumimoji="1" lang="en-US" altLang="zh-TW" sz="3600" b="1"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AE6947FE-D37D-483A-A0E3-DACE5A727658}" type="slidenum">
              <a:rPr lang="en-US" smtClean="0"/>
              <a:t>33</a:t>
            </a:fld>
            <a:endParaRPr lang="en-US" dirty="0"/>
          </a:p>
        </p:txBody>
      </p:sp>
      <p:sp>
        <p:nvSpPr>
          <p:cNvPr id="12" name="Rectangle 6"/>
          <p:cNvSpPr>
            <a:spLocks noChangeArrowheads="1"/>
          </p:cNvSpPr>
          <p:nvPr/>
        </p:nvSpPr>
        <p:spPr bwMode="auto">
          <a:xfrm>
            <a:off x="2184703" y="6356350"/>
            <a:ext cx="78225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1" indent="-250825">
              <a:spcBef>
                <a:spcPct val="20000"/>
              </a:spcBef>
              <a:buClr>
                <a:srgbClr val="44546A"/>
              </a:buClr>
              <a:buSzPct val="70000"/>
              <a:buFont typeface="Wingdings" charset="0"/>
              <a:buChar char="l"/>
            </a:pPr>
            <a:r>
              <a:rPr kumimoji="1" lang="en-US" altLang="ja-JP" sz="2000" dirty="0" smtClean="0">
                <a:solidFill>
                  <a:prstClr val="black"/>
                </a:solidFill>
                <a:latin typeface="Segoe UI" charset="0"/>
                <a:cs typeface="Segoe UI" charset="0"/>
              </a:rPr>
              <a:t>In Thailand, gas and oil accounts for 42% and 39%, respectively. </a:t>
            </a:r>
            <a:endParaRPr kumimoji="1" lang="en-US" altLang="ja-JP" sz="2000" dirty="0">
              <a:solidFill>
                <a:prstClr val="black"/>
              </a:solidFill>
              <a:latin typeface="Segoe UI" charset="0"/>
              <a:cs typeface="Segoe UI" charset="0"/>
            </a:endParaRPr>
          </a:p>
        </p:txBody>
      </p:sp>
      <p:pic>
        <p:nvPicPr>
          <p:cNvPr id="3" name="図 2"/>
          <p:cNvPicPr>
            <a:picLocks noChangeAspect="1"/>
          </p:cNvPicPr>
          <p:nvPr/>
        </p:nvPicPr>
        <p:blipFill>
          <a:blip r:embed="rId4"/>
          <a:stretch>
            <a:fillRect/>
          </a:stretch>
        </p:blipFill>
        <p:spPr>
          <a:xfrm>
            <a:off x="1686398" y="2002674"/>
            <a:ext cx="4594361" cy="4203536"/>
          </a:xfrm>
          <a:prstGeom prst="rect">
            <a:avLst/>
          </a:prstGeom>
        </p:spPr>
      </p:pic>
      <p:pic>
        <p:nvPicPr>
          <p:cNvPr id="5" name="図 4"/>
          <p:cNvPicPr>
            <a:picLocks noChangeAspect="1"/>
          </p:cNvPicPr>
          <p:nvPr/>
        </p:nvPicPr>
        <p:blipFill>
          <a:blip r:embed="rId5"/>
          <a:stretch>
            <a:fillRect/>
          </a:stretch>
        </p:blipFill>
        <p:spPr>
          <a:xfrm>
            <a:off x="8162224" y="3624185"/>
            <a:ext cx="2653276" cy="2432170"/>
          </a:xfrm>
          <a:prstGeom prst="rect">
            <a:avLst/>
          </a:prstGeom>
        </p:spPr>
      </p:pic>
    </p:spTree>
    <p:extLst>
      <p:ext uri="{BB962C8B-B14F-4D97-AF65-F5344CB8AC3E}">
        <p14:creationId xmlns:p14="http://schemas.microsoft.com/office/powerpoint/2010/main" val="216486532"/>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Vis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ChangeArrowheads="1"/>
          </p:cNvSpPr>
          <p:nvPr/>
        </p:nvSpPr>
        <p:spPr bwMode="auto">
          <a:xfrm>
            <a:off x="1" y="1274389"/>
            <a:ext cx="12191999" cy="728285"/>
          </a:xfrm>
          <a:prstGeom prst="rect">
            <a:avLst/>
          </a:prstGeom>
          <a:solidFill>
            <a:srgbClr val="0000FF"/>
          </a:solidFill>
          <a:ln w="9525">
            <a:solidFill>
              <a:schemeClr val="bg1"/>
            </a:solidFill>
            <a:miter lim="800000"/>
            <a:headEnd/>
            <a:tailEnd/>
          </a:ln>
        </p:spPr>
        <p:txBody>
          <a:bodyPr anchor="ctr"/>
          <a:lstStyle/>
          <a:p>
            <a:pPr marL="457200" indent="-457200" algn="ctr" fontAlgn="base">
              <a:spcBef>
                <a:spcPct val="0"/>
              </a:spcBef>
              <a:spcAft>
                <a:spcPct val="0"/>
              </a:spcAft>
            </a:pPr>
            <a:r>
              <a:rPr kumimoji="1" lang="en-US" altLang="zh-TW" sz="3600" b="1" dirty="0">
                <a:solidFill>
                  <a:srgbClr val="FFFFFF"/>
                </a:solidFill>
                <a:cs typeface="Arial" charset="0"/>
              </a:rPr>
              <a:t>Energy Update in Thailand </a:t>
            </a:r>
            <a:r>
              <a:rPr kumimoji="1" lang="en-US" altLang="zh-TW" sz="3600" b="1" dirty="0" smtClean="0">
                <a:solidFill>
                  <a:srgbClr val="FFFFFF"/>
                </a:solidFill>
                <a:cs typeface="Arial" charset="0"/>
              </a:rPr>
              <a:t>4: </a:t>
            </a:r>
            <a:r>
              <a:rPr kumimoji="1" lang="en-US" altLang="zh-TW" sz="3600" b="1" dirty="0">
                <a:solidFill>
                  <a:srgbClr val="FFFFFF"/>
                </a:solidFill>
                <a:cs typeface="Arial" charset="0"/>
              </a:rPr>
              <a:t>Energy Supply Mix </a:t>
            </a:r>
            <a:r>
              <a:rPr kumimoji="1" lang="en-US" altLang="zh-TW" sz="3600" b="1" dirty="0" smtClean="0">
                <a:solidFill>
                  <a:srgbClr val="FFFFFF"/>
                </a:solidFill>
                <a:cs typeface="Arial" charset="0"/>
              </a:rPr>
              <a:t>2 (1990–2013)</a:t>
            </a:r>
            <a:endParaRPr kumimoji="1" lang="en-US" altLang="zh-TW" sz="3600" b="1"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AE6947FE-D37D-483A-A0E3-DACE5A727658}" type="slidenum">
              <a:rPr lang="en-US" smtClean="0"/>
              <a:t>34</a:t>
            </a:fld>
            <a:endParaRPr lang="en-US" dirty="0"/>
          </a:p>
        </p:txBody>
      </p:sp>
      <p:sp>
        <p:nvSpPr>
          <p:cNvPr id="12" name="Rectangle 6"/>
          <p:cNvSpPr>
            <a:spLocks noChangeArrowheads="1"/>
          </p:cNvSpPr>
          <p:nvPr/>
        </p:nvSpPr>
        <p:spPr bwMode="auto">
          <a:xfrm>
            <a:off x="1742860" y="6348963"/>
            <a:ext cx="87062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1" indent="-250825">
              <a:spcBef>
                <a:spcPct val="20000"/>
              </a:spcBef>
              <a:buClr>
                <a:srgbClr val="44546A"/>
              </a:buClr>
              <a:buSzPct val="70000"/>
              <a:buFont typeface="Wingdings" charset="0"/>
              <a:buChar char="l"/>
            </a:pPr>
            <a:r>
              <a:rPr kumimoji="1" lang="en-US" altLang="ja-JP" sz="2000" dirty="0" smtClean="0">
                <a:solidFill>
                  <a:prstClr val="black"/>
                </a:solidFill>
                <a:latin typeface="Segoe UI" charset="0"/>
                <a:cs typeface="Segoe UI" charset="0"/>
              </a:rPr>
              <a:t>Gas is increasing its </a:t>
            </a:r>
            <a:r>
              <a:rPr kumimoji="1" lang="en-US" altLang="ja-JP" sz="2000" dirty="0">
                <a:solidFill>
                  <a:prstClr val="black"/>
                </a:solidFill>
                <a:latin typeface="Segoe UI" charset="0"/>
                <a:cs typeface="Segoe UI" charset="0"/>
              </a:rPr>
              <a:t>share in Thailand, </a:t>
            </a:r>
            <a:r>
              <a:rPr kumimoji="1" lang="en-US" altLang="ja-JP" sz="2000" dirty="0" smtClean="0">
                <a:solidFill>
                  <a:prstClr val="black"/>
                </a:solidFill>
                <a:latin typeface="Segoe UI" charset="0"/>
                <a:cs typeface="Segoe UI" charset="0"/>
              </a:rPr>
              <a:t>while the share of oil is decreasing.</a:t>
            </a:r>
            <a:endParaRPr kumimoji="1" lang="en-US" altLang="ja-JP" sz="2000" dirty="0">
              <a:solidFill>
                <a:prstClr val="black"/>
              </a:solidFill>
              <a:latin typeface="Segoe UI" charset="0"/>
              <a:cs typeface="Segoe UI" charset="0"/>
            </a:endParaRPr>
          </a:p>
        </p:txBody>
      </p:sp>
      <p:pic>
        <p:nvPicPr>
          <p:cNvPr id="3" name="図 2"/>
          <p:cNvPicPr>
            <a:picLocks noChangeAspect="1"/>
          </p:cNvPicPr>
          <p:nvPr/>
        </p:nvPicPr>
        <p:blipFill>
          <a:blip r:embed="rId4"/>
          <a:stretch>
            <a:fillRect/>
          </a:stretch>
        </p:blipFill>
        <p:spPr>
          <a:xfrm>
            <a:off x="1150114" y="2002674"/>
            <a:ext cx="5567619" cy="4146292"/>
          </a:xfrm>
          <a:prstGeom prst="rect">
            <a:avLst/>
          </a:prstGeom>
        </p:spPr>
      </p:pic>
      <p:pic>
        <p:nvPicPr>
          <p:cNvPr id="5" name="図 4"/>
          <p:cNvPicPr>
            <a:picLocks noChangeAspect="1"/>
          </p:cNvPicPr>
          <p:nvPr/>
        </p:nvPicPr>
        <p:blipFill>
          <a:blip r:embed="rId5"/>
          <a:stretch>
            <a:fillRect/>
          </a:stretch>
        </p:blipFill>
        <p:spPr>
          <a:xfrm>
            <a:off x="7748814" y="3737418"/>
            <a:ext cx="3248133" cy="2418935"/>
          </a:xfrm>
          <a:prstGeom prst="rect">
            <a:avLst/>
          </a:prstGeom>
        </p:spPr>
      </p:pic>
    </p:spTree>
    <p:extLst>
      <p:ext uri="{BB962C8B-B14F-4D97-AF65-F5344CB8AC3E}">
        <p14:creationId xmlns:p14="http://schemas.microsoft.com/office/powerpoint/2010/main" val="1148456098"/>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Vis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ChangeArrowheads="1"/>
          </p:cNvSpPr>
          <p:nvPr/>
        </p:nvSpPr>
        <p:spPr bwMode="auto">
          <a:xfrm>
            <a:off x="1" y="1274389"/>
            <a:ext cx="12191999" cy="728285"/>
          </a:xfrm>
          <a:prstGeom prst="rect">
            <a:avLst/>
          </a:prstGeom>
          <a:solidFill>
            <a:srgbClr val="0000FF"/>
          </a:solidFill>
          <a:ln w="9525">
            <a:solidFill>
              <a:schemeClr val="bg1"/>
            </a:solidFill>
            <a:miter lim="800000"/>
            <a:headEnd/>
            <a:tailEnd/>
          </a:ln>
        </p:spPr>
        <p:txBody>
          <a:bodyPr anchor="ctr"/>
          <a:lstStyle/>
          <a:p>
            <a:pPr marL="457200" indent="-457200" algn="ctr" fontAlgn="base">
              <a:spcBef>
                <a:spcPct val="0"/>
              </a:spcBef>
              <a:spcAft>
                <a:spcPct val="0"/>
              </a:spcAft>
            </a:pPr>
            <a:r>
              <a:rPr kumimoji="1" lang="en-US" altLang="zh-TW" sz="3600" b="1" dirty="0">
                <a:solidFill>
                  <a:srgbClr val="FFFFFF"/>
                </a:solidFill>
                <a:cs typeface="Arial" charset="0"/>
              </a:rPr>
              <a:t>Energy Update in Thailand </a:t>
            </a:r>
            <a:r>
              <a:rPr kumimoji="1" lang="en-US" altLang="zh-TW" sz="3600" b="1" dirty="0" smtClean="0">
                <a:solidFill>
                  <a:srgbClr val="FFFFFF"/>
                </a:solidFill>
                <a:cs typeface="Arial" charset="0"/>
              </a:rPr>
              <a:t>5: Final Energy Consumption</a:t>
            </a:r>
            <a:r>
              <a:rPr kumimoji="1" lang="en-US" altLang="zh-TW" sz="3200" b="1" dirty="0" smtClean="0">
                <a:solidFill>
                  <a:srgbClr val="FFFFFF"/>
                </a:solidFill>
                <a:cs typeface="Arial" charset="0"/>
              </a:rPr>
              <a:t> </a:t>
            </a:r>
            <a:endParaRPr kumimoji="1" lang="en-US" altLang="zh-TW" sz="3200" b="1"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AE6947FE-D37D-483A-A0E3-DACE5A727658}" type="slidenum">
              <a:rPr lang="en-US" smtClean="0"/>
              <a:t>35</a:t>
            </a:fld>
            <a:endParaRPr lang="en-US" dirty="0"/>
          </a:p>
        </p:txBody>
      </p:sp>
      <p:sp>
        <p:nvSpPr>
          <p:cNvPr id="12" name="Rectangle 6"/>
          <p:cNvSpPr>
            <a:spLocks noChangeArrowheads="1"/>
          </p:cNvSpPr>
          <p:nvPr/>
        </p:nvSpPr>
        <p:spPr bwMode="auto">
          <a:xfrm>
            <a:off x="1376182" y="6455875"/>
            <a:ext cx="94396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1" indent="-250825">
              <a:spcBef>
                <a:spcPct val="20000"/>
              </a:spcBef>
              <a:buClr>
                <a:srgbClr val="44546A"/>
              </a:buClr>
              <a:buSzPct val="70000"/>
              <a:buFont typeface="Wingdings" charset="0"/>
              <a:buChar char="l"/>
            </a:pPr>
            <a:r>
              <a:rPr kumimoji="1" lang="en-US" altLang="ja-JP" sz="2000" dirty="0">
                <a:solidFill>
                  <a:prstClr val="black"/>
                </a:solidFill>
                <a:latin typeface="Segoe UI" charset="0"/>
                <a:cs typeface="Segoe UI" charset="0"/>
              </a:rPr>
              <a:t>In Thailand, </a:t>
            </a:r>
            <a:r>
              <a:rPr kumimoji="1" lang="en-US" altLang="ja-JP" sz="2000" dirty="0" smtClean="0">
                <a:solidFill>
                  <a:prstClr val="black"/>
                </a:solidFill>
                <a:latin typeface="Segoe UI" charset="0"/>
                <a:cs typeface="Segoe UI" charset="0"/>
              </a:rPr>
              <a:t>industry and transport uses account </a:t>
            </a:r>
            <a:r>
              <a:rPr kumimoji="1" lang="en-US" altLang="ja-JP" sz="2000" dirty="0">
                <a:solidFill>
                  <a:prstClr val="black"/>
                </a:solidFill>
                <a:latin typeface="Segoe UI" charset="0"/>
                <a:cs typeface="Segoe UI" charset="0"/>
              </a:rPr>
              <a:t>for </a:t>
            </a:r>
            <a:r>
              <a:rPr kumimoji="1" lang="en-US" altLang="ja-JP" sz="2000" dirty="0" smtClean="0">
                <a:solidFill>
                  <a:prstClr val="black"/>
                </a:solidFill>
                <a:latin typeface="Segoe UI" charset="0"/>
                <a:cs typeface="Segoe UI" charset="0"/>
              </a:rPr>
              <a:t>52</a:t>
            </a:r>
            <a:r>
              <a:rPr kumimoji="1" lang="en-US" altLang="ja-JP" sz="2000" dirty="0">
                <a:solidFill>
                  <a:prstClr val="black"/>
                </a:solidFill>
                <a:latin typeface="Segoe UI" charset="0"/>
                <a:cs typeface="Segoe UI" charset="0"/>
              </a:rPr>
              <a:t>% and </a:t>
            </a:r>
            <a:r>
              <a:rPr kumimoji="1" lang="en-US" altLang="ja-JP" sz="2000" dirty="0" smtClean="0">
                <a:solidFill>
                  <a:prstClr val="black"/>
                </a:solidFill>
                <a:latin typeface="Segoe UI" charset="0"/>
                <a:cs typeface="Segoe UI" charset="0"/>
              </a:rPr>
              <a:t>29</a:t>
            </a:r>
            <a:r>
              <a:rPr kumimoji="1" lang="en-US" altLang="ja-JP" sz="2000" dirty="0">
                <a:solidFill>
                  <a:prstClr val="black"/>
                </a:solidFill>
                <a:latin typeface="Segoe UI" charset="0"/>
                <a:cs typeface="Segoe UI" charset="0"/>
              </a:rPr>
              <a:t>%, respectively</a:t>
            </a:r>
            <a:r>
              <a:rPr kumimoji="1" lang="en-US" altLang="ja-JP" sz="2000" dirty="0" smtClean="0">
                <a:solidFill>
                  <a:prstClr val="black"/>
                </a:solidFill>
                <a:latin typeface="Segoe UI" charset="0"/>
                <a:cs typeface="Segoe UI" charset="0"/>
              </a:rPr>
              <a:t>.</a:t>
            </a:r>
            <a:endParaRPr kumimoji="1" lang="en-US" altLang="ja-JP" sz="2000" dirty="0">
              <a:solidFill>
                <a:prstClr val="black"/>
              </a:solidFill>
              <a:latin typeface="Segoe UI" charset="0"/>
              <a:cs typeface="Segoe UI" charset="0"/>
            </a:endParaRPr>
          </a:p>
        </p:txBody>
      </p:sp>
      <p:pic>
        <p:nvPicPr>
          <p:cNvPr id="3" name="図 2"/>
          <p:cNvPicPr>
            <a:picLocks noChangeAspect="1"/>
          </p:cNvPicPr>
          <p:nvPr/>
        </p:nvPicPr>
        <p:blipFill>
          <a:blip r:embed="rId4"/>
          <a:stretch>
            <a:fillRect/>
          </a:stretch>
        </p:blipFill>
        <p:spPr>
          <a:xfrm>
            <a:off x="1459818" y="2002674"/>
            <a:ext cx="4739673" cy="4353676"/>
          </a:xfrm>
          <a:prstGeom prst="rect">
            <a:avLst/>
          </a:prstGeom>
        </p:spPr>
      </p:pic>
      <p:pic>
        <p:nvPicPr>
          <p:cNvPr id="5" name="図 4"/>
          <p:cNvPicPr>
            <a:picLocks noChangeAspect="1"/>
          </p:cNvPicPr>
          <p:nvPr/>
        </p:nvPicPr>
        <p:blipFill>
          <a:blip r:embed="rId5"/>
          <a:stretch>
            <a:fillRect/>
          </a:stretch>
        </p:blipFill>
        <p:spPr>
          <a:xfrm>
            <a:off x="7950467" y="3723910"/>
            <a:ext cx="2865352" cy="2632440"/>
          </a:xfrm>
          <a:prstGeom prst="rect">
            <a:avLst/>
          </a:prstGeom>
        </p:spPr>
      </p:pic>
    </p:spTree>
    <p:extLst>
      <p:ext uri="{BB962C8B-B14F-4D97-AF65-F5344CB8AC3E}">
        <p14:creationId xmlns:p14="http://schemas.microsoft.com/office/powerpoint/2010/main" val="4110453829"/>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Vis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ChangeArrowheads="1"/>
          </p:cNvSpPr>
          <p:nvPr/>
        </p:nvSpPr>
        <p:spPr bwMode="auto">
          <a:xfrm>
            <a:off x="1" y="1274389"/>
            <a:ext cx="12191999" cy="728285"/>
          </a:xfrm>
          <a:prstGeom prst="rect">
            <a:avLst/>
          </a:prstGeom>
          <a:solidFill>
            <a:srgbClr val="0000FF"/>
          </a:solidFill>
          <a:ln w="9525">
            <a:solidFill>
              <a:schemeClr val="bg1"/>
            </a:solidFill>
            <a:miter lim="800000"/>
            <a:headEnd/>
            <a:tailEnd/>
          </a:ln>
        </p:spPr>
        <p:txBody>
          <a:bodyPr anchor="ctr"/>
          <a:lstStyle/>
          <a:p>
            <a:pPr marL="457200" indent="-457200" algn="ctr" fontAlgn="base">
              <a:spcBef>
                <a:spcPct val="0"/>
              </a:spcBef>
              <a:spcAft>
                <a:spcPct val="0"/>
              </a:spcAft>
            </a:pPr>
            <a:endParaRPr kumimoji="1" lang="en-US" altLang="zh-TW" sz="3200" b="1"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AE6947FE-D37D-483A-A0E3-DACE5A727658}" type="slidenum">
              <a:rPr lang="en-US" smtClean="0"/>
              <a:t>36</a:t>
            </a:fld>
            <a:endParaRPr lang="en-US"/>
          </a:p>
        </p:txBody>
      </p:sp>
      <p:sp>
        <p:nvSpPr>
          <p:cNvPr id="8" name="コンテンツ プレースホルダー 2"/>
          <p:cNvSpPr>
            <a:spLocks noGrp="1"/>
          </p:cNvSpPr>
          <p:nvPr>
            <p:ph idx="1"/>
          </p:nvPr>
        </p:nvSpPr>
        <p:spPr>
          <a:xfrm>
            <a:off x="838200" y="2187574"/>
            <a:ext cx="10515600" cy="4168776"/>
          </a:xfrm>
          <a:noFill/>
          <a:ln>
            <a:noFill/>
          </a:ln>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kumimoji="1" lang="en-US" altLang="ja-JP" sz="4300" b="1" dirty="0" smtClean="0"/>
              <a:t>APEC Expert Group on Energy Data &amp; Analysis (EGEDA)</a:t>
            </a:r>
          </a:p>
          <a:p>
            <a:pPr marL="0" indent="0">
              <a:buNone/>
            </a:pPr>
            <a:endParaRPr kumimoji="1" lang="en-US" altLang="ja-JP" sz="4300" b="1" dirty="0"/>
          </a:p>
          <a:p>
            <a:pPr marL="0" indent="0">
              <a:buNone/>
            </a:pPr>
            <a:r>
              <a:rPr kumimoji="1" lang="en-US" altLang="ja-JP" sz="4300" b="1" dirty="0" smtClean="0">
                <a:solidFill>
                  <a:schemeClr val="tx1"/>
                </a:solidFill>
              </a:rPr>
              <a:t>APEC Energy Statistics Update</a:t>
            </a:r>
          </a:p>
          <a:p>
            <a:pPr marL="0" indent="0">
              <a:buNone/>
            </a:pPr>
            <a:endParaRPr kumimoji="1" lang="en-US" altLang="ja-JP" sz="4300" b="1" dirty="0">
              <a:solidFill>
                <a:srgbClr val="FF0000"/>
              </a:solidFill>
            </a:endParaRPr>
          </a:p>
          <a:p>
            <a:pPr marL="0" indent="0">
              <a:buNone/>
            </a:pPr>
            <a:r>
              <a:rPr kumimoji="1" lang="en-US" altLang="ja-JP" sz="4300" b="1" dirty="0">
                <a:solidFill>
                  <a:srgbClr val="FF0000"/>
                </a:solidFill>
              </a:rPr>
              <a:t>Energy Efficiency in the APEC region</a:t>
            </a:r>
          </a:p>
          <a:p>
            <a:pPr marL="0" indent="0">
              <a:buNone/>
            </a:pPr>
            <a:endParaRPr kumimoji="1" lang="en-US" altLang="ja-JP" sz="4300" b="1" dirty="0">
              <a:solidFill>
                <a:srgbClr val="FF0000"/>
              </a:solidFill>
            </a:endParaRPr>
          </a:p>
          <a:p>
            <a:pPr marL="0" indent="0" algn="just">
              <a:buNone/>
            </a:pPr>
            <a:endParaRPr kumimoji="1" lang="en-US" altLang="ja-JP" dirty="0" smtClean="0"/>
          </a:p>
          <a:p>
            <a:pPr algn="just"/>
            <a:endParaRPr kumimoji="1" lang="en-US" altLang="ja-JP" dirty="0" smtClean="0"/>
          </a:p>
        </p:txBody>
      </p:sp>
    </p:spTree>
    <p:extLst>
      <p:ext uri="{BB962C8B-B14F-4D97-AF65-F5344CB8AC3E}">
        <p14:creationId xmlns:p14="http://schemas.microsoft.com/office/powerpoint/2010/main" val="1392622127"/>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Vis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ChangeArrowheads="1"/>
          </p:cNvSpPr>
          <p:nvPr/>
        </p:nvSpPr>
        <p:spPr bwMode="auto">
          <a:xfrm>
            <a:off x="1" y="998096"/>
            <a:ext cx="12191999" cy="728285"/>
          </a:xfrm>
          <a:prstGeom prst="rect">
            <a:avLst/>
          </a:prstGeom>
          <a:solidFill>
            <a:srgbClr val="0000FF"/>
          </a:solidFill>
          <a:ln w="9525">
            <a:solidFill>
              <a:schemeClr val="bg1"/>
            </a:solidFill>
            <a:miter lim="800000"/>
            <a:headEnd/>
            <a:tailEnd/>
          </a:ln>
        </p:spPr>
        <p:txBody>
          <a:bodyPr anchor="ctr"/>
          <a:lstStyle/>
          <a:p>
            <a:pPr marL="457200" indent="-457200" algn="ctr" fontAlgn="base">
              <a:spcBef>
                <a:spcPct val="0"/>
              </a:spcBef>
              <a:spcAft>
                <a:spcPct val="0"/>
              </a:spcAft>
            </a:pPr>
            <a:endParaRPr kumimoji="1" lang="en-US" altLang="zh-TW" sz="3200" b="1"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AE6947FE-D37D-483A-A0E3-DACE5A727658}" type="slidenum">
              <a:rPr lang="en-US" smtClean="0"/>
              <a:t>37</a:t>
            </a:fld>
            <a:endParaRPr lang="en-US"/>
          </a:p>
        </p:txBody>
      </p:sp>
      <p:sp>
        <p:nvSpPr>
          <p:cNvPr id="8" name="コンテンツ プレースホルダー 2"/>
          <p:cNvSpPr>
            <a:spLocks noGrp="1"/>
          </p:cNvSpPr>
          <p:nvPr>
            <p:ph idx="1"/>
          </p:nvPr>
        </p:nvSpPr>
        <p:spPr>
          <a:xfrm>
            <a:off x="-2" y="1052422"/>
            <a:ext cx="12097513" cy="619634"/>
          </a:xfrm>
          <a:noFill/>
          <a:ln>
            <a:noFill/>
          </a:ln>
        </p:spPr>
        <p:style>
          <a:lnRef idx="1">
            <a:schemeClr val="accent4"/>
          </a:lnRef>
          <a:fillRef idx="2">
            <a:schemeClr val="accent4"/>
          </a:fillRef>
          <a:effectRef idx="1">
            <a:schemeClr val="accent4"/>
          </a:effectRef>
          <a:fontRef idx="minor">
            <a:schemeClr val="dk1"/>
          </a:fontRef>
        </p:style>
        <p:txBody>
          <a:bodyPr anchor="ctr">
            <a:normAutofit/>
          </a:bodyPr>
          <a:lstStyle/>
          <a:p>
            <a:pPr marL="0" indent="0" algn="ctr">
              <a:buNone/>
            </a:pPr>
            <a:r>
              <a:rPr kumimoji="1" lang="en-US" altLang="ja-JP" sz="3600" b="1" dirty="0" smtClean="0">
                <a:solidFill>
                  <a:schemeClr val="bg1"/>
                </a:solidFill>
              </a:rPr>
              <a:t>Energy </a:t>
            </a:r>
            <a:r>
              <a:rPr kumimoji="1" lang="en-US" altLang="ja-JP" sz="3600" b="1" dirty="0">
                <a:solidFill>
                  <a:schemeClr val="bg1"/>
                </a:solidFill>
              </a:rPr>
              <a:t>Efficiency in the APEC </a:t>
            </a:r>
            <a:r>
              <a:rPr kumimoji="1" lang="en-US" altLang="ja-JP" sz="3600" b="1" dirty="0" smtClean="0">
                <a:solidFill>
                  <a:schemeClr val="bg1"/>
                </a:solidFill>
              </a:rPr>
              <a:t>region 1</a:t>
            </a:r>
            <a:endParaRPr kumimoji="1" lang="en-US" altLang="ja-JP" sz="3600" dirty="0" smtClean="0">
              <a:solidFill>
                <a:schemeClr val="bg1"/>
              </a:solidFill>
            </a:endParaRPr>
          </a:p>
        </p:txBody>
      </p:sp>
      <p:graphicFrame>
        <p:nvGraphicFramePr>
          <p:cNvPr id="3" name="Diagram 2"/>
          <p:cNvGraphicFramePr/>
          <p:nvPr>
            <p:extLst>
              <p:ext uri="{D42A27DB-BD31-4B8C-83A1-F6EECF244321}">
                <p14:modId xmlns:p14="http://schemas.microsoft.com/office/powerpoint/2010/main" val="1248419166"/>
              </p:ext>
            </p:extLst>
          </p:nvPr>
        </p:nvGraphicFramePr>
        <p:xfrm>
          <a:off x="556768" y="1516656"/>
          <a:ext cx="10797032" cy="50494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32927810"/>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Vis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ChangeArrowheads="1"/>
          </p:cNvSpPr>
          <p:nvPr/>
        </p:nvSpPr>
        <p:spPr bwMode="auto">
          <a:xfrm>
            <a:off x="1" y="998096"/>
            <a:ext cx="12191999" cy="728285"/>
          </a:xfrm>
          <a:prstGeom prst="rect">
            <a:avLst/>
          </a:prstGeom>
          <a:solidFill>
            <a:srgbClr val="0000FF"/>
          </a:solidFill>
          <a:ln w="9525">
            <a:solidFill>
              <a:schemeClr val="bg1"/>
            </a:solidFill>
            <a:miter lim="800000"/>
            <a:headEnd/>
            <a:tailEnd/>
          </a:ln>
        </p:spPr>
        <p:txBody>
          <a:bodyPr anchor="ctr"/>
          <a:lstStyle/>
          <a:p>
            <a:pPr marL="457200" indent="-457200" algn="ctr" fontAlgn="base">
              <a:spcBef>
                <a:spcPct val="0"/>
              </a:spcBef>
              <a:spcAft>
                <a:spcPct val="0"/>
              </a:spcAft>
            </a:pPr>
            <a:endParaRPr kumimoji="1" lang="en-US" altLang="zh-TW" sz="3200" b="1"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AE6947FE-D37D-483A-A0E3-DACE5A727658}" type="slidenum">
              <a:rPr lang="en-US" smtClean="0"/>
              <a:t>38</a:t>
            </a:fld>
            <a:endParaRPr lang="en-US"/>
          </a:p>
        </p:txBody>
      </p:sp>
      <p:sp>
        <p:nvSpPr>
          <p:cNvPr id="8" name="コンテンツ プレースホルダー 2"/>
          <p:cNvSpPr>
            <a:spLocks noGrp="1"/>
          </p:cNvSpPr>
          <p:nvPr>
            <p:ph idx="1"/>
          </p:nvPr>
        </p:nvSpPr>
        <p:spPr>
          <a:xfrm>
            <a:off x="-2" y="1052422"/>
            <a:ext cx="12097513" cy="619634"/>
          </a:xfrm>
          <a:noFill/>
          <a:ln>
            <a:noFill/>
          </a:ln>
        </p:spPr>
        <p:style>
          <a:lnRef idx="1">
            <a:schemeClr val="accent4"/>
          </a:lnRef>
          <a:fillRef idx="2">
            <a:schemeClr val="accent4"/>
          </a:fillRef>
          <a:effectRef idx="1">
            <a:schemeClr val="accent4"/>
          </a:effectRef>
          <a:fontRef idx="minor">
            <a:schemeClr val="dk1"/>
          </a:fontRef>
        </p:style>
        <p:txBody>
          <a:bodyPr anchor="ctr">
            <a:normAutofit/>
          </a:bodyPr>
          <a:lstStyle/>
          <a:p>
            <a:pPr marL="0" indent="0" algn="ctr">
              <a:buNone/>
            </a:pPr>
            <a:r>
              <a:rPr kumimoji="1" lang="en-US" altLang="ja-JP" sz="3600" b="1" dirty="0" smtClean="0">
                <a:solidFill>
                  <a:schemeClr val="bg1"/>
                </a:solidFill>
              </a:rPr>
              <a:t>Energy </a:t>
            </a:r>
            <a:r>
              <a:rPr kumimoji="1" lang="en-US" altLang="ja-JP" sz="3600" b="1" dirty="0">
                <a:solidFill>
                  <a:schemeClr val="bg1"/>
                </a:solidFill>
              </a:rPr>
              <a:t>Efficiency in the APEC </a:t>
            </a:r>
            <a:r>
              <a:rPr kumimoji="1" lang="en-US" altLang="ja-JP" sz="3600" b="1" dirty="0" smtClean="0">
                <a:solidFill>
                  <a:schemeClr val="bg1"/>
                </a:solidFill>
              </a:rPr>
              <a:t>region 2</a:t>
            </a:r>
            <a:endParaRPr kumimoji="1" lang="en-US" altLang="ja-JP" sz="3600" dirty="0" smtClean="0">
              <a:solidFill>
                <a:schemeClr val="bg1"/>
              </a:solidFill>
            </a:endParaRPr>
          </a:p>
        </p:txBody>
      </p:sp>
      <p:graphicFrame>
        <p:nvGraphicFramePr>
          <p:cNvPr id="7" name="Diagram 6"/>
          <p:cNvGraphicFramePr/>
          <p:nvPr>
            <p:extLst>
              <p:ext uri="{D42A27DB-BD31-4B8C-83A1-F6EECF244321}">
                <p14:modId xmlns:p14="http://schemas.microsoft.com/office/powerpoint/2010/main" val="2628677148"/>
              </p:ext>
            </p:extLst>
          </p:nvPr>
        </p:nvGraphicFramePr>
        <p:xfrm>
          <a:off x="923544" y="1865376"/>
          <a:ext cx="10625328" cy="48561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97186935"/>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Vis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ChangeArrowheads="1"/>
          </p:cNvSpPr>
          <p:nvPr/>
        </p:nvSpPr>
        <p:spPr bwMode="auto">
          <a:xfrm>
            <a:off x="1" y="998096"/>
            <a:ext cx="12191999" cy="728285"/>
          </a:xfrm>
          <a:prstGeom prst="rect">
            <a:avLst/>
          </a:prstGeom>
          <a:solidFill>
            <a:srgbClr val="0000FF"/>
          </a:solidFill>
          <a:ln w="9525">
            <a:solidFill>
              <a:schemeClr val="bg1"/>
            </a:solidFill>
            <a:miter lim="800000"/>
            <a:headEnd/>
            <a:tailEnd/>
          </a:ln>
        </p:spPr>
        <p:txBody>
          <a:bodyPr anchor="ctr"/>
          <a:lstStyle/>
          <a:p>
            <a:pPr marL="457200" indent="-457200" algn="ctr" fontAlgn="base">
              <a:spcBef>
                <a:spcPct val="0"/>
              </a:spcBef>
              <a:spcAft>
                <a:spcPct val="0"/>
              </a:spcAft>
            </a:pPr>
            <a:endParaRPr kumimoji="1" lang="en-US" altLang="zh-TW" sz="3200" b="1"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AE6947FE-D37D-483A-A0E3-DACE5A727658}" type="slidenum">
              <a:rPr lang="en-US" smtClean="0"/>
              <a:t>39</a:t>
            </a:fld>
            <a:endParaRPr lang="en-US"/>
          </a:p>
        </p:txBody>
      </p:sp>
      <p:sp>
        <p:nvSpPr>
          <p:cNvPr id="8" name="コンテンツ プレースホルダー 2"/>
          <p:cNvSpPr>
            <a:spLocks noGrp="1"/>
          </p:cNvSpPr>
          <p:nvPr>
            <p:ph idx="1"/>
          </p:nvPr>
        </p:nvSpPr>
        <p:spPr>
          <a:xfrm>
            <a:off x="-2" y="1052422"/>
            <a:ext cx="12097513" cy="619634"/>
          </a:xfrm>
          <a:noFill/>
          <a:ln>
            <a:noFill/>
          </a:ln>
        </p:spPr>
        <p:style>
          <a:lnRef idx="1">
            <a:schemeClr val="accent4"/>
          </a:lnRef>
          <a:fillRef idx="2">
            <a:schemeClr val="accent4"/>
          </a:fillRef>
          <a:effectRef idx="1">
            <a:schemeClr val="accent4"/>
          </a:effectRef>
          <a:fontRef idx="minor">
            <a:schemeClr val="dk1"/>
          </a:fontRef>
        </p:style>
        <p:txBody>
          <a:bodyPr anchor="ctr">
            <a:normAutofit/>
          </a:bodyPr>
          <a:lstStyle/>
          <a:p>
            <a:pPr marL="0" indent="0" algn="ctr">
              <a:buNone/>
            </a:pPr>
            <a:r>
              <a:rPr kumimoji="1" lang="en-US" altLang="ja-JP" sz="3600" b="1" dirty="0" smtClean="0">
                <a:solidFill>
                  <a:schemeClr val="bg1"/>
                </a:solidFill>
              </a:rPr>
              <a:t>Energy </a:t>
            </a:r>
            <a:r>
              <a:rPr kumimoji="1" lang="en-US" altLang="ja-JP" sz="3600" b="1" dirty="0">
                <a:solidFill>
                  <a:schemeClr val="bg1"/>
                </a:solidFill>
              </a:rPr>
              <a:t>Efficiency in the APEC </a:t>
            </a:r>
            <a:r>
              <a:rPr kumimoji="1" lang="en-US" altLang="ja-JP" sz="3600" b="1" dirty="0" smtClean="0">
                <a:solidFill>
                  <a:schemeClr val="bg1"/>
                </a:solidFill>
              </a:rPr>
              <a:t>region 3 </a:t>
            </a:r>
            <a:endParaRPr kumimoji="1" lang="en-US" altLang="ja-JP" sz="3600" dirty="0" smtClean="0">
              <a:solidFill>
                <a:schemeClr val="bg1"/>
              </a:solidFill>
            </a:endParaRPr>
          </a:p>
        </p:txBody>
      </p:sp>
      <p:graphicFrame>
        <p:nvGraphicFramePr>
          <p:cNvPr id="9" name="Table 8"/>
          <p:cNvGraphicFramePr>
            <a:graphicFrameLocks noGrp="1"/>
          </p:cNvGraphicFramePr>
          <p:nvPr>
            <p:extLst/>
          </p:nvPr>
        </p:nvGraphicFramePr>
        <p:xfrm>
          <a:off x="2231010" y="1706253"/>
          <a:ext cx="7729981" cy="2402557"/>
        </p:xfrm>
        <a:graphic>
          <a:graphicData uri="http://schemas.openxmlformats.org/drawingml/2006/table">
            <a:tbl>
              <a:tblPr firstRow="1" bandRow="1">
                <a:tableStyleId>{5C22544A-7EE6-4342-B048-85BDC9FD1C3A}</a:tableStyleId>
              </a:tblPr>
              <a:tblGrid>
                <a:gridCol w="2955737"/>
                <a:gridCol w="2332701"/>
                <a:gridCol w="2441543"/>
              </a:tblGrid>
              <a:tr h="682820">
                <a:tc>
                  <a:txBody>
                    <a:bodyPr/>
                    <a:lstStyle/>
                    <a:p>
                      <a:endParaRPr lang="en-US"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r>
                        <a:rPr lang="en-AU" dirty="0" smtClean="0">
                          <a:latin typeface="Segoe UI" panose="020B0502040204020203" pitchFamily="34" charset="0"/>
                          <a:ea typeface="Segoe UI" panose="020B0502040204020203" pitchFamily="34" charset="0"/>
                          <a:cs typeface="Segoe UI" panose="020B0502040204020203" pitchFamily="34" charset="0"/>
                        </a:rPr>
                        <a:t>2005-2013 (Latest)</a:t>
                      </a:r>
                      <a:endParaRPr lang="en-US"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r>
                        <a:rPr lang="en-AU" dirty="0" smtClean="0">
                          <a:latin typeface="Segoe UI" panose="020B0502040204020203" pitchFamily="34" charset="0"/>
                          <a:ea typeface="Segoe UI" panose="020B0502040204020203" pitchFamily="34" charset="0"/>
                          <a:cs typeface="Segoe UI" panose="020B0502040204020203" pitchFamily="34" charset="0"/>
                        </a:rPr>
                        <a:t>2005-2012 (EWG 48)</a:t>
                      </a:r>
                      <a:endParaRPr lang="en-US" dirty="0">
                        <a:latin typeface="Segoe UI" panose="020B0502040204020203" pitchFamily="34" charset="0"/>
                        <a:ea typeface="Segoe UI" panose="020B0502040204020203" pitchFamily="34" charset="0"/>
                        <a:cs typeface="Segoe UI" panose="020B0502040204020203" pitchFamily="34" charset="0"/>
                      </a:endParaRPr>
                    </a:p>
                  </a:txBody>
                  <a:tcPr/>
                </a:tc>
              </a:tr>
              <a:tr h="7138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kern="1200" dirty="0" smtClean="0">
                          <a:solidFill>
                            <a:srgbClr val="0066FF"/>
                          </a:solidFill>
                          <a:latin typeface="Segoe UI" panose="020B0502040204020203" pitchFamily="34" charset="0"/>
                          <a:ea typeface="Segoe UI" panose="020B0502040204020203" pitchFamily="34" charset="0"/>
                          <a:cs typeface="Segoe UI" panose="020B0502040204020203" pitchFamily="34" charset="0"/>
                        </a:rPr>
                        <a:t>Primary Energy Intensity</a:t>
                      </a:r>
                      <a:endParaRPr lang="en-US"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AU" dirty="0" smtClean="0">
                          <a:latin typeface="Segoe UI" panose="020B0502040204020203" pitchFamily="34" charset="0"/>
                          <a:ea typeface="Segoe UI" panose="020B0502040204020203" pitchFamily="34" charset="0"/>
                          <a:cs typeface="Segoe UI" panose="020B0502040204020203" pitchFamily="34" charset="0"/>
                        </a:rPr>
                        <a:t>-12.4%</a:t>
                      </a:r>
                      <a:endParaRPr lang="en-US"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AU" sz="1800" b="0" baseline="0" dirty="0" smtClean="0">
                          <a:latin typeface="Segoe UI" panose="020B0502040204020203" pitchFamily="34" charset="0"/>
                          <a:ea typeface="Segoe UI" panose="020B0502040204020203" pitchFamily="34" charset="0"/>
                          <a:cs typeface="Segoe UI" panose="020B0502040204020203" pitchFamily="34" charset="0"/>
                        </a:rPr>
                        <a:t>-10.8%</a:t>
                      </a:r>
                      <a:endParaRPr lang="en-US" sz="1800" b="0" baseline="0" dirty="0">
                        <a:latin typeface="Segoe UI" panose="020B0502040204020203" pitchFamily="34" charset="0"/>
                        <a:ea typeface="Segoe UI" panose="020B0502040204020203" pitchFamily="34" charset="0"/>
                        <a:cs typeface="Segoe UI" panose="020B0502040204020203" pitchFamily="34" charset="0"/>
                      </a:endParaRPr>
                    </a:p>
                  </a:txBody>
                  <a:tcPr/>
                </a:tc>
              </a:tr>
              <a:tr h="3625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kern="1200"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Final Energy Intensity</a:t>
                      </a:r>
                      <a:endParaRPr lang="en-US"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AU" dirty="0" smtClean="0">
                          <a:latin typeface="Segoe UI" panose="020B0502040204020203" pitchFamily="34" charset="0"/>
                          <a:ea typeface="Segoe UI" panose="020B0502040204020203" pitchFamily="34" charset="0"/>
                          <a:cs typeface="Segoe UI" panose="020B0502040204020203" pitchFamily="34" charset="0"/>
                        </a:rPr>
                        <a:t>-15.1%</a:t>
                      </a:r>
                      <a:endParaRPr lang="en-US"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b="0" baseline="0" dirty="0" smtClean="0">
                          <a:latin typeface="Segoe UI" panose="020B0502040204020203" pitchFamily="34" charset="0"/>
                          <a:ea typeface="Segoe UI" panose="020B0502040204020203" pitchFamily="34" charset="0"/>
                          <a:cs typeface="Segoe UI" panose="020B0502040204020203" pitchFamily="34" charset="0"/>
                        </a:rPr>
                        <a:t>-14.4%</a:t>
                      </a:r>
                      <a:endParaRPr lang="en-US" b="0" dirty="0">
                        <a:latin typeface="Segoe UI" panose="020B0502040204020203" pitchFamily="34" charset="0"/>
                        <a:ea typeface="Segoe UI" panose="020B0502040204020203" pitchFamily="34" charset="0"/>
                        <a:cs typeface="Segoe UI" panose="020B0502040204020203" pitchFamily="34" charset="0"/>
                      </a:endParaRPr>
                    </a:p>
                  </a:txBody>
                  <a:tcPr/>
                </a:tc>
              </a:tr>
              <a:tr h="625735">
                <a:tc>
                  <a:txBody>
                    <a:bodyPr/>
                    <a:lstStyle/>
                    <a:p>
                      <a:r>
                        <a:rPr lang="en-AU" dirty="0" smtClean="0">
                          <a:solidFill>
                            <a:srgbClr val="00B050"/>
                          </a:solidFill>
                          <a:latin typeface="Segoe UI" panose="020B0502040204020203" pitchFamily="34" charset="0"/>
                          <a:ea typeface="Segoe UI" panose="020B0502040204020203" pitchFamily="34" charset="0"/>
                          <a:cs typeface="Segoe UI" panose="020B0502040204020203" pitchFamily="34" charset="0"/>
                        </a:rPr>
                        <a:t>Final Energy Intensity (excluding</a:t>
                      </a:r>
                      <a:r>
                        <a:rPr lang="en-AU" baseline="0" dirty="0" smtClean="0">
                          <a:solidFill>
                            <a:srgbClr val="00B050"/>
                          </a:solidFill>
                          <a:latin typeface="Segoe UI" panose="020B0502040204020203" pitchFamily="34" charset="0"/>
                          <a:ea typeface="Segoe UI" panose="020B0502040204020203" pitchFamily="34" charset="0"/>
                          <a:cs typeface="Segoe UI" panose="020B0502040204020203" pitchFamily="34" charset="0"/>
                        </a:rPr>
                        <a:t> non-energy)</a:t>
                      </a:r>
                      <a:endParaRPr lang="en-US" dirty="0">
                        <a:solidFill>
                          <a:srgbClr val="00B050"/>
                        </a:solidFill>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AU" dirty="0" smtClean="0">
                          <a:latin typeface="Segoe UI" panose="020B0502040204020203" pitchFamily="34" charset="0"/>
                          <a:ea typeface="Segoe UI" panose="020B0502040204020203" pitchFamily="34" charset="0"/>
                          <a:cs typeface="Segoe UI" panose="020B0502040204020203" pitchFamily="34" charset="0"/>
                        </a:rPr>
                        <a:t>-15.5%</a:t>
                      </a:r>
                      <a:endParaRPr lang="en-US"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b="0" baseline="0" dirty="0" smtClean="0">
                          <a:latin typeface="Segoe UI" panose="020B0502040204020203" pitchFamily="34" charset="0"/>
                          <a:ea typeface="Segoe UI" panose="020B0502040204020203" pitchFamily="34" charset="0"/>
                          <a:cs typeface="Segoe UI" panose="020B0502040204020203" pitchFamily="34" charset="0"/>
                        </a:rPr>
                        <a:t>-12.3%</a:t>
                      </a:r>
                      <a:endParaRPr lang="en-US" b="0" dirty="0">
                        <a:latin typeface="Segoe UI" panose="020B0502040204020203" pitchFamily="34" charset="0"/>
                        <a:ea typeface="Segoe UI" panose="020B0502040204020203" pitchFamily="34" charset="0"/>
                        <a:cs typeface="Segoe UI" panose="020B0502040204020203" pitchFamily="34" charset="0"/>
                      </a:endParaRPr>
                    </a:p>
                  </a:txBody>
                  <a:tcPr/>
                </a:tc>
              </a:tr>
            </a:tbl>
          </a:graphicData>
        </a:graphic>
      </p:graphicFrame>
      <p:graphicFrame>
        <p:nvGraphicFramePr>
          <p:cNvPr id="10" name="Table 9"/>
          <p:cNvGraphicFramePr>
            <a:graphicFrameLocks noGrp="1"/>
          </p:cNvGraphicFramePr>
          <p:nvPr>
            <p:extLst/>
          </p:nvPr>
        </p:nvGraphicFramePr>
        <p:xfrm>
          <a:off x="2221585" y="4289196"/>
          <a:ext cx="7737843" cy="2381263"/>
        </p:xfrm>
        <a:graphic>
          <a:graphicData uri="http://schemas.openxmlformats.org/drawingml/2006/table">
            <a:tbl>
              <a:tblPr firstRow="1" bandRow="1">
                <a:tableStyleId>{5C22544A-7EE6-4342-B048-85BDC9FD1C3A}</a:tableStyleId>
              </a:tblPr>
              <a:tblGrid>
                <a:gridCol w="2941162"/>
                <a:gridCol w="2375555"/>
                <a:gridCol w="2421126"/>
              </a:tblGrid>
              <a:tr h="549215">
                <a:tc>
                  <a:txBody>
                    <a:bodyPr/>
                    <a:lstStyle/>
                    <a:p>
                      <a:endParaRPr lang="en-US"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r>
                        <a:rPr lang="en-AU" dirty="0" smtClean="0">
                          <a:latin typeface="Segoe UI" panose="020B0502040204020203" pitchFamily="34" charset="0"/>
                          <a:ea typeface="Segoe UI" panose="020B0502040204020203" pitchFamily="34" charset="0"/>
                          <a:cs typeface="Segoe UI" panose="020B0502040204020203" pitchFamily="34" charset="0"/>
                        </a:rPr>
                        <a:t>Trend to 2035 (Latest)</a:t>
                      </a:r>
                      <a:endParaRPr lang="en-US"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r>
                        <a:rPr lang="en-AU" dirty="0" smtClean="0">
                          <a:latin typeface="Segoe UI" panose="020B0502040204020203" pitchFamily="34" charset="0"/>
                          <a:ea typeface="Segoe UI" panose="020B0502040204020203" pitchFamily="34" charset="0"/>
                          <a:cs typeface="Segoe UI" panose="020B0502040204020203" pitchFamily="34" charset="0"/>
                        </a:rPr>
                        <a:t>Trend to 2035 </a:t>
                      </a:r>
                    </a:p>
                    <a:p>
                      <a:r>
                        <a:rPr lang="en-AU" dirty="0" smtClean="0">
                          <a:latin typeface="Segoe UI" panose="020B0502040204020203" pitchFamily="34" charset="0"/>
                          <a:ea typeface="Segoe UI" panose="020B0502040204020203" pitchFamily="34" charset="0"/>
                          <a:cs typeface="Segoe UI" panose="020B0502040204020203" pitchFamily="34" charset="0"/>
                        </a:rPr>
                        <a:t>(EWG 48)</a:t>
                      </a:r>
                      <a:endParaRPr lang="en-US" dirty="0">
                        <a:latin typeface="Segoe UI" panose="020B0502040204020203" pitchFamily="34" charset="0"/>
                        <a:ea typeface="Segoe UI" panose="020B0502040204020203" pitchFamily="34" charset="0"/>
                        <a:cs typeface="Segoe UI" panose="020B0502040204020203" pitchFamily="34" charset="0"/>
                      </a:endParaRPr>
                    </a:p>
                  </a:txBody>
                  <a:tcPr/>
                </a:tc>
              </a:tr>
              <a:tr h="7302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kern="1200" dirty="0" smtClean="0">
                          <a:solidFill>
                            <a:srgbClr val="0066FF"/>
                          </a:solidFill>
                          <a:latin typeface="Segoe UI" panose="020B0502040204020203" pitchFamily="34" charset="0"/>
                          <a:ea typeface="Segoe UI" panose="020B0502040204020203" pitchFamily="34" charset="0"/>
                          <a:cs typeface="Segoe UI" panose="020B0502040204020203" pitchFamily="34" charset="0"/>
                        </a:rPr>
                        <a:t>Primary Energy Intensity</a:t>
                      </a:r>
                      <a:endParaRPr lang="en-US"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AU" dirty="0" smtClean="0">
                          <a:latin typeface="Segoe UI" panose="020B0502040204020203" pitchFamily="34" charset="0"/>
                          <a:ea typeface="Segoe UI" panose="020B0502040204020203" pitchFamily="34" charset="0"/>
                          <a:cs typeface="Segoe UI" panose="020B0502040204020203" pitchFamily="34" charset="0"/>
                        </a:rPr>
                        <a:t>-39.2%</a:t>
                      </a:r>
                      <a:endParaRPr lang="en-US"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b="0" baseline="0" dirty="0" smtClean="0">
                          <a:latin typeface="Segoe UI" panose="020B0502040204020203" pitchFamily="34" charset="0"/>
                          <a:ea typeface="Segoe UI" panose="020B0502040204020203" pitchFamily="34" charset="0"/>
                          <a:cs typeface="Segoe UI" panose="020B0502040204020203" pitchFamily="34" charset="0"/>
                        </a:rPr>
                        <a:t>-38.8%</a:t>
                      </a:r>
                      <a:endParaRPr lang="en-US" sz="1800" b="0" baseline="0" dirty="0" smtClean="0">
                        <a:latin typeface="Segoe UI" panose="020B0502040204020203" pitchFamily="34" charset="0"/>
                        <a:ea typeface="Segoe UI" panose="020B0502040204020203" pitchFamily="34" charset="0"/>
                        <a:cs typeface="Segoe UI" panose="020B0502040204020203" pitchFamily="34" charset="0"/>
                      </a:endParaRPr>
                    </a:p>
                    <a:p>
                      <a:pPr algn="ctr"/>
                      <a:endParaRPr lang="en-US" b="0" dirty="0">
                        <a:latin typeface="Segoe UI" panose="020B0502040204020203" pitchFamily="34" charset="0"/>
                        <a:ea typeface="Segoe UI" panose="020B0502040204020203" pitchFamily="34" charset="0"/>
                        <a:cs typeface="Segoe UI" panose="020B0502040204020203"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kern="1200"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Final Energy Intensity</a:t>
                      </a:r>
                      <a:endParaRPr lang="en-US"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AU" dirty="0" smtClean="0">
                          <a:latin typeface="Segoe UI" panose="020B0502040204020203" pitchFamily="34" charset="0"/>
                          <a:ea typeface="Segoe UI" panose="020B0502040204020203" pitchFamily="34" charset="0"/>
                          <a:cs typeface="Segoe UI" panose="020B0502040204020203" pitchFamily="34" charset="0"/>
                        </a:rPr>
                        <a:t>-45.8%</a:t>
                      </a:r>
                      <a:endParaRPr lang="en-US"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b="0" baseline="0" dirty="0" smtClean="0">
                          <a:latin typeface="Segoe UI" panose="020B0502040204020203" pitchFamily="34" charset="0"/>
                          <a:ea typeface="Segoe UI" panose="020B0502040204020203" pitchFamily="34" charset="0"/>
                          <a:cs typeface="Segoe UI" panose="020B0502040204020203" pitchFamily="34" charset="0"/>
                        </a:rPr>
                        <a:t>-48.7%</a:t>
                      </a:r>
                      <a:endParaRPr lang="en-US" b="0" dirty="0">
                        <a:latin typeface="Segoe UI" panose="020B0502040204020203" pitchFamily="34" charset="0"/>
                        <a:ea typeface="Segoe UI" panose="020B0502040204020203" pitchFamily="34" charset="0"/>
                        <a:cs typeface="Segoe UI" panose="020B0502040204020203" pitchFamily="34" charset="0"/>
                      </a:endParaRPr>
                    </a:p>
                  </a:txBody>
                  <a:tcPr/>
                </a:tc>
              </a:tr>
              <a:tr h="370840">
                <a:tc>
                  <a:txBody>
                    <a:bodyPr/>
                    <a:lstStyle/>
                    <a:p>
                      <a:r>
                        <a:rPr lang="en-AU" dirty="0" smtClean="0">
                          <a:solidFill>
                            <a:srgbClr val="00B050"/>
                          </a:solidFill>
                          <a:latin typeface="Segoe UI" panose="020B0502040204020203" pitchFamily="34" charset="0"/>
                          <a:ea typeface="Segoe UI" panose="020B0502040204020203" pitchFamily="34" charset="0"/>
                          <a:cs typeface="Segoe UI" panose="020B0502040204020203" pitchFamily="34" charset="0"/>
                        </a:rPr>
                        <a:t>Final Energy Intensity</a:t>
                      </a:r>
                      <a:r>
                        <a:rPr lang="en-AU" baseline="0" dirty="0" smtClean="0">
                          <a:solidFill>
                            <a:srgbClr val="00B050"/>
                          </a:solidFill>
                          <a:latin typeface="Segoe UI" panose="020B0502040204020203" pitchFamily="34" charset="0"/>
                          <a:ea typeface="Segoe UI" panose="020B0502040204020203" pitchFamily="34" charset="0"/>
                          <a:cs typeface="Segoe UI" panose="020B0502040204020203" pitchFamily="34" charset="0"/>
                        </a:rPr>
                        <a:t> (excluding n</a:t>
                      </a:r>
                      <a:r>
                        <a:rPr lang="en-AU" dirty="0" smtClean="0">
                          <a:solidFill>
                            <a:srgbClr val="00B050"/>
                          </a:solidFill>
                          <a:latin typeface="Segoe UI" panose="020B0502040204020203" pitchFamily="34" charset="0"/>
                          <a:ea typeface="Segoe UI" panose="020B0502040204020203" pitchFamily="34" charset="0"/>
                          <a:cs typeface="Segoe UI" panose="020B0502040204020203" pitchFamily="34" charset="0"/>
                        </a:rPr>
                        <a:t>on-energy) </a:t>
                      </a:r>
                      <a:endParaRPr lang="en-US" dirty="0">
                        <a:solidFill>
                          <a:srgbClr val="00B050"/>
                        </a:solidFill>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algn="ctr"/>
                      <a:r>
                        <a:rPr lang="en-AU" dirty="0" smtClean="0">
                          <a:latin typeface="Segoe UI" panose="020B0502040204020203" pitchFamily="34" charset="0"/>
                          <a:ea typeface="Segoe UI" panose="020B0502040204020203" pitchFamily="34" charset="0"/>
                          <a:cs typeface="Segoe UI" panose="020B0502040204020203" pitchFamily="34" charset="0"/>
                        </a:rPr>
                        <a:t>-46.7%</a:t>
                      </a:r>
                      <a:endParaRPr lang="en-US" dirty="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b="0" baseline="0" dirty="0" smtClean="0">
                          <a:latin typeface="Segoe UI" panose="020B0502040204020203" pitchFamily="34" charset="0"/>
                          <a:ea typeface="Segoe UI" panose="020B0502040204020203" pitchFamily="34" charset="0"/>
                          <a:cs typeface="Segoe UI" panose="020B0502040204020203" pitchFamily="34" charset="0"/>
                        </a:rPr>
                        <a:t>-43.0%</a:t>
                      </a:r>
                      <a:endParaRPr lang="en-US" b="0" dirty="0">
                        <a:latin typeface="Segoe UI" panose="020B0502040204020203" pitchFamily="34" charset="0"/>
                        <a:ea typeface="Segoe UI" panose="020B0502040204020203" pitchFamily="34" charset="0"/>
                        <a:cs typeface="Segoe UI" panose="020B0502040204020203" pitchFamily="34" charset="0"/>
                      </a:endParaRPr>
                    </a:p>
                  </a:txBody>
                  <a:tcPr/>
                </a:tc>
              </a:tr>
            </a:tbl>
          </a:graphicData>
        </a:graphic>
      </p:graphicFrame>
    </p:spTree>
    <p:extLst>
      <p:ext uri="{BB962C8B-B14F-4D97-AF65-F5344CB8AC3E}">
        <p14:creationId xmlns:p14="http://schemas.microsoft.com/office/powerpoint/2010/main" val="184313590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731520" y="1954736"/>
            <a:ext cx="5889998" cy="4889138"/>
          </a:xfrm>
          <a:prstGeom prst="rect">
            <a:avLst/>
          </a:prstGeom>
        </p:spPr>
      </p:pic>
      <p:pic>
        <p:nvPicPr>
          <p:cNvPr id="4098" name="Picture 3" descr="Visu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ChangeArrowheads="1"/>
          </p:cNvSpPr>
          <p:nvPr/>
        </p:nvSpPr>
        <p:spPr bwMode="auto">
          <a:xfrm>
            <a:off x="1" y="1284753"/>
            <a:ext cx="12191999" cy="728285"/>
          </a:xfrm>
          <a:prstGeom prst="rect">
            <a:avLst/>
          </a:prstGeom>
          <a:solidFill>
            <a:srgbClr val="0000FF"/>
          </a:solidFill>
          <a:ln w="9525">
            <a:solidFill>
              <a:schemeClr val="bg1"/>
            </a:solidFill>
            <a:miter lim="800000"/>
            <a:headEnd/>
            <a:tailEnd/>
          </a:ln>
        </p:spPr>
        <p:txBody>
          <a:bodyPr anchor="ctr"/>
          <a:lstStyle/>
          <a:p>
            <a:pPr marL="457200" indent="-457200" algn="ctr" fontAlgn="base">
              <a:spcBef>
                <a:spcPct val="0"/>
              </a:spcBef>
              <a:spcAft>
                <a:spcPct val="0"/>
              </a:spcAft>
            </a:pPr>
            <a:r>
              <a:rPr kumimoji="1" lang="en-US" altLang="zh-TW" sz="3600" b="1" dirty="0" smtClean="0">
                <a:solidFill>
                  <a:srgbClr val="FFFFFF"/>
                </a:solidFill>
                <a:cs typeface="Arial" charset="0"/>
              </a:rPr>
              <a:t>APEC: Asia Pacific Economic Cooperation</a:t>
            </a:r>
            <a:r>
              <a:rPr kumimoji="1" lang="ja-JP" altLang="en-US" sz="3600" b="1" dirty="0">
                <a:solidFill>
                  <a:srgbClr val="FFFFFF"/>
                </a:solidFill>
                <a:cs typeface="Arial" charset="0"/>
              </a:rPr>
              <a:t> </a:t>
            </a:r>
            <a:r>
              <a:rPr kumimoji="1" lang="en-US" altLang="ja-JP" sz="3600" b="1" dirty="0" smtClean="0">
                <a:solidFill>
                  <a:srgbClr val="FFFFFF"/>
                </a:solidFill>
                <a:cs typeface="Arial" charset="0"/>
              </a:rPr>
              <a:t>(21 Economies)</a:t>
            </a:r>
            <a:r>
              <a:rPr kumimoji="1" lang="en-US" altLang="zh-TW" sz="3600" b="1" dirty="0" smtClean="0">
                <a:solidFill>
                  <a:srgbClr val="FFFFFF"/>
                </a:solidFill>
                <a:cs typeface="Arial" charset="0"/>
              </a:rPr>
              <a:t> </a:t>
            </a:r>
            <a:endParaRPr kumimoji="1" lang="en-US" altLang="zh-TW" sz="3600" b="1"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AE6947FE-D37D-483A-A0E3-DACE5A727658}" type="slidenum">
              <a:rPr lang="en-US" smtClean="0"/>
              <a:t>4</a:t>
            </a:fld>
            <a:endParaRPr lang="en-US"/>
          </a:p>
        </p:txBody>
      </p:sp>
      <p:sp>
        <p:nvSpPr>
          <p:cNvPr id="7" name="テキスト ボックス 6"/>
          <p:cNvSpPr txBox="1"/>
          <p:nvPr/>
        </p:nvSpPr>
        <p:spPr>
          <a:xfrm>
            <a:off x="753981" y="5854262"/>
            <a:ext cx="5736655" cy="369332"/>
          </a:xfrm>
          <a:prstGeom prst="rect">
            <a:avLst/>
          </a:prstGeom>
          <a:noFill/>
        </p:spPr>
        <p:txBody>
          <a:bodyPr wrap="square" rtlCol="0">
            <a:spAutoFit/>
          </a:bodyPr>
          <a:lstStyle/>
          <a:p>
            <a:r>
              <a:rPr kumimoji="1" lang="en-US" altLang="ja-JP" dirty="0" smtClean="0"/>
              <a:t>Source: http</a:t>
            </a:r>
            <a:r>
              <a:rPr kumimoji="1" lang="en-US" altLang="ja-JP" dirty="0"/>
              <a:t>://apec2015.ph/about-apec/primer/</a:t>
            </a:r>
            <a:endParaRPr kumimoji="1" lang="ja-JP" altLang="en-US" dirty="0"/>
          </a:p>
        </p:txBody>
      </p:sp>
      <p:sp>
        <p:nvSpPr>
          <p:cNvPr id="9" name="テキスト ボックス 8"/>
          <p:cNvSpPr txBox="1"/>
          <p:nvPr/>
        </p:nvSpPr>
        <p:spPr>
          <a:xfrm>
            <a:off x="6695587" y="2002674"/>
            <a:ext cx="5160580" cy="4431983"/>
          </a:xfrm>
          <a:prstGeom prst="rect">
            <a:avLst/>
          </a:prstGeom>
          <a:noFill/>
        </p:spPr>
        <p:txBody>
          <a:bodyPr wrap="square" rtlCol="0">
            <a:spAutoFit/>
          </a:bodyPr>
          <a:lstStyle/>
          <a:p>
            <a:pPr marL="342900" indent="-342900">
              <a:buFont typeface="Arial" panose="020B0604020202020204" pitchFamily="34" charset="0"/>
              <a:buChar char="•"/>
            </a:pPr>
            <a:r>
              <a:rPr kumimoji="1" lang="en-US" altLang="ja-JP" sz="2400" dirty="0" smtClean="0"/>
              <a:t>An open framework for regional economic cooperation among 21 economies</a:t>
            </a:r>
          </a:p>
          <a:p>
            <a:endParaRPr kumimoji="1" lang="en-US" altLang="ja-JP" sz="2400" dirty="0" smtClean="0"/>
          </a:p>
          <a:p>
            <a:pPr marL="342900" indent="-342900">
              <a:buFont typeface="Arial" panose="020B0604020202020204" pitchFamily="34" charset="0"/>
              <a:buChar char="•"/>
            </a:pPr>
            <a:r>
              <a:rPr kumimoji="1" lang="en-US" altLang="ja-JP" sz="2400" dirty="0" smtClean="0"/>
              <a:t>Cooperative and voluntary basis</a:t>
            </a:r>
          </a:p>
          <a:p>
            <a:endParaRPr kumimoji="1" lang="en-US" altLang="ja-JP" sz="2400" dirty="0" smtClean="0"/>
          </a:p>
          <a:p>
            <a:pPr marL="342900" indent="-342900">
              <a:buFont typeface="Arial" panose="020B0604020202020204" pitchFamily="34" charset="0"/>
              <a:buChar char="•"/>
            </a:pPr>
            <a:r>
              <a:rPr kumimoji="1" lang="en-US" altLang="ja-JP" sz="2400" dirty="0" smtClean="0"/>
              <a:t>Activities for trade and investment liberalization, business facilitation, and economic and technical cooperation </a:t>
            </a:r>
            <a:br>
              <a:rPr kumimoji="1" lang="en-US" altLang="ja-JP" sz="2400" dirty="0" smtClean="0"/>
            </a:br>
            <a:r>
              <a:rPr kumimoji="1" lang="en-US" altLang="ja-JP" sz="2100" dirty="0" smtClean="0"/>
              <a:t> </a:t>
            </a:r>
            <a:endParaRPr kumimoji="1" lang="ja-JP" altLang="en-US" sz="2100" dirty="0" smtClean="0"/>
          </a:p>
          <a:p>
            <a:pPr algn="just"/>
            <a:r>
              <a:rPr kumimoji="1" lang="ja-JP" altLang="en-US" sz="2100" dirty="0"/>
              <a:t>　</a:t>
            </a:r>
            <a:r>
              <a:rPr kumimoji="1" lang="ja-JP" altLang="en-US" sz="2100" dirty="0" smtClean="0"/>
              <a:t>　</a:t>
            </a:r>
            <a:r>
              <a:rPr kumimoji="1" lang="en-US" altLang="ja-JP" dirty="0" smtClean="0"/>
              <a:t>Source: APERC Brochure (June 2015)</a:t>
            </a:r>
            <a:endParaRPr kumimoji="1" lang="ja-JP" altLang="en-US" dirty="0"/>
          </a:p>
        </p:txBody>
      </p:sp>
    </p:spTree>
    <p:extLst>
      <p:ext uri="{BB962C8B-B14F-4D97-AF65-F5344CB8AC3E}">
        <p14:creationId xmlns:p14="http://schemas.microsoft.com/office/powerpoint/2010/main" val="4190979756"/>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Visual"/>
          <p:cNvPicPr>
            <a:picLocks noChangeAspect="1" noChangeArrowheads="1"/>
          </p:cNvPicPr>
          <p:nvPr/>
        </p:nvPicPr>
        <p:blipFill>
          <a:blip r:embed="rId3" cstate="print"/>
          <a:srcRect/>
          <a:stretch>
            <a:fillRect/>
          </a:stretch>
        </p:blipFill>
        <p:spPr bwMode="auto">
          <a:xfrm>
            <a:off x="0" y="0"/>
            <a:ext cx="12192000" cy="1146412"/>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AE6947FE-D37D-483A-A0E3-DACE5A727658}" type="slidenum">
              <a:rPr lang="en-US" smtClean="0"/>
              <a:t>40</a:t>
            </a:fld>
            <a:endParaRPr lang="en-US"/>
          </a:p>
        </p:txBody>
      </p:sp>
      <p:sp>
        <p:nvSpPr>
          <p:cNvPr id="6" name="TextBox 5"/>
          <p:cNvSpPr txBox="1"/>
          <p:nvPr/>
        </p:nvSpPr>
        <p:spPr>
          <a:xfrm>
            <a:off x="3071664" y="5319607"/>
            <a:ext cx="6048672" cy="523220"/>
          </a:xfrm>
          <a:prstGeom prst="rect">
            <a:avLst/>
          </a:prstGeom>
          <a:noFill/>
        </p:spPr>
        <p:txBody>
          <a:bodyPr wrap="square" rtlCol="0">
            <a:spAutoFit/>
          </a:bodyPr>
          <a:lstStyle/>
          <a:p>
            <a:pPr algn="ctr"/>
            <a:r>
              <a:rPr lang="en-AU" sz="2800" b="1" dirty="0" smtClean="0"/>
              <a:t>http://</a:t>
            </a:r>
            <a:r>
              <a:rPr lang="id-ID" sz="2800" b="1" dirty="0" smtClean="0"/>
              <a:t>aperc.ieej.or.jp</a:t>
            </a:r>
            <a:endParaRPr lang="en-AU" sz="2800" b="1" dirty="0"/>
          </a:p>
        </p:txBody>
      </p:sp>
      <p:sp>
        <p:nvSpPr>
          <p:cNvPr id="7" name="Text Box 4"/>
          <p:cNvSpPr txBox="1">
            <a:spLocks noChangeArrowheads="1"/>
          </p:cNvSpPr>
          <p:nvPr/>
        </p:nvSpPr>
        <p:spPr bwMode="auto">
          <a:xfrm>
            <a:off x="0" y="3105835"/>
            <a:ext cx="12192000" cy="646331"/>
          </a:xfrm>
          <a:prstGeom prst="rect">
            <a:avLst/>
          </a:prstGeom>
          <a:solidFill>
            <a:srgbClr val="0000FF"/>
          </a:solidFill>
          <a:ln w="9525">
            <a:noFill/>
            <a:miter lim="800000"/>
            <a:headEnd/>
            <a:tailEnd/>
          </a:ln>
        </p:spPr>
        <p:txBody>
          <a:bodyPr wrap="square">
            <a:spAutoFit/>
          </a:bodyPr>
          <a:lstStyle/>
          <a:p>
            <a:pPr algn="ctr"/>
            <a:r>
              <a:rPr lang="en-US" sz="3600" b="1" dirty="0" smtClean="0">
                <a:solidFill>
                  <a:schemeClr val="bg1"/>
                </a:solidFill>
              </a:rPr>
              <a:t>ESTO is looking forward to working with you.</a:t>
            </a:r>
            <a:endParaRPr lang="en-US" sz="3600" b="1" dirty="0">
              <a:solidFill>
                <a:schemeClr val="bg1"/>
              </a:solidFill>
            </a:endParaRPr>
          </a:p>
        </p:txBody>
      </p:sp>
      <p:sp>
        <p:nvSpPr>
          <p:cNvPr id="3" name="テキスト ボックス 2"/>
          <p:cNvSpPr txBox="1"/>
          <p:nvPr/>
        </p:nvSpPr>
        <p:spPr>
          <a:xfrm>
            <a:off x="0" y="2955852"/>
            <a:ext cx="12192000" cy="946297"/>
          </a:xfrm>
          <a:prstGeom prst="rect">
            <a:avLst/>
          </a:prstGeom>
          <a:noFill/>
        </p:spPr>
        <p:txBody>
          <a:bodyPr wrap="square" rtlCol="0">
            <a:spAutoFit/>
          </a:bodyPr>
          <a:lstStyle/>
          <a:p>
            <a:endParaRPr kumimoji="1" lang="ja-JP" altLang="en-US" dirty="0"/>
          </a:p>
        </p:txBody>
      </p:sp>
      <p:sp>
        <p:nvSpPr>
          <p:cNvPr id="8" name="TextBox 5"/>
          <p:cNvSpPr txBox="1"/>
          <p:nvPr/>
        </p:nvSpPr>
        <p:spPr>
          <a:xfrm>
            <a:off x="1252870" y="4159753"/>
            <a:ext cx="8729330" cy="646331"/>
          </a:xfrm>
          <a:prstGeom prst="rect">
            <a:avLst/>
          </a:prstGeom>
          <a:noFill/>
        </p:spPr>
        <p:txBody>
          <a:bodyPr wrap="square" rtlCol="0">
            <a:spAutoFit/>
          </a:bodyPr>
          <a:lstStyle/>
          <a:p>
            <a:pPr algn="ctr"/>
            <a:r>
              <a:rPr lang="en-AU" sz="3600" b="1" dirty="0" smtClean="0"/>
              <a:t>Thank you very much for your kind attention</a:t>
            </a:r>
            <a:endParaRPr lang="en-AU" sz="3600" b="1" dirty="0"/>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08" y="5488434"/>
            <a:ext cx="2243470" cy="1302660"/>
          </a:xfrm>
          <a:prstGeom prst="rect">
            <a:avLst/>
          </a:prstGeom>
        </p:spPr>
      </p:pic>
      <p:pic>
        <p:nvPicPr>
          <p:cNvPr id="205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0050" y="5711589"/>
            <a:ext cx="15875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332734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Vis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ChangeArrowheads="1"/>
          </p:cNvSpPr>
          <p:nvPr/>
        </p:nvSpPr>
        <p:spPr bwMode="auto">
          <a:xfrm>
            <a:off x="1" y="1274389"/>
            <a:ext cx="12191999" cy="728285"/>
          </a:xfrm>
          <a:prstGeom prst="rect">
            <a:avLst/>
          </a:prstGeom>
          <a:solidFill>
            <a:srgbClr val="0000FF"/>
          </a:solidFill>
          <a:ln w="9525">
            <a:solidFill>
              <a:schemeClr val="bg1"/>
            </a:solidFill>
            <a:miter lim="800000"/>
            <a:headEnd/>
            <a:tailEnd/>
          </a:ln>
        </p:spPr>
        <p:txBody>
          <a:bodyPr anchor="ctr"/>
          <a:lstStyle/>
          <a:p>
            <a:pPr marL="457200" indent="-457200" algn="ctr" fontAlgn="base">
              <a:spcBef>
                <a:spcPct val="0"/>
              </a:spcBef>
              <a:spcAft>
                <a:spcPct val="0"/>
              </a:spcAft>
            </a:pPr>
            <a:r>
              <a:rPr kumimoji="1" lang="en-US" altLang="zh-TW" sz="3600" b="1" dirty="0" smtClean="0">
                <a:solidFill>
                  <a:srgbClr val="FFFFFF"/>
                </a:solidFill>
                <a:cs typeface="Arial" charset="0"/>
              </a:rPr>
              <a:t>APEC Energy Working Group</a:t>
            </a:r>
            <a:r>
              <a:rPr kumimoji="1" lang="ja-JP" altLang="en-US" sz="3600" b="1" dirty="0" smtClean="0">
                <a:solidFill>
                  <a:srgbClr val="FFFFFF"/>
                </a:solidFill>
                <a:cs typeface="Arial" charset="0"/>
              </a:rPr>
              <a:t> </a:t>
            </a:r>
            <a:r>
              <a:rPr kumimoji="1" lang="en-US" altLang="ja-JP" sz="3600" b="1" dirty="0" smtClean="0">
                <a:solidFill>
                  <a:srgbClr val="FFFFFF"/>
                </a:solidFill>
                <a:cs typeface="Arial" charset="0"/>
              </a:rPr>
              <a:t>(EWG)</a:t>
            </a:r>
            <a:r>
              <a:rPr kumimoji="1" lang="en-US" altLang="zh-TW" sz="3600" b="1" dirty="0" smtClean="0">
                <a:solidFill>
                  <a:srgbClr val="FFFFFF"/>
                </a:solidFill>
                <a:cs typeface="Arial" charset="0"/>
              </a:rPr>
              <a:t> </a:t>
            </a:r>
            <a:endParaRPr kumimoji="1" lang="en-US" altLang="zh-TW" sz="3600" b="1"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AE6947FE-D37D-483A-A0E3-DACE5A727658}" type="slidenum">
              <a:rPr lang="en-US" smtClean="0"/>
              <a:t>5</a:t>
            </a:fld>
            <a:endParaRPr lang="en-US"/>
          </a:p>
        </p:txBody>
      </p:sp>
      <p:sp>
        <p:nvSpPr>
          <p:cNvPr id="8" name="コンテンツ プレースホルダー 2"/>
          <p:cNvSpPr>
            <a:spLocks noGrp="1"/>
          </p:cNvSpPr>
          <p:nvPr>
            <p:ph idx="1"/>
          </p:nvPr>
        </p:nvSpPr>
        <p:spPr>
          <a:xfrm>
            <a:off x="838200" y="2187574"/>
            <a:ext cx="10515600" cy="4168776"/>
          </a:xfrm>
        </p:spPr>
        <p:txBody>
          <a:bodyPr>
            <a:normAutofit fontScale="92500" lnSpcReduction="10000"/>
          </a:bodyPr>
          <a:lstStyle/>
          <a:p>
            <a:pPr algn="just"/>
            <a:r>
              <a:rPr kumimoji="1" lang="en-US" altLang="ja-JP" dirty="0" smtClean="0"/>
              <a:t>APEC EWG, as one </a:t>
            </a:r>
            <a:r>
              <a:rPr kumimoji="1" lang="en-US" altLang="ja-JP" dirty="0"/>
              <a:t>of the 15 working groups under the APEC umbrella, was </a:t>
            </a:r>
            <a:r>
              <a:rPr kumimoji="1" lang="en-US" altLang="ja-JP" dirty="0" smtClean="0"/>
              <a:t>established </a:t>
            </a:r>
            <a:r>
              <a:rPr kumimoji="1" lang="en-US" altLang="ja-JP" dirty="0"/>
              <a:t>in 1990.</a:t>
            </a:r>
          </a:p>
          <a:p>
            <a:r>
              <a:rPr kumimoji="1" lang="en-US" altLang="ja-JP" dirty="0"/>
              <a:t>EWG </a:t>
            </a:r>
            <a:r>
              <a:rPr kumimoji="1" lang="en-US" altLang="ja-JP" dirty="0" smtClean="0"/>
              <a:t>aims </a:t>
            </a:r>
            <a:r>
              <a:rPr kumimoji="1" lang="en-US" altLang="ja-JP" dirty="0"/>
              <a:t>at:</a:t>
            </a:r>
            <a:br>
              <a:rPr kumimoji="1" lang="en-US" altLang="ja-JP" dirty="0"/>
            </a:br>
            <a:r>
              <a:rPr kumimoji="1" lang="en-US" altLang="ja-JP" dirty="0" smtClean="0"/>
              <a:t>-Strengthening </a:t>
            </a:r>
            <a:r>
              <a:rPr kumimoji="1" lang="en-US" altLang="ja-JP" dirty="0"/>
              <a:t>regional and domestic energy security and resilience across the region</a:t>
            </a:r>
            <a:r>
              <a:rPr kumimoji="1" lang="en-US" altLang="ja-JP" dirty="0" smtClean="0"/>
              <a:t>;</a:t>
            </a:r>
            <a:br>
              <a:rPr kumimoji="1" lang="en-US" altLang="ja-JP" dirty="0" smtClean="0"/>
            </a:br>
            <a:r>
              <a:rPr kumimoji="1" lang="en-US" altLang="ja-JP" dirty="0" smtClean="0"/>
              <a:t>-Lowering </a:t>
            </a:r>
            <a:r>
              <a:rPr kumimoji="1" lang="en-US" altLang="ja-JP" dirty="0"/>
              <a:t>the carbon intensity of energy supply and use</a:t>
            </a:r>
            <a:r>
              <a:rPr kumimoji="1" lang="en-US" altLang="ja-JP" dirty="0" smtClean="0"/>
              <a:t>;</a:t>
            </a:r>
            <a:br>
              <a:rPr kumimoji="1" lang="en-US" altLang="ja-JP" dirty="0" smtClean="0"/>
            </a:br>
            <a:r>
              <a:rPr kumimoji="1" lang="en-US" altLang="ja-JP" dirty="0" smtClean="0"/>
              <a:t>-Promoting </a:t>
            </a:r>
            <a:r>
              <a:rPr kumimoji="1" lang="en-US" altLang="ja-JP" dirty="0"/>
              <a:t>the diversification of fuels and sources; </a:t>
            </a:r>
            <a:r>
              <a:rPr kumimoji="1" lang="en-US" altLang="ja-JP" dirty="0" smtClean="0"/>
              <a:t>and</a:t>
            </a:r>
            <a:br>
              <a:rPr kumimoji="1" lang="en-US" altLang="ja-JP" dirty="0" smtClean="0"/>
            </a:br>
            <a:r>
              <a:rPr kumimoji="1" lang="en-US" altLang="ja-JP" dirty="0" smtClean="0"/>
              <a:t>-Training </a:t>
            </a:r>
            <a:r>
              <a:rPr kumimoji="1" lang="en-US" altLang="ja-JP" dirty="0"/>
              <a:t>a gender-inclusive energy </a:t>
            </a:r>
            <a:r>
              <a:rPr kumimoji="1" lang="en-US" altLang="ja-JP" dirty="0" smtClean="0"/>
              <a:t>workforce.</a:t>
            </a:r>
          </a:p>
          <a:p>
            <a:pPr algn="just"/>
            <a:r>
              <a:rPr kumimoji="1" lang="en-US" altLang="ja-JP" dirty="0" smtClean="0"/>
              <a:t>EWG, in recognition of </a:t>
            </a:r>
            <a:r>
              <a:rPr kumimoji="1" lang="en-US" altLang="ja-JP" dirty="0"/>
              <a:t>the importance </a:t>
            </a:r>
            <a:r>
              <a:rPr kumimoji="1" lang="en-US" altLang="ja-JP" dirty="0" smtClean="0"/>
              <a:t>of energy data collection among member economies, created an Expert </a:t>
            </a:r>
            <a:r>
              <a:rPr kumimoji="1" lang="en-US" altLang="ja-JP" dirty="0"/>
              <a:t>Group </a:t>
            </a:r>
            <a:r>
              <a:rPr kumimoji="1" lang="en-US" altLang="ja-JP" dirty="0" smtClean="0"/>
              <a:t>on Energy Data in 1991, which was renamed as an Expert Group on Energy Data and Analysis in 1999.</a:t>
            </a:r>
            <a:endParaRPr kumimoji="1" lang="en-US" altLang="ja-JP" dirty="0"/>
          </a:p>
          <a:p>
            <a:pPr algn="just"/>
            <a:endParaRPr kumimoji="1" lang="ja-JP" altLang="en-US" dirty="0"/>
          </a:p>
        </p:txBody>
      </p:sp>
    </p:spTree>
    <p:extLst>
      <p:ext uri="{BB962C8B-B14F-4D97-AF65-F5344CB8AC3E}">
        <p14:creationId xmlns:p14="http://schemas.microsoft.com/office/powerpoint/2010/main" val="340126522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Vis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ChangeArrowheads="1"/>
          </p:cNvSpPr>
          <p:nvPr/>
        </p:nvSpPr>
        <p:spPr bwMode="auto">
          <a:xfrm>
            <a:off x="1" y="1274389"/>
            <a:ext cx="12191999" cy="728285"/>
          </a:xfrm>
          <a:prstGeom prst="rect">
            <a:avLst/>
          </a:prstGeom>
          <a:solidFill>
            <a:srgbClr val="0000FF"/>
          </a:solidFill>
          <a:ln w="9525">
            <a:solidFill>
              <a:schemeClr val="bg1"/>
            </a:solidFill>
            <a:miter lim="800000"/>
            <a:headEnd/>
            <a:tailEnd/>
          </a:ln>
        </p:spPr>
        <p:txBody>
          <a:bodyPr anchor="ctr"/>
          <a:lstStyle/>
          <a:p>
            <a:pPr marL="457200" indent="-457200" algn="ctr" fontAlgn="base">
              <a:spcBef>
                <a:spcPct val="0"/>
              </a:spcBef>
              <a:spcAft>
                <a:spcPct val="0"/>
              </a:spcAft>
            </a:pPr>
            <a:r>
              <a:rPr kumimoji="1" lang="en-US" altLang="zh-TW" sz="3600" b="1" dirty="0" smtClean="0">
                <a:solidFill>
                  <a:srgbClr val="FFFFFF"/>
                </a:solidFill>
                <a:cs typeface="Arial" charset="0"/>
              </a:rPr>
              <a:t>Expert Group on Energy Data &amp; Analysis </a:t>
            </a:r>
            <a:r>
              <a:rPr kumimoji="1" lang="en-US" altLang="ja-JP" sz="3600" b="1" dirty="0" smtClean="0">
                <a:solidFill>
                  <a:srgbClr val="FFFFFF"/>
                </a:solidFill>
                <a:cs typeface="Arial" charset="0"/>
              </a:rPr>
              <a:t>(EGEDA)</a:t>
            </a:r>
            <a:r>
              <a:rPr kumimoji="1" lang="ja-JP" altLang="en-US" sz="3600" b="1" dirty="0">
                <a:solidFill>
                  <a:srgbClr val="FFFFFF"/>
                </a:solidFill>
                <a:cs typeface="Arial" charset="0"/>
              </a:rPr>
              <a:t> </a:t>
            </a:r>
            <a:r>
              <a:rPr kumimoji="1" lang="en-US" altLang="ja-JP" sz="3600" b="1" dirty="0" smtClean="0">
                <a:solidFill>
                  <a:srgbClr val="FFFFFF"/>
                </a:solidFill>
                <a:cs typeface="Arial" charset="0"/>
              </a:rPr>
              <a:t>1</a:t>
            </a:r>
            <a:r>
              <a:rPr kumimoji="1" lang="en-US" altLang="zh-TW" sz="3200" b="1" dirty="0" smtClean="0">
                <a:solidFill>
                  <a:srgbClr val="FFFFFF"/>
                </a:solidFill>
                <a:cs typeface="Arial" charset="0"/>
              </a:rPr>
              <a:t> </a:t>
            </a:r>
            <a:endParaRPr kumimoji="1" lang="en-US" altLang="zh-TW" sz="3200" b="1"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AE6947FE-D37D-483A-A0E3-DACE5A727658}" type="slidenum">
              <a:rPr lang="en-US" smtClean="0"/>
              <a:t>6</a:t>
            </a:fld>
            <a:endParaRPr lang="en-US"/>
          </a:p>
        </p:txBody>
      </p:sp>
      <p:pic>
        <p:nvPicPr>
          <p:cNvPr id="3" name="図 2"/>
          <p:cNvPicPr>
            <a:picLocks noChangeAspect="1"/>
          </p:cNvPicPr>
          <p:nvPr/>
        </p:nvPicPr>
        <p:blipFill>
          <a:blip r:embed="rId4"/>
          <a:stretch>
            <a:fillRect/>
          </a:stretch>
        </p:blipFill>
        <p:spPr>
          <a:xfrm>
            <a:off x="1349532" y="2157562"/>
            <a:ext cx="9492936" cy="4563913"/>
          </a:xfrm>
          <a:prstGeom prst="rect">
            <a:avLst/>
          </a:prstGeom>
        </p:spPr>
      </p:pic>
      <p:sp>
        <p:nvSpPr>
          <p:cNvPr id="5" name="右矢印 4"/>
          <p:cNvSpPr/>
          <p:nvPr/>
        </p:nvSpPr>
        <p:spPr>
          <a:xfrm flipH="1">
            <a:off x="10722543" y="5082139"/>
            <a:ext cx="904775" cy="53901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499190" y="6211669"/>
            <a:ext cx="3753293" cy="369332"/>
          </a:xfrm>
          <a:prstGeom prst="rect">
            <a:avLst/>
          </a:prstGeom>
          <a:noFill/>
        </p:spPr>
        <p:txBody>
          <a:bodyPr wrap="square" rtlCol="0">
            <a:spAutoFit/>
          </a:bodyPr>
          <a:lstStyle/>
          <a:p>
            <a:r>
              <a:rPr kumimoji="1" lang="en-US" altLang="ja-JP" dirty="0"/>
              <a:t>Source: APERC Brochure (June 2015</a:t>
            </a:r>
            <a:r>
              <a:rPr kumimoji="1" lang="en-US" altLang="ja-JP" dirty="0" smtClean="0"/>
              <a:t>)</a:t>
            </a:r>
            <a:endParaRPr kumimoji="1" lang="ja-JP" altLang="en-US" dirty="0"/>
          </a:p>
        </p:txBody>
      </p:sp>
      <p:sp>
        <p:nvSpPr>
          <p:cNvPr id="4" name="テキスト ボックス 3"/>
          <p:cNvSpPr txBox="1"/>
          <p:nvPr/>
        </p:nvSpPr>
        <p:spPr>
          <a:xfrm>
            <a:off x="6209415" y="3277063"/>
            <a:ext cx="4423144" cy="646331"/>
          </a:xfrm>
          <a:prstGeom prst="rect">
            <a:avLst/>
          </a:prstGeom>
          <a:solidFill>
            <a:schemeClr val="bg1"/>
          </a:solidFill>
        </p:spPr>
        <p:txBody>
          <a:bodyPr wrap="square" rtlCol="0">
            <a:spAutoFit/>
          </a:bodyPr>
          <a:lstStyle/>
          <a:p>
            <a:r>
              <a:rPr kumimoji="1" lang="en-US" altLang="ja-JP" dirty="0" smtClean="0"/>
              <a:t>EGNRET</a:t>
            </a:r>
          </a:p>
          <a:p>
            <a:r>
              <a:rPr kumimoji="1" lang="ja-JP" altLang="en-US" dirty="0" smtClean="0"/>
              <a:t>（</a:t>
            </a:r>
            <a:r>
              <a:rPr kumimoji="1" lang="en-US" altLang="ja-JP" dirty="0" smtClean="0"/>
              <a:t>EG on New Renewable Energy Technology</a:t>
            </a:r>
            <a:r>
              <a:rPr kumimoji="1" lang="ja-JP" altLang="en-US" dirty="0" smtClean="0"/>
              <a:t>）</a:t>
            </a:r>
            <a:endParaRPr kumimoji="1" lang="ja-JP" altLang="en-US" dirty="0"/>
          </a:p>
        </p:txBody>
      </p:sp>
    </p:spTree>
    <p:extLst>
      <p:ext uri="{BB962C8B-B14F-4D97-AF65-F5344CB8AC3E}">
        <p14:creationId xmlns:p14="http://schemas.microsoft.com/office/powerpoint/2010/main" val="92658058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Vis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ChangeArrowheads="1"/>
          </p:cNvSpPr>
          <p:nvPr/>
        </p:nvSpPr>
        <p:spPr bwMode="auto">
          <a:xfrm>
            <a:off x="1" y="1274389"/>
            <a:ext cx="12191999" cy="728285"/>
          </a:xfrm>
          <a:prstGeom prst="rect">
            <a:avLst/>
          </a:prstGeom>
          <a:solidFill>
            <a:srgbClr val="0000FF"/>
          </a:solidFill>
          <a:ln w="9525">
            <a:solidFill>
              <a:schemeClr val="bg1"/>
            </a:solidFill>
            <a:miter lim="800000"/>
            <a:headEnd/>
            <a:tailEnd/>
          </a:ln>
        </p:spPr>
        <p:txBody>
          <a:bodyPr anchor="ctr"/>
          <a:lstStyle/>
          <a:p>
            <a:pPr marL="457200" indent="-457200" algn="ctr" fontAlgn="base">
              <a:spcBef>
                <a:spcPct val="0"/>
              </a:spcBef>
              <a:spcAft>
                <a:spcPct val="0"/>
              </a:spcAft>
            </a:pPr>
            <a:r>
              <a:rPr kumimoji="1" lang="en-US" altLang="zh-TW" sz="3600" b="1" dirty="0" smtClean="0">
                <a:solidFill>
                  <a:srgbClr val="FFFFFF"/>
                </a:solidFill>
                <a:cs typeface="Arial" charset="0"/>
              </a:rPr>
              <a:t>Expert Group on Energy Data &amp; Analysis </a:t>
            </a:r>
            <a:r>
              <a:rPr kumimoji="1" lang="en-US" altLang="ja-JP" sz="3600" b="1" dirty="0" smtClean="0">
                <a:solidFill>
                  <a:srgbClr val="FFFFFF"/>
                </a:solidFill>
                <a:cs typeface="Arial" charset="0"/>
              </a:rPr>
              <a:t>(EGEDA)</a:t>
            </a:r>
            <a:r>
              <a:rPr kumimoji="1" lang="ja-JP" altLang="en-US" sz="3600" b="1" dirty="0">
                <a:solidFill>
                  <a:srgbClr val="FFFFFF"/>
                </a:solidFill>
                <a:cs typeface="Arial" charset="0"/>
              </a:rPr>
              <a:t> </a:t>
            </a:r>
            <a:r>
              <a:rPr kumimoji="1" lang="en-US" altLang="ja-JP" sz="3600" b="1" dirty="0" smtClean="0">
                <a:solidFill>
                  <a:srgbClr val="FFFFFF"/>
                </a:solidFill>
                <a:cs typeface="Arial" charset="0"/>
              </a:rPr>
              <a:t>2</a:t>
            </a:r>
            <a:r>
              <a:rPr kumimoji="1" lang="en-US" altLang="zh-TW" sz="3600" b="1" dirty="0" smtClean="0">
                <a:solidFill>
                  <a:srgbClr val="FFFFFF"/>
                </a:solidFill>
                <a:cs typeface="Arial" charset="0"/>
              </a:rPr>
              <a:t> </a:t>
            </a:r>
            <a:endParaRPr kumimoji="1" lang="en-US" altLang="zh-TW" sz="3600" b="1"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AE6947FE-D37D-483A-A0E3-DACE5A727658}" type="slidenum">
              <a:rPr lang="en-US" smtClean="0"/>
              <a:t>7</a:t>
            </a:fld>
            <a:endParaRPr lang="en-US"/>
          </a:p>
        </p:txBody>
      </p:sp>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7247" y="2014870"/>
            <a:ext cx="6457507" cy="4843130"/>
          </a:xfrm>
          <a:prstGeom prst="rect">
            <a:avLst/>
          </a:prstGeom>
        </p:spPr>
      </p:pic>
    </p:spTree>
    <p:extLst>
      <p:ext uri="{BB962C8B-B14F-4D97-AF65-F5344CB8AC3E}">
        <p14:creationId xmlns:p14="http://schemas.microsoft.com/office/powerpoint/2010/main" val="296950244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Vis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ChangeArrowheads="1"/>
          </p:cNvSpPr>
          <p:nvPr/>
        </p:nvSpPr>
        <p:spPr bwMode="auto">
          <a:xfrm>
            <a:off x="1" y="1274389"/>
            <a:ext cx="12191999" cy="728285"/>
          </a:xfrm>
          <a:prstGeom prst="rect">
            <a:avLst/>
          </a:prstGeom>
          <a:solidFill>
            <a:srgbClr val="0000FF"/>
          </a:solidFill>
          <a:ln w="9525">
            <a:solidFill>
              <a:schemeClr val="bg1"/>
            </a:solidFill>
            <a:miter lim="800000"/>
            <a:headEnd/>
            <a:tailEnd/>
          </a:ln>
        </p:spPr>
        <p:txBody>
          <a:bodyPr anchor="ctr"/>
          <a:lstStyle/>
          <a:p>
            <a:pPr marL="457200" indent="-457200" algn="ctr" fontAlgn="base">
              <a:spcBef>
                <a:spcPct val="0"/>
              </a:spcBef>
              <a:spcAft>
                <a:spcPct val="0"/>
              </a:spcAft>
            </a:pPr>
            <a:r>
              <a:rPr kumimoji="1" lang="en-US" altLang="zh-TW" sz="3600" b="1" dirty="0" smtClean="0">
                <a:solidFill>
                  <a:srgbClr val="FFFFFF"/>
                </a:solidFill>
                <a:cs typeface="Arial" charset="0"/>
              </a:rPr>
              <a:t>APERC ESTO (Energy Statistics &amp; Training Office) </a:t>
            </a:r>
            <a:endParaRPr kumimoji="1" lang="en-US" altLang="zh-TW" sz="3600" b="1"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AE6947FE-D37D-483A-A0E3-DACE5A727658}" type="slidenum">
              <a:rPr lang="en-US" smtClean="0"/>
              <a:t>8</a:t>
            </a:fld>
            <a:endParaRPr lang="en-US"/>
          </a:p>
        </p:txBody>
      </p:sp>
      <p:sp>
        <p:nvSpPr>
          <p:cNvPr id="4" name="コンテンツ プレースホルダー 3"/>
          <p:cNvSpPr>
            <a:spLocks noGrp="1"/>
          </p:cNvSpPr>
          <p:nvPr>
            <p:ph idx="1"/>
          </p:nvPr>
        </p:nvSpPr>
        <p:spPr>
          <a:xfrm>
            <a:off x="838200" y="3378468"/>
            <a:ext cx="10515600" cy="3343008"/>
          </a:xfrm>
        </p:spPr>
        <p:txBody>
          <a:bodyPr>
            <a:noAutofit/>
          </a:bodyPr>
          <a:lstStyle/>
          <a:p>
            <a:pPr>
              <a:lnSpc>
                <a:spcPct val="120000"/>
              </a:lnSpc>
              <a:spcBef>
                <a:spcPts val="0"/>
              </a:spcBef>
            </a:pPr>
            <a:r>
              <a:rPr kumimoji="1" lang="en-US" altLang="ja-JP" sz="3400" b="1" dirty="0" smtClean="0"/>
              <a:t>Data collection</a:t>
            </a:r>
          </a:p>
          <a:p>
            <a:pPr>
              <a:lnSpc>
                <a:spcPct val="100000"/>
              </a:lnSpc>
              <a:spcBef>
                <a:spcPts val="0"/>
              </a:spcBef>
            </a:pPr>
            <a:r>
              <a:rPr kumimoji="1" lang="en-US" altLang="ja-JP" sz="3400" b="1" dirty="0" smtClean="0"/>
              <a:t>Database management</a:t>
            </a:r>
          </a:p>
          <a:p>
            <a:pPr>
              <a:lnSpc>
                <a:spcPct val="100000"/>
              </a:lnSpc>
              <a:spcBef>
                <a:spcPts val="0"/>
              </a:spcBef>
            </a:pPr>
            <a:r>
              <a:rPr kumimoji="1" lang="en-US" altLang="ja-JP" sz="3400" b="1" dirty="0" smtClean="0"/>
              <a:t>Publication</a:t>
            </a:r>
          </a:p>
          <a:p>
            <a:pPr>
              <a:lnSpc>
                <a:spcPct val="100000"/>
              </a:lnSpc>
              <a:spcBef>
                <a:spcPts val="0"/>
              </a:spcBef>
            </a:pPr>
            <a:r>
              <a:rPr kumimoji="1" lang="en-US" altLang="ja-JP" sz="3400" b="1" dirty="0" smtClean="0"/>
              <a:t>Training </a:t>
            </a:r>
            <a:br>
              <a:rPr kumimoji="1" lang="en-US" altLang="ja-JP" sz="3400" b="1" dirty="0" smtClean="0"/>
            </a:br>
            <a:r>
              <a:rPr kumimoji="1" lang="en-US" altLang="ja-JP" sz="3400" b="1" dirty="0" smtClean="0"/>
              <a:t>-Short-term (2 weeks)</a:t>
            </a:r>
            <a:br>
              <a:rPr kumimoji="1" lang="en-US" altLang="ja-JP" sz="3400" b="1" dirty="0" smtClean="0"/>
            </a:br>
            <a:r>
              <a:rPr kumimoji="1" lang="en-US" altLang="ja-JP" sz="3400" b="1" dirty="0" smtClean="0"/>
              <a:t>-Medium-term (2 months)</a:t>
            </a:r>
          </a:p>
        </p:txBody>
      </p:sp>
      <p:sp>
        <p:nvSpPr>
          <p:cNvPr id="6" name="コンテンツ プレースホルダー 2"/>
          <p:cNvSpPr txBox="1">
            <a:spLocks/>
          </p:cNvSpPr>
          <p:nvPr/>
        </p:nvSpPr>
        <p:spPr>
          <a:xfrm>
            <a:off x="838200" y="2187574"/>
            <a:ext cx="10515600" cy="1089489"/>
          </a:xfrm>
          <a:prstGeom prst="rect">
            <a:avLst/>
          </a:prstGeom>
          <a:solidFill>
            <a:srgbClr val="FFC000">
              <a:alpha val="40000"/>
            </a:srgbClr>
          </a:solidFill>
        </p:spPr>
        <p:txBody>
          <a:bodyPr vert="horz" lIns="91440" tIns="7200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kumimoji="1" lang="en-US" altLang="ja-JP" sz="3600" b="1" dirty="0">
                <a:solidFill>
                  <a:srgbClr val="FF0000"/>
                </a:solidFill>
              </a:rPr>
              <a:t>ESTO=Coordinating Agency of EGEDA</a:t>
            </a:r>
          </a:p>
          <a:p>
            <a:pPr marL="0" indent="0" algn="ctr">
              <a:lnSpc>
                <a:spcPct val="50000"/>
              </a:lnSpc>
              <a:buNone/>
            </a:pPr>
            <a:r>
              <a:rPr kumimoji="1" lang="en-US" altLang="ja-JP" sz="3600" b="1" dirty="0">
                <a:solidFill>
                  <a:srgbClr val="FF0000"/>
                </a:solidFill>
              </a:rPr>
              <a:t>  </a:t>
            </a:r>
            <a:r>
              <a:rPr kumimoji="1" lang="en-US" altLang="ja-JP" sz="3600" b="1" dirty="0">
                <a:solidFill>
                  <a:srgbClr val="0070C0"/>
                </a:solidFill>
              </a:rPr>
              <a:t>(Expert Group on Energy Data </a:t>
            </a:r>
            <a:r>
              <a:rPr kumimoji="1" lang="en-US" altLang="ja-JP" sz="3600" b="1" dirty="0" smtClean="0">
                <a:solidFill>
                  <a:srgbClr val="0070C0"/>
                </a:solidFill>
              </a:rPr>
              <a:t>&amp; </a:t>
            </a:r>
            <a:r>
              <a:rPr kumimoji="1" lang="en-US" altLang="ja-JP" sz="3600" b="1" dirty="0">
                <a:solidFill>
                  <a:srgbClr val="0070C0"/>
                </a:solidFill>
              </a:rPr>
              <a:t>Analysis)</a:t>
            </a: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6775" y="3277063"/>
            <a:ext cx="4982103" cy="3283225"/>
          </a:xfrm>
          <a:prstGeom prst="rect">
            <a:avLst/>
          </a:prstGeom>
        </p:spPr>
      </p:pic>
    </p:spTree>
    <p:extLst>
      <p:ext uri="{BB962C8B-B14F-4D97-AF65-F5344CB8AC3E}">
        <p14:creationId xmlns:p14="http://schemas.microsoft.com/office/powerpoint/2010/main" val="209483201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Vis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ChangeArrowheads="1"/>
          </p:cNvSpPr>
          <p:nvPr/>
        </p:nvSpPr>
        <p:spPr bwMode="auto">
          <a:xfrm>
            <a:off x="1" y="1274389"/>
            <a:ext cx="12191999" cy="728285"/>
          </a:xfrm>
          <a:prstGeom prst="rect">
            <a:avLst/>
          </a:prstGeom>
          <a:solidFill>
            <a:srgbClr val="0000FF"/>
          </a:solidFill>
          <a:ln w="9525">
            <a:solidFill>
              <a:schemeClr val="bg1"/>
            </a:solidFill>
            <a:miter lim="800000"/>
            <a:headEnd/>
            <a:tailEnd/>
          </a:ln>
        </p:spPr>
        <p:txBody>
          <a:bodyPr anchor="ctr"/>
          <a:lstStyle/>
          <a:p>
            <a:pPr marL="457200" indent="-457200" algn="ctr" fontAlgn="base">
              <a:spcBef>
                <a:spcPct val="0"/>
              </a:spcBef>
              <a:spcAft>
                <a:spcPct val="0"/>
              </a:spcAft>
            </a:pPr>
            <a:r>
              <a:rPr kumimoji="1" lang="en-US" altLang="zh-TW" sz="3400" b="1" dirty="0" smtClean="0">
                <a:solidFill>
                  <a:srgbClr val="FFFFFF"/>
                </a:solidFill>
                <a:cs typeface="Arial" charset="0"/>
              </a:rPr>
              <a:t>APEC Energy Database: Data Collection from Member Economies </a:t>
            </a:r>
            <a:endParaRPr kumimoji="1" lang="en-US" altLang="zh-TW" sz="3400" b="1"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AE6947FE-D37D-483A-A0E3-DACE5A727658}" type="slidenum">
              <a:rPr lang="en-US" smtClean="0"/>
              <a:t>9</a:t>
            </a:fld>
            <a:endParaRPr lang="en-US"/>
          </a:p>
        </p:txBody>
      </p:sp>
      <p:sp>
        <p:nvSpPr>
          <p:cNvPr id="4" name="コンテンツ プレースホルダー 3"/>
          <p:cNvSpPr>
            <a:spLocks noGrp="1"/>
          </p:cNvSpPr>
          <p:nvPr>
            <p:ph idx="1"/>
          </p:nvPr>
        </p:nvSpPr>
        <p:spPr>
          <a:xfrm>
            <a:off x="838200" y="2187021"/>
            <a:ext cx="10515600" cy="4351338"/>
          </a:xfrm>
        </p:spPr>
        <p:txBody>
          <a:bodyPr>
            <a:normAutofit fontScale="62500" lnSpcReduction="20000"/>
          </a:bodyPr>
          <a:lstStyle/>
          <a:p>
            <a:pPr marL="0" indent="0">
              <a:buNone/>
            </a:pPr>
            <a:r>
              <a:rPr kumimoji="1" lang="en-US" altLang="ja-JP" sz="4500" b="1" dirty="0" smtClean="0">
                <a:solidFill>
                  <a:srgbClr val="FF0000"/>
                </a:solidFill>
              </a:rPr>
              <a:t>Energy Data</a:t>
            </a:r>
          </a:p>
          <a:p>
            <a:pPr>
              <a:lnSpc>
                <a:spcPct val="120000"/>
              </a:lnSpc>
            </a:pPr>
            <a:r>
              <a:rPr kumimoji="1" lang="en-US" altLang="ja-JP" sz="3800" dirty="0" smtClean="0">
                <a:solidFill>
                  <a:srgbClr val="00B0F0"/>
                </a:solidFill>
              </a:rPr>
              <a:t>Monthly</a:t>
            </a:r>
            <a:r>
              <a:rPr kumimoji="1" lang="en-US" altLang="ja-JP" sz="3800" dirty="0" smtClean="0"/>
              <a:t> </a:t>
            </a:r>
            <a:r>
              <a:rPr kumimoji="1" lang="en-US" altLang="ja-JP" sz="3800" dirty="0"/>
              <a:t>(Energy Supply and Demand</a:t>
            </a:r>
            <a:r>
              <a:rPr kumimoji="1" lang="en-US" altLang="ja-JP" sz="3800" dirty="0" smtClean="0"/>
              <a:t>)</a:t>
            </a:r>
            <a:br>
              <a:rPr kumimoji="1" lang="en-US" altLang="ja-JP" sz="3800" dirty="0" smtClean="0"/>
            </a:br>
            <a:r>
              <a:rPr kumimoji="1" lang="en-US" altLang="ja-JP" sz="3800" dirty="0" smtClean="0"/>
              <a:t>	Oil and gas (JODI: Joint </a:t>
            </a:r>
            <a:r>
              <a:rPr kumimoji="1" lang="en-US" altLang="ja-JP" sz="3800" dirty="0" err="1" smtClean="0"/>
              <a:t>Organisations</a:t>
            </a:r>
            <a:r>
              <a:rPr kumimoji="1" lang="en-US" altLang="ja-JP" sz="3800" dirty="0" smtClean="0"/>
              <a:t> Data Initiative)</a:t>
            </a:r>
          </a:p>
          <a:p>
            <a:pPr>
              <a:lnSpc>
                <a:spcPct val="120000"/>
              </a:lnSpc>
            </a:pPr>
            <a:r>
              <a:rPr kumimoji="1" lang="en-US" altLang="ja-JP" sz="3800" dirty="0" smtClean="0">
                <a:solidFill>
                  <a:srgbClr val="00B0F0"/>
                </a:solidFill>
              </a:rPr>
              <a:t>Quarterly</a:t>
            </a:r>
            <a:r>
              <a:rPr kumimoji="1" lang="en-US" altLang="ja-JP" sz="3800" dirty="0" smtClean="0"/>
              <a:t> (Energy Supply)</a:t>
            </a:r>
            <a:br>
              <a:rPr kumimoji="1" lang="en-US" altLang="ja-JP" sz="3800" dirty="0" smtClean="0"/>
            </a:br>
            <a:r>
              <a:rPr kumimoji="1" lang="en-US" altLang="ja-JP" sz="3800" dirty="0" smtClean="0"/>
              <a:t>	Coal, oil, petroleum products, gas and electricity</a:t>
            </a:r>
          </a:p>
          <a:p>
            <a:pPr>
              <a:lnSpc>
                <a:spcPct val="120000"/>
              </a:lnSpc>
            </a:pPr>
            <a:r>
              <a:rPr kumimoji="1" lang="en-US" altLang="ja-JP" sz="3800" dirty="0" smtClean="0">
                <a:solidFill>
                  <a:srgbClr val="00B0F0"/>
                </a:solidFill>
              </a:rPr>
              <a:t>Annual </a:t>
            </a:r>
            <a:r>
              <a:rPr kumimoji="1" lang="en-US" altLang="ja-JP" sz="3800" dirty="0" smtClean="0"/>
              <a:t>(Energy Supply and Demand)</a:t>
            </a:r>
            <a:br>
              <a:rPr kumimoji="1" lang="en-US" altLang="ja-JP" sz="3800" dirty="0" smtClean="0"/>
            </a:br>
            <a:r>
              <a:rPr kumimoji="1" lang="en-US" altLang="ja-JP" sz="3800" dirty="0" smtClean="0"/>
              <a:t>	Coal, oil, petroleum products, gas, electricity/heat, </a:t>
            </a:r>
            <a:r>
              <a:rPr kumimoji="1" lang="en-US" altLang="ja-JP" sz="3800" dirty="0" err="1" smtClean="0"/>
              <a:t>new&amp;renewables</a:t>
            </a:r>
            <a:endParaRPr kumimoji="1" lang="en-US" altLang="ja-JP" sz="3800" dirty="0" smtClean="0"/>
          </a:p>
          <a:p>
            <a:pPr marL="0" indent="0">
              <a:lnSpc>
                <a:spcPct val="120000"/>
              </a:lnSpc>
              <a:buNone/>
            </a:pPr>
            <a:r>
              <a:rPr kumimoji="1" lang="en-US" altLang="ja-JP" sz="4500" b="1" dirty="0" smtClean="0">
                <a:solidFill>
                  <a:srgbClr val="FF0000"/>
                </a:solidFill>
              </a:rPr>
              <a:t>Other Data (Energy Related Annual Data)</a:t>
            </a:r>
          </a:p>
          <a:p>
            <a:pPr marL="0" indent="0">
              <a:buNone/>
            </a:pPr>
            <a:r>
              <a:rPr kumimoji="1" lang="en-US" altLang="ja-JP" sz="3800" dirty="0" smtClean="0"/>
              <a:t>	Energy prices, CO2 emission</a:t>
            </a:r>
          </a:p>
          <a:p>
            <a:pPr marL="0" indent="0">
              <a:buNone/>
            </a:pPr>
            <a:r>
              <a:rPr kumimoji="1" lang="en-US" altLang="ja-JP" sz="3800" dirty="0" smtClean="0"/>
              <a:t>	Oil/gas reserves and producing/refining capacity</a:t>
            </a:r>
            <a:endParaRPr kumimoji="1" lang="ja-JP" altLang="en-US" sz="3000" dirty="0"/>
          </a:p>
        </p:txBody>
      </p:sp>
    </p:spTree>
    <p:extLst>
      <p:ext uri="{BB962C8B-B14F-4D97-AF65-F5344CB8AC3E}">
        <p14:creationId xmlns:p14="http://schemas.microsoft.com/office/powerpoint/2010/main" val="158138730"/>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4060</TotalTime>
  <Words>1519</Words>
  <Application>Microsoft Office PowerPoint</Application>
  <PresentationFormat>ワイド画面</PresentationFormat>
  <Paragraphs>286</Paragraphs>
  <Slides>40</Slides>
  <Notes>37</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40</vt:i4>
      </vt:variant>
    </vt:vector>
  </HeadingPairs>
  <TitlesOfParts>
    <vt:vector size="50" baseType="lpstr">
      <vt:lpstr>ＭＳ Ｐゴシック</vt:lpstr>
      <vt:lpstr>新細明體</vt:lpstr>
      <vt:lpstr>Arial</vt:lpstr>
      <vt:lpstr>Calibri</vt:lpstr>
      <vt:lpstr>Calibri Light</vt:lpstr>
      <vt:lpstr>Segoe UI</vt:lpstr>
      <vt:lpstr>Times New Roman</vt:lpstr>
      <vt:lpstr>Wingdings</vt:lpstr>
      <vt:lpstr>Office Theme</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Elvira T. Gelindon</dc:creator>
  <cp:lastModifiedBy>criced-c</cp:lastModifiedBy>
  <cp:revision>396</cp:revision>
  <cp:lastPrinted>2016-01-29T06:12:36Z</cp:lastPrinted>
  <dcterms:created xsi:type="dcterms:W3CDTF">2014-06-03T07:29:09Z</dcterms:created>
  <dcterms:modified xsi:type="dcterms:W3CDTF">2016-02-05T03:12:04Z</dcterms:modified>
</cp:coreProperties>
</file>