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4" r:id="rId3"/>
    <p:sldMasterId id="2147483982" r:id="rId4"/>
    <p:sldMasterId id="2147483998" r:id="rId5"/>
    <p:sldMasterId id="2147484014" r:id="rId6"/>
    <p:sldMasterId id="2147484030" r:id="rId7"/>
    <p:sldMasterId id="2147484046" r:id="rId8"/>
    <p:sldMasterId id="2147484062" r:id="rId9"/>
    <p:sldMasterId id="2147484078" r:id="rId10"/>
    <p:sldMasterId id="2147484094" r:id="rId11"/>
    <p:sldMasterId id="2147484110" r:id="rId12"/>
  </p:sldMasterIdLst>
  <p:notesMasterIdLst>
    <p:notesMasterId r:id="rId34"/>
  </p:notesMasterIdLst>
  <p:handoutMasterIdLst>
    <p:handoutMasterId r:id="rId35"/>
  </p:handoutMasterIdLst>
  <p:sldIdLst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59" r:id="rId21"/>
    <p:sldId id="346" r:id="rId22"/>
    <p:sldId id="347" r:id="rId23"/>
    <p:sldId id="348" r:id="rId24"/>
    <p:sldId id="349" r:id="rId25"/>
    <p:sldId id="350" r:id="rId26"/>
    <p:sldId id="352" r:id="rId27"/>
    <p:sldId id="353" r:id="rId28"/>
    <p:sldId id="354" r:id="rId29"/>
    <p:sldId id="355" r:id="rId30"/>
    <p:sldId id="357" r:id="rId31"/>
    <p:sldId id="358" r:id="rId32"/>
    <p:sldId id="356" r:id="rId33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57575"/>
    <a:srgbClr val="051B35"/>
    <a:srgbClr val="AFC828"/>
    <a:srgbClr val="EFA720"/>
    <a:srgbClr val="008C99"/>
    <a:srgbClr val="CD0032"/>
    <a:srgbClr val="DE6222"/>
    <a:srgbClr val="4B384C"/>
    <a:srgbClr val="221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61" autoAdjust="0"/>
  </p:normalViewPr>
  <p:slideViewPr>
    <p:cSldViewPr snapToGrid="0" snapToObjects="1">
      <p:cViewPr>
        <p:scale>
          <a:sx n="94" d="100"/>
          <a:sy n="94" d="100"/>
        </p:scale>
        <p:origin x="-1104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slideMaster" Target="slideMasters/slideMaster3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7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3" Type="http://schemas.openxmlformats.org/officeDocument/2006/relationships/slide" Target="slides/slide2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8.xml"/><Relationship Id="rId11" Type="http://schemas.openxmlformats.org/officeDocument/2006/relationships/slideMaster" Target="slideMasters/slideMaster9.xml"/><Relationship Id="rId12" Type="http://schemas.openxmlformats.org/officeDocument/2006/relationships/slideMaster" Target="slideMasters/slideMaster10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186EE-119F-FC44-831A-195C8FBE8E2B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950770-05DB-BD43-95A4-8C7C5E0A974B}">
      <dgm:prSet phldrT="[Text]"/>
      <dgm:spPr/>
      <dgm:t>
        <a:bodyPr/>
        <a:lstStyle/>
        <a:p>
          <a:r>
            <a:rPr lang="en-US" dirty="0" smtClean="0"/>
            <a:t>Unit 1 – linear functions</a:t>
          </a:r>
          <a:endParaRPr lang="en-US" dirty="0"/>
        </a:p>
      </dgm:t>
    </dgm:pt>
    <dgm:pt modelId="{2ACD7A99-915B-CA47-AE03-C700C9B98E62}" type="parTrans" cxnId="{DBD3FF1F-609E-2A42-B6E3-F909F08D543F}">
      <dgm:prSet/>
      <dgm:spPr/>
      <dgm:t>
        <a:bodyPr/>
        <a:lstStyle/>
        <a:p>
          <a:endParaRPr lang="en-US"/>
        </a:p>
      </dgm:t>
    </dgm:pt>
    <dgm:pt modelId="{DE195C6C-D4D6-3A4F-9D48-FA905EBCB6FB}" type="sibTrans" cxnId="{DBD3FF1F-609E-2A42-B6E3-F909F08D543F}">
      <dgm:prSet/>
      <dgm:spPr/>
      <dgm:t>
        <a:bodyPr/>
        <a:lstStyle/>
        <a:p>
          <a:endParaRPr lang="en-US"/>
        </a:p>
      </dgm:t>
    </dgm:pt>
    <dgm:pt modelId="{0232CA2B-DC82-864A-8FB3-ABAD7697F3AD}">
      <dgm:prSet phldrT="[Text]"/>
      <dgm:spPr/>
      <dgm:t>
        <a:bodyPr/>
        <a:lstStyle/>
        <a:p>
          <a:r>
            <a:rPr lang="en-US" smtClean="0"/>
            <a:t>Unit 2 – geometric similarity</a:t>
          </a:r>
          <a:endParaRPr lang="en-US" dirty="0"/>
        </a:p>
      </dgm:t>
    </dgm:pt>
    <dgm:pt modelId="{6EF5880B-6D53-3E4C-A182-822957B7ED79}" type="parTrans" cxnId="{32C9BE99-8AC6-E441-A4D6-74E45FA61183}">
      <dgm:prSet/>
      <dgm:spPr/>
      <dgm:t>
        <a:bodyPr/>
        <a:lstStyle/>
        <a:p>
          <a:endParaRPr lang="en-US"/>
        </a:p>
      </dgm:t>
    </dgm:pt>
    <dgm:pt modelId="{45BE299D-A6A6-674C-AC3F-0E59AC353260}" type="sibTrans" cxnId="{32C9BE99-8AC6-E441-A4D6-74E45FA61183}">
      <dgm:prSet/>
      <dgm:spPr/>
      <dgm:t>
        <a:bodyPr/>
        <a:lstStyle/>
        <a:p>
          <a:endParaRPr lang="en-US"/>
        </a:p>
      </dgm:t>
    </dgm:pt>
    <dgm:pt modelId="{7FC038E4-54BF-6649-860C-261FE6AF52BB}">
      <dgm:prSet phldrT="[Text]"/>
      <dgm:spPr/>
      <dgm:t>
        <a:bodyPr/>
        <a:lstStyle/>
        <a:p>
          <a:r>
            <a:rPr lang="en-US" dirty="0" smtClean="0"/>
            <a:t>Unit 3 – patterns and expressions</a:t>
          </a:r>
          <a:endParaRPr lang="en-US" dirty="0"/>
        </a:p>
      </dgm:t>
    </dgm:pt>
    <dgm:pt modelId="{4A298578-14D7-9942-978D-85D6E9192765}" type="parTrans" cxnId="{9AFEC2D2-3CBC-8440-B16E-54F39A00AEC9}">
      <dgm:prSet/>
      <dgm:spPr/>
      <dgm:t>
        <a:bodyPr/>
        <a:lstStyle/>
        <a:p>
          <a:endParaRPr lang="en-US"/>
        </a:p>
      </dgm:t>
    </dgm:pt>
    <dgm:pt modelId="{A7C2DE4E-6497-D943-AA10-066D082861D9}" type="sibTrans" cxnId="{9AFEC2D2-3CBC-8440-B16E-54F39A00AEC9}">
      <dgm:prSet/>
      <dgm:spPr/>
      <dgm:t>
        <a:bodyPr/>
        <a:lstStyle/>
        <a:p>
          <a:endParaRPr lang="en-US"/>
        </a:p>
      </dgm:t>
    </dgm:pt>
    <dgm:pt modelId="{88E06188-CF42-1B4A-B337-2AD1C2DEAA7F}" type="pres">
      <dgm:prSet presAssocID="{FDE186EE-119F-FC44-831A-195C8FBE8E2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F8424090-7926-1E41-9C0D-4221F248A40B}" type="pres">
      <dgm:prSet presAssocID="{DD950770-05DB-BD43-95A4-8C7C5E0A974B}" presName="parenttextcomposite" presStyleCnt="0"/>
      <dgm:spPr/>
      <dgm:t>
        <a:bodyPr/>
        <a:lstStyle/>
        <a:p>
          <a:endParaRPr lang="en-GB"/>
        </a:p>
      </dgm:t>
    </dgm:pt>
    <dgm:pt modelId="{3F5C8D49-54FA-2943-94F7-FDE590AFEF33}" type="pres">
      <dgm:prSet presAssocID="{DD950770-05DB-BD43-95A4-8C7C5E0A974B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13BBCA-C6C5-6849-B267-6A0840DA3308}" type="pres">
      <dgm:prSet presAssocID="{DD950770-05DB-BD43-95A4-8C7C5E0A974B}" presName="parallelogramComposite" presStyleCnt="0"/>
      <dgm:spPr/>
      <dgm:t>
        <a:bodyPr/>
        <a:lstStyle/>
        <a:p>
          <a:endParaRPr lang="en-GB"/>
        </a:p>
      </dgm:t>
    </dgm:pt>
    <dgm:pt modelId="{5C2948FD-31A8-A144-A4E6-A8BB25FEA1F1}" type="pres">
      <dgm:prSet presAssocID="{DD950770-05DB-BD43-95A4-8C7C5E0A974B}" presName="parallelogram1" presStyleLbl="alignNode1" presStyleIdx="0" presStyleCnt="21"/>
      <dgm:spPr/>
      <dgm:t>
        <a:bodyPr/>
        <a:lstStyle/>
        <a:p>
          <a:endParaRPr lang="en-GB"/>
        </a:p>
      </dgm:t>
    </dgm:pt>
    <dgm:pt modelId="{8422B631-C91C-3047-9FA8-3AA12740CC94}" type="pres">
      <dgm:prSet presAssocID="{DD950770-05DB-BD43-95A4-8C7C5E0A974B}" presName="parallelogram2" presStyleLbl="alignNode1" presStyleIdx="1" presStyleCnt="21"/>
      <dgm:spPr/>
      <dgm:t>
        <a:bodyPr/>
        <a:lstStyle/>
        <a:p>
          <a:endParaRPr lang="en-GB"/>
        </a:p>
      </dgm:t>
    </dgm:pt>
    <dgm:pt modelId="{5D5F7C4A-CABC-8540-A2F3-177B7AE53CB1}" type="pres">
      <dgm:prSet presAssocID="{DD950770-05DB-BD43-95A4-8C7C5E0A974B}" presName="parallelogram3" presStyleLbl="alignNode1" presStyleIdx="2" presStyleCnt="21"/>
      <dgm:spPr/>
      <dgm:t>
        <a:bodyPr/>
        <a:lstStyle/>
        <a:p>
          <a:endParaRPr lang="en-GB"/>
        </a:p>
      </dgm:t>
    </dgm:pt>
    <dgm:pt modelId="{6DAD03B7-625E-0E4A-8ED8-30C6999FED27}" type="pres">
      <dgm:prSet presAssocID="{DD950770-05DB-BD43-95A4-8C7C5E0A974B}" presName="parallelogram4" presStyleLbl="alignNode1" presStyleIdx="3" presStyleCnt="21"/>
      <dgm:spPr/>
      <dgm:t>
        <a:bodyPr/>
        <a:lstStyle/>
        <a:p>
          <a:endParaRPr lang="en-GB"/>
        </a:p>
      </dgm:t>
    </dgm:pt>
    <dgm:pt modelId="{C35C0801-669C-EE43-974F-B8F37455BC73}" type="pres">
      <dgm:prSet presAssocID="{DD950770-05DB-BD43-95A4-8C7C5E0A974B}" presName="parallelogram5" presStyleLbl="alignNode1" presStyleIdx="4" presStyleCnt="21"/>
      <dgm:spPr/>
      <dgm:t>
        <a:bodyPr/>
        <a:lstStyle/>
        <a:p>
          <a:endParaRPr lang="en-GB"/>
        </a:p>
      </dgm:t>
    </dgm:pt>
    <dgm:pt modelId="{5E43FCC5-6970-8B49-83EC-2DD4BA7A97EC}" type="pres">
      <dgm:prSet presAssocID="{DD950770-05DB-BD43-95A4-8C7C5E0A974B}" presName="parallelogram6" presStyleLbl="alignNode1" presStyleIdx="5" presStyleCnt="21"/>
      <dgm:spPr/>
      <dgm:t>
        <a:bodyPr/>
        <a:lstStyle/>
        <a:p>
          <a:endParaRPr lang="en-GB"/>
        </a:p>
      </dgm:t>
    </dgm:pt>
    <dgm:pt modelId="{E768ECAB-45B5-1443-AEC2-81A1BBF81F63}" type="pres">
      <dgm:prSet presAssocID="{DD950770-05DB-BD43-95A4-8C7C5E0A974B}" presName="parallelogram7" presStyleLbl="alignNode1" presStyleIdx="6" presStyleCnt="21"/>
      <dgm:spPr/>
      <dgm:t>
        <a:bodyPr/>
        <a:lstStyle/>
        <a:p>
          <a:endParaRPr lang="en-GB"/>
        </a:p>
      </dgm:t>
    </dgm:pt>
    <dgm:pt modelId="{B864CCBF-04F5-2F4E-857F-76505AD53407}" type="pres">
      <dgm:prSet presAssocID="{DE195C6C-D4D6-3A4F-9D48-FA905EBCB6FB}" presName="sibTrans" presStyleCnt="0"/>
      <dgm:spPr/>
      <dgm:t>
        <a:bodyPr/>
        <a:lstStyle/>
        <a:p>
          <a:endParaRPr lang="en-GB"/>
        </a:p>
      </dgm:t>
    </dgm:pt>
    <dgm:pt modelId="{DCA3FAEB-D5D4-874F-BD3A-5852CE38F2B1}" type="pres">
      <dgm:prSet presAssocID="{0232CA2B-DC82-864A-8FB3-ABAD7697F3AD}" presName="parenttextcomposite" presStyleCnt="0"/>
      <dgm:spPr/>
      <dgm:t>
        <a:bodyPr/>
        <a:lstStyle/>
        <a:p>
          <a:endParaRPr lang="en-GB"/>
        </a:p>
      </dgm:t>
    </dgm:pt>
    <dgm:pt modelId="{8DAB443F-71FF-D34B-852C-1E31EAD459E0}" type="pres">
      <dgm:prSet presAssocID="{0232CA2B-DC82-864A-8FB3-ABAD7697F3A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1D5B55-02B1-5140-84C0-C23628763A05}" type="pres">
      <dgm:prSet presAssocID="{0232CA2B-DC82-864A-8FB3-ABAD7697F3AD}" presName="parallelogramComposite" presStyleCnt="0"/>
      <dgm:spPr/>
      <dgm:t>
        <a:bodyPr/>
        <a:lstStyle/>
        <a:p>
          <a:endParaRPr lang="en-GB"/>
        </a:p>
      </dgm:t>
    </dgm:pt>
    <dgm:pt modelId="{E6990CFC-3C20-1343-9EB1-00D20F1ECD8E}" type="pres">
      <dgm:prSet presAssocID="{0232CA2B-DC82-864A-8FB3-ABAD7697F3AD}" presName="parallelogram1" presStyleLbl="alignNode1" presStyleIdx="7" presStyleCnt="21"/>
      <dgm:spPr/>
      <dgm:t>
        <a:bodyPr/>
        <a:lstStyle/>
        <a:p>
          <a:endParaRPr lang="en-GB"/>
        </a:p>
      </dgm:t>
    </dgm:pt>
    <dgm:pt modelId="{6BD1922A-C662-D14A-8C1F-5ECA9B534336}" type="pres">
      <dgm:prSet presAssocID="{0232CA2B-DC82-864A-8FB3-ABAD7697F3AD}" presName="parallelogram2" presStyleLbl="alignNode1" presStyleIdx="8" presStyleCnt="21"/>
      <dgm:spPr/>
      <dgm:t>
        <a:bodyPr/>
        <a:lstStyle/>
        <a:p>
          <a:endParaRPr lang="en-GB"/>
        </a:p>
      </dgm:t>
    </dgm:pt>
    <dgm:pt modelId="{8BA88072-A2F3-444F-AB69-44CD09416528}" type="pres">
      <dgm:prSet presAssocID="{0232CA2B-DC82-864A-8FB3-ABAD7697F3AD}" presName="parallelogram3" presStyleLbl="alignNode1" presStyleIdx="9" presStyleCnt="21"/>
      <dgm:spPr/>
      <dgm:t>
        <a:bodyPr/>
        <a:lstStyle/>
        <a:p>
          <a:endParaRPr lang="en-GB"/>
        </a:p>
      </dgm:t>
    </dgm:pt>
    <dgm:pt modelId="{19091CD9-FE0B-4A40-BFD4-EDCA02954429}" type="pres">
      <dgm:prSet presAssocID="{0232CA2B-DC82-864A-8FB3-ABAD7697F3AD}" presName="parallelogram4" presStyleLbl="alignNode1" presStyleIdx="10" presStyleCnt="21"/>
      <dgm:spPr/>
      <dgm:t>
        <a:bodyPr/>
        <a:lstStyle/>
        <a:p>
          <a:endParaRPr lang="en-GB"/>
        </a:p>
      </dgm:t>
    </dgm:pt>
    <dgm:pt modelId="{82C75609-61A4-4840-B926-BB2950DBD12E}" type="pres">
      <dgm:prSet presAssocID="{0232CA2B-DC82-864A-8FB3-ABAD7697F3AD}" presName="parallelogram5" presStyleLbl="alignNode1" presStyleIdx="11" presStyleCnt="21"/>
      <dgm:spPr/>
      <dgm:t>
        <a:bodyPr/>
        <a:lstStyle/>
        <a:p>
          <a:endParaRPr lang="en-GB"/>
        </a:p>
      </dgm:t>
    </dgm:pt>
    <dgm:pt modelId="{AC382010-9884-954C-AADE-3FC755A7D276}" type="pres">
      <dgm:prSet presAssocID="{0232CA2B-DC82-864A-8FB3-ABAD7697F3AD}" presName="parallelogram6" presStyleLbl="alignNode1" presStyleIdx="12" presStyleCnt="21"/>
      <dgm:spPr/>
      <dgm:t>
        <a:bodyPr/>
        <a:lstStyle/>
        <a:p>
          <a:endParaRPr lang="en-GB"/>
        </a:p>
      </dgm:t>
    </dgm:pt>
    <dgm:pt modelId="{8CA7391F-504B-9142-8FB6-26290DD3EBB9}" type="pres">
      <dgm:prSet presAssocID="{0232CA2B-DC82-864A-8FB3-ABAD7697F3AD}" presName="parallelogram7" presStyleLbl="alignNode1" presStyleIdx="13" presStyleCnt="21"/>
      <dgm:spPr/>
      <dgm:t>
        <a:bodyPr/>
        <a:lstStyle/>
        <a:p>
          <a:endParaRPr lang="en-GB"/>
        </a:p>
      </dgm:t>
    </dgm:pt>
    <dgm:pt modelId="{613D4051-6BD0-EC41-B3F0-F93A4DFAC57A}" type="pres">
      <dgm:prSet presAssocID="{45BE299D-A6A6-674C-AC3F-0E59AC353260}" presName="sibTrans" presStyleCnt="0"/>
      <dgm:spPr/>
      <dgm:t>
        <a:bodyPr/>
        <a:lstStyle/>
        <a:p>
          <a:endParaRPr lang="en-GB"/>
        </a:p>
      </dgm:t>
    </dgm:pt>
    <dgm:pt modelId="{0CB383FA-37CE-8A4D-8D00-B44C2823B599}" type="pres">
      <dgm:prSet presAssocID="{7FC038E4-54BF-6649-860C-261FE6AF52BB}" presName="parenttextcomposite" presStyleCnt="0"/>
      <dgm:spPr/>
      <dgm:t>
        <a:bodyPr/>
        <a:lstStyle/>
        <a:p>
          <a:endParaRPr lang="en-GB"/>
        </a:p>
      </dgm:t>
    </dgm:pt>
    <dgm:pt modelId="{CF2ED0AC-1350-ED44-98C2-2C1450ECE2EB}" type="pres">
      <dgm:prSet presAssocID="{7FC038E4-54BF-6649-860C-261FE6AF52B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A22DEA-854E-C549-8995-ECE356E09EB2}" type="pres">
      <dgm:prSet presAssocID="{7FC038E4-54BF-6649-860C-261FE6AF52BB}" presName="parallelogramComposite" presStyleCnt="0"/>
      <dgm:spPr/>
      <dgm:t>
        <a:bodyPr/>
        <a:lstStyle/>
        <a:p>
          <a:endParaRPr lang="en-GB"/>
        </a:p>
      </dgm:t>
    </dgm:pt>
    <dgm:pt modelId="{F6E291B1-C128-E04F-A744-CFE3F3F8DFC9}" type="pres">
      <dgm:prSet presAssocID="{7FC038E4-54BF-6649-860C-261FE6AF52BB}" presName="parallelogram1" presStyleLbl="alignNode1" presStyleIdx="14" presStyleCnt="21"/>
      <dgm:spPr/>
      <dgm:t>
        <a:bodyPr/>
        <a:lstStyle/>
        <a:p>
          <a:endParaRPr lang="en-GB"/>
        </a:p>
      </dgm:t>
    </dgm:pt>
    <dgm:pt modelId="{EBE41DEF-59E0-7645-8F30-CF9856E4E932}" type="pres">
      <dgm:prSet presAssocID="{7FC038E4-54BF-6649-860C-261FE6AF52BB}" presName="parallelogram2" presStyleLbl="alignNode1" presStyleIdx="15" presStyleCnt="21"/>
      <dgm:spPr/>
      <dgm:t>
        <a:bodyPr/>
        <a:lstStyle/>
        <a:p>
          <a:endParaRPr lang="en-GB"/>
        </a:p>
      </dgm:t>
    </dgm:pt>
    <dgm:pt modelId="{E4749B47-42D5-964A-AE69-EB58E849F54E}" type="pres">
      <dgm:prSet presAssocID="{7FC038E4-54BF-6649-860C-261FE6AF52BB}" presName="parallelogram3" presStyleLbl="alignNode1" presStyleIdx="16" presStyleCnt="21"/>
      <dgm:spPr/>
      <dgm:t>
        <a:bodyPr/>
        <a:lstStyle/>
        <a:p>
          <a:endParaRPr lang="en-GB"/>
        </a:p>
      </dgm:t>
    </dgm:pt>
    <dgm:pt modelId="{4E9B2C32-1787-FD4B-954C-3EA2BCA957FF}" type="pres">
      <dgm:prSet presAssocID="{7FC038E4-54BF-6649-860C-261FE6AF52BB}" presName="parallelogram4" presStyleLbl="alignNode1" presStyleIdx="17" presStyleCnt="21"/>
      <dgm:spPr/>
      <dgm:t>
        <a:bodyPr/>
        <a:lstStyle/>
        <a:p>
          <a:endParaRPr lang="en-GB"/>
        </a:p>
      </dgm:t>
    </dgm:pt>
    <dgm:pt modelId="{3ACA8BE9-2348-9A4A-9539-246DDBCE7BE7}" type="pres">
      <dgm:prSet presAssocID="{7FC038E4-54BF-6649-860C-261FE6AF52BB}" presName="parallelogram5" presStyleLbl="alignNode1" presStyleIdx="18" presStyleCnt="21"/>
      <dgm:spPr/>
      <dgm:t>
        <a:bodyPr/>
        <a:lstStyle/>
        <a:p>
          <a:endParaRPr lang="en-GB"/>
        </a:p>
      </dgm:t>
    </dgm:pt>
    <dgm:pt modelId="{2C3036D4-5BE3-4542-9941-517FE612B836}" type="pres">
      <dgm:prSet presAssocID="{7FC038E4-54BF-6649-860C-261FE6AF52BB}" presName="parallelogram6" presStyleLbl="alignNode1" presStyleIdx="19" presStyleCnt="21"/>
      <dgm:spPr/>
      <dgm:t>
        <a:bodyPr/>
        <a:lstStyle/>
        <a:p>
          <a:endParaRPr lang="en-GB"/>
        </a:p>
      </dgm:t>
    </dgm:pt>
    <dgm:pt modelId="{356B5E35-81BB-D24D-91FE-1066A9F96B6F}" type="pres">
      <dgm:prSet presAssocID="{7FC038E4-54BF-6649-860C-261FE6AF52BB}" presName="parallelogram7" presStyleLbl="alignNode1" presStyleIdx="20" presStyleCnt="21"/>
      <dgm:spPr/>
      <dgm:t>
        <a:bodyPr/>
        <a:lstStyle/>
        <a:p>
          <a:endParaRPr lang="en-GB"/>
        </a:p>
      </dgm:t>
    </dgm:pt>
  </dgm:ptLst>
  <dgm:cxnLst>
    <dgm:cxn modelId="{32C9BE99-8AC6-E441-A4D6-74E45FA61183}" srcId="{FDE186EE-119F-FC44-831A-195C8FBE8E2B}" destId="{0232CA2B-DC82-864A-8FB3-ABAD7697F3AD}" srcOrd="1" destOrd="0" parTransId="{6EF5880B-6D53-3E4C-A182-822957B7ED79}" sibTransId="{45BE299D-A6A6-674C-AC3F-0E59AC353260}"/>
    <dgm:cxn modelId="{D903F524-AD4D-9249-8466-3F72FB681A21}" type="presOf" srcId="{0232CA2B-DC82-864A-8FB3-ABAD7697F3AD}" destId="{8DAB443F-71FF-D34B-852C-1E31EAD459E0}" srcOrd="0" destOrd="0" presId="urn:microsoft.com/office/officeart/2008/layout/VerticalAccentList"/>
    <dgm:cxn modelId="{5F36A8B3-3B3F-3C4A-8031-CFC2B79A8F15}" type="presOf" srcId="{FDE186EE-119F-FC44-831A-195C8FBE8E2B}" destId="{88E06188-CF42-1B4A-B337-2AD1C2DEAA7F}" srcOrd="0" destOrd="0" presId="urn:microsoft.com/office/officeart/2008/layout/VerticalAccentList"/>
    <dgm:cxn modelId="{B1ED38E0-EF62-5548-8BE6-FEBACF929061}" type="presOf" srcId="{7FC038E4-54BF-6649-860C-261FE6AF52BB}" destId="{CF2ED0AC-1350-ED44-98C2-2C1450ECE2EB}" srcOrd="0" destOrd="0" presId="urn:microsoft.com/office/officeart/2008/layout/VerticalAccentList"/>
    <dgm:cxn modelId="{DBD3FF1F-609E-2A42-B6E3-F909F08D543F}" srcId="{FDE186EE-119F-FC44-831A-195C8FBE8E2B}" destId="{DD950770-05DB-BD43-95A4-8C7C5E0A974B}" srcOrd="0" destOrd="0" parTransId="{2ACD7A99-915B-CA47-AE03-C700C9B98E62}" sibTransId="{DE195C6C-D4D6-3A4F-9D48-FA905EBCB6FB}"/>
    <dgm:cxn modelId="{9AFEC2D2-3CBC-8440-B16E-54F39A00AEC9}" srcId="{FDE186EE-119F-FC44-831A-195C8FBE8E2B}" destId="{7FC038E4-54BF-6649-860C-261FE6AF52BB}" srcOrd="2" destOrd="0" parTransId="{4A298578-14D7-9942-978D-85D6E9192765}" sibTransId="{A7C2DE4E-6497-D943-AA10-066D082861D9}"/>
    <dgm:cxn modelId="{FA7D3E9C-261E-7E46-9E5B-1D91530835F9}" type="presOf" srcId="{DD950770-05DB-BD43-95A4-8C7C5E0A974B}" destId="{3F5C8D49-54FA-2943-94F7-FDE590AFEF33}" srcOrd="0" destOrd="0" presId="urn:microsoft.com/office/officeart/2008/layout/VerticalAccentList"/>
    <dgm:cxn modelId="{D9ABE202-15CF-7148-83C5-12D0E24E5FFC}" type="presParOf" srcId="{88E06188-CF42-1B4A-B337-2AD1C2DEAA7F}" destId="{F8424090-7926-1E41-9C0D-4221F248A40B}" srcOrd="0" destOrd="0" presId="urn:microsoft.com/office/officeart/2008/layout/VerticalAccentList"/>
    <dgm:cxn modelId="{E39668E8-C2E3-E74B-9292-D1751B99017F}" type="presParOf" srcId="{F8424090-7926-1E41-9C0D-4221F248A40B}" destId="{3F5C8D49-54FA-2943-94F7-FDE590AFEF33}" srcOrd="0" destOrd="0" presId="urn:microsoft.com/office/officeart/2008/layout/VerticalAccentList"/>
    <dgm:cxn modelId="{069C03C9-D2AF-024B-BD46-036A1D67DB94}" type="presParOf" srcId="{88E06188-CF42-1B4A-B337-2AD1C2DEAA7F}" destId="{F413BBCA-C6C5-6849-B267-6A0840DA3308}" srcOrd="1" destOrd="0" presId="urn:microsoft.com/office/officeart/2008/layout/VerticalAccentList"/>
    <dgm:cxn modelId="{59D9AF7B-88B4-E247-B446-8876E637F03C}" type="presParOf" srcId="{F413BBCA-C6C5-6849-B267-6A0840DA3308}" destId="{5C2948FD-31A8-A144-A4E6-A8BB25FEA1F1}" srcOrd="0" destOrd="0" presId="urn:microsoft.com/office/officeart/2008/layout/VerticalAccentList"/>
    <dgm:cxn modelId="{CBE85611-D8BC-924A-A611-07DAF3801B54}" type="presParOf" srcId="{F413BBCA-C6C5-6849-B267-6A0840DA3308}" destId="{8422B631-C91C-3047-9FA8-3AA12740CC94}" srcOrd="1" destOrd="0" presId="urn:microsoft.com/office/officeart/2008/layout/VerticalAccentList"/>
    <dgm:cxn modelId="{5E543DA7-727D-B443-BFDA-38CDEC0D31E9}" type="presParOf" srcId="{F413BBCA-C6C5-6849-B267-6A0840DA3308}" destId="{5D5F7C4A-CABC-8540-A2F3-177B7AE53CB1}" srcOrd="2" destOrd="0" presId="urn:microsoft.com/office/officeart/2008/layout/VerticalAccentList"/>
    <dgm:cxn modelId="{E4C80292-61D2-1440-8EAC-E75F7D9B55FD}" type="presParOf" srcId="{F413BBCA-C6C5-6849-B267-6A0840DA3308}" destId="{6DAD03B7-625E-0E4A-8ED8-30C6999FED27}" srcOrd="3" destOrd="0" presId="urn:microsoft.com/office/officeart/2008/layout/VerticalAccentList"/>
    <dgm:cxn modelId="{ABAF3536-D57A-E045-866E-52D35F039FD3}" type="presParOf" srcId="{F413BBCA-C6C5-6849-B267-6A0840DA3308}" destId="{C35C0801-669C-EE43-974F-B8F37455BC73}" srcOrd="4" destOrd="0" presId="urn:microsoft.com/office/officeart/2008/layout/VerticalAccentList"/>
    <dgm:cxn modelId="{097136A8-C01B-C347-8394-745F02C08C54}" type="presParOf" srcId="{F413BBCA-C6C5-6849-B267-6A0840DA3308}" destId="{5E43FCC5-6970-8B49-83EC-2DD4BA7A97EC}" srcOrd="5" destOrd="0" presId="urn:microsoft.com/office/officeart/2008/layout/VerticalAccentList"/>
    <dgm:cxn modelId="{6C2C3BB3-B315-1242-B826-58FB30BD3C89}" type="presParOf" srcId="{F413BBCA-C6C5-6849-B267-6A0840DA3308}" destId="{E768ECAB-45B5-1443-AEC2-81A1BBF81F63}" srcOrd="6" destOrd="0" presId="urn:microsoft.com/office/officeart/2008/layout/VerticalAccentList"/>
    <dgm:cxn modelId="{0C538ED7-10A2-4144-9B51-C42C79BF9A41}" type="presParOf" srcId="{88E06188-CF42-1B4A-B337-2AD1C2DEAA7F}" destId="{B864CCBF-04F5-2F4E-857F-76505AD53407}" srcOrd="2" destOrd="0" presId="urn:microsoft.com/office/officeart/2008/layout/VerticalAccentList"/>
    <dgm:cxn modelId="{DC898DF5-A012-8241-A39D-3D6F0120666E}" type="presParOf" srcId="{88E06188-CF42-1B4A-B337-2AD1C2DEAA7F}" destId="{DCA3FAEB-D5D4-874F-BD3A-5852CE38F2B1}" srcOrd="3" destOrd="0" presId="urn:microsoft.com/office/officeart/2008/layout/VerticalAccentList"/>
    <dgm:cxn modelId="{BA6136A7-C0BB-B948-9D95-4052005F654F}" type="presParOf" srcId="{DCA3FAEB-D5D4-874F-BD3A-5852CE38F2B1}" destId="{8DAB443F-71FF-D34B-852C-1E31EAD459E0}" srcOrd="0" destOrd="0" presId="urn:microsoft.com/office/officeart/2008/layout/VerticalAccentList"/>
    <dgm:cxn modelId="{D076C85A-92D6-4448-BC90-762C9B51D1A8}" type="presParOf" srcId="{88E06188-CF42-1B4A-B337-2AD1C2DEAA7F}" destId="{891D5B55-02B1-5140-84C0-C23628763A05}" srcOrd="4" destOrd="0" presId="urn:microsoft.com/office/officeart/2008/layout/VerticalAccentList"/>
    <dgm:cxn modelId="{4B1E6E16-2AA0-4546-BFFC-9EF2A9C3154E}" type="presParOf" srcId="{891D5B55-02B1-5140-84C0-C23628763A05}" destId="{E6990CFC-3C20-1343-9EB1-00D20F1ECD8E}" srcOrd="0" destOrd="0" presId="urn:microsoft.com/office/officeart/2008/layout/VerticalAccentList"/>
    <dgm:cxn modelId="{4922433D-843C-AF4E-89E7-1352344F2386}" type="presParOf" srcId="{891D5B55-02B1-5140-84C0-C23628763A05}" destId="{6BD1922A-C662-D14A-8C1F-5ECA9B534336}" srcOrd="1" destOrd="0" presId="urn:microsoft.com/office/officeart/2008/layout/VerticalAccentList"/>
    <dgm:cxn modelId="{868D5892-426E-1E46-8621-1E254B919F64}" type="presParOf" srcId="{891D5B55-02B1-5140-84C0-C23628763A05}" destId="{8BA88072-A2F3-444F-AB69-44CD09416528}" srcOrd="2" destOrd="0" presId="urn:microsoft.com/office/officeart/2008/layout/VerticalAccentList"/>
    <dgm:cxn modelId="{4DD2EEA2-8395-504E-8483-6758DFD39ADD}" type="presParOf" srcId="{891D5B55-02B1-5140-84C0-C23628763A05}" destId="{19091CD9-FE0B-4A40-BFD4-EDCA02954429}" srcOrd="3" destOrd="0" presId="urn:microsoft.com/office/officeart/2008/layout/VerticalAccentList"/>
    <dgm:cxn modelId="{DC5FD5A2-7BE5-B842-AFBB-2965D242A69F}" type="presParOf" srcId="{891D5B55-02B1-5140-84C0-C23628763A05}" destId="{82C75609-61A4-4840-B926-BB2950DBD12E}" srcOrd="4" destOrd="0" presId="urn:microsoft.com/office/officeart/2008/layout/VerticalAccentList"/>
    <dgm:cxn modelId="{CA5903C4-68B6-C942-9544-80E386B13E63}" type="presParOf" srcId="{891D5B55-02B1-5140-84C0-C23628763A05}" destId="{AC382010-9884-954C-AADE-3FC755A7D276}" srcOrd="5" destOrd="0" presId="urn:microsoft.com/office/officeart/2008/layout/VerticalAccentList"/>
    <dgm:cxn modelId="{4CE64D57-D545-BD42-B8EE-715C47253D51}" type="presParOf" srcId="{891D5B55-02B1-5140-84C0-C23628763A05}" destId="{8CA7391F-504B-9142-8FB6-26290DD3EBB9}" srcOrd="6" destOrd="0" presId="urn:microsoft.com/office/officeart/2008/layout/VerticalAccentList"/>
    <dgm:cxn modelId="{4C50168E-35D9-4745-8455-9266456C2728}" type="presParOf" srcId="{88E06188-CF42-1B4A-B337-2AD1C2DEAA7F}" destId="{613D4051-6BD0-EC41-B3F0-F93A4DFAC57A}" srcOrd="5" destOrd="0" presId="urn:microsoft.com/office/officeart/2008/layout/VerticalAccentList"/>
    <dgm:cxn modelId="{A71ACDB1-78DF-5A4C-AC6C-0118ACB7C852}" type="presParOf" srcId="{88E06188-CF42-1B4A-B337-2AD1C2DEAA7F}" destId="{0CB383FA-37CE-8A4D-8D00-B44C2823B599}" srcOrd="6" destOrd="0" presId="urn:microsoft.com/office/officeart/2008/layout/VerticalAccentList"/>
    <dgm:cxn modelId="{49221D3E-8B94-CF4F-B01C-2191537C206F}" type="presParOf" srcId="{0CB383FA-37CE-8A4D-8D00-B44C2823B599}" destId="{CF2ED0AC-1350-ED44-98C2-2C1450ECE2EB}" srcOrd="0" destOrd="0" presId="urn:microsoft.com/office/officeart/2008/layout/VerticalAccentList"/>
    <dgm:cxn modelId="{FA90E4AB-3BB3-184E-B773-BBED02A20AD2}" type="presParOf" srcId="{88E06188-CF42-1B4A-B337-2AD1C2DEAA7F}" destId="{F8A22DEA-854E-C549-8995-ECE356E09EB2}" srcOrd="7" destOrd="0" presId="urn:microsoft.com/office/officeart/2008/layout/VerticalAccentList"/>
    <dgm:cxn modelId="{4AED5C41-4B5F-8140-97CD-DCEF049E0FE2}" type="presParOf" srcId="{F8A22DEA-854E-C549-8995-ECE356E09EB2}" destId="{F6E291B1-C128-E04F-A744-CFE3F3F8DFC9}" srcOrd="0" destOrd="0" presId="urn:microsoft.com/office/officeart/2008/layout/VerticalAccentList"/>
    <dgm:cxn modelId="{19AC3EC4-DF75-AC4B-98AB-49C292C441E8}" type="presParOf" srcId="{F8A22DEA-854E-C549-8995-ECE356E09EB2}" destId="{EBE41DEF-59E0-7645-8F30-CF9856E4E932}" srcOrd="1" destOrd="0" presId="urn:microsoft.com/office/officeart/2008/layout/VerticalAccentList"/>
    <dgm:cxn modelId="{FCDA8310-6D6B-C64D-B58C-74C86E67D63A}" type="presParOf" srcId="{F8A22DEA-854E-C549-8995-ECE356E09EB2}" destId="{E4749B47-42D5-964A-AE69-EB58E849F54E}" srcOrd="2" destOrd="0" presId="urn:microsoft.com/office/officeart/2008/layout/VerticalAccentList"/>
    <dgm:cxn modelId="{B23B1147-E3E3-674A-BAF1-8F9E4B77EFFD}" type="presParOf" srcId="{F8A22DEA-854E-C549-8995-ECE356E09EB2}" destId="{4E9B2C32-1787-FD4B-954C-3EA2BCA957FF}" srcOrd="3" destOrd="0" presId="urn:microsoft.com/office/officeart/2008/layout/VerticalAccentList"/>
    <dgm:cxn modelId="{D9DA2B2C-F3FE-1F4D-9F58-DAC7AA0E67E0}" type="presParOf" srcId="{F8A22DEA-854E-C549-8995-ECE356E09EB2}" destId="{3ACA8BE9-2348-9A4A-9539-246DDBCE7BE7}" srcOrd="4" destOrd="0" presId="urn:microsoft.com/office/officeart/2008/layout/VerticalAccentList"/>
    <dgm:cxn modelId="{B7E8DF18-3469-6646-BFB4-6328096A0D7D}" type="presParOf" srcId="{F8A22DEA-854E-C549-8995-ECE356E09EB2}" destId="{2C3036D4-5BE3-4542-9941-517FE612B836}" srcOrd="5" destOrd="0" presId="urn:microsoft.com/office/officeart/2008/layout/VerticalAccentList"/>
    <dgm:cxn modelId="{2C8E99FA-68F1-3844-947C-10FADA368966}" type="presParOf" srcId="{F8A22DEA-854E-C549-8995-ECE356E09EB2}" destId="{356B5E35-81BB-D24D-91FE-1066A9F96B6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C8D49-54FA-2943-94F7-FDE590AFEF33}">
      <dsp:nvSpPr>
        <dsp:cNvPr id="0" name=""/>
        <dsp:cNvSpPr/>
      </dsp:nvSpPr>
      <dsp:spPr>
        <a:xfrm>
          <a:off x="338137" y="553627"/>
          <a:ext cx="6086475" cy="55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Unit 1 – linear functions</a:t>
          </a:r>
          <a:endParaRPr lang="en-US" sz="2500" kern="1200" dirty="0"/>
        </a:p>
      </dsp:txBody>
      <dsp:txXfrm>
        <a:off x="338137" y="553627"/>
        <a:ext cx="6086475" cy="553315"/>
      </dsp:txXfrm>
    </dsp:sp>
    <dsp:sp modelId="{5C2948FD-31A8-A144-A4E6-A8BB25FEA1F1}">
      <dsp:nvSpPr>
        <dsp:cNvPr id="0" name=""/>
        <dsp:cNvSpPr/>
      </dsp:nvSpPr>
      <dsp:spPr>
        <a:xfrm>
          <a:off x="338137" y="1106943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22B631-C91C-3047-9FA8-3AA12740CC94}">
      <dsp:nvSpPr>
        <dsp:cNvPr id="0" name=""/>
        <dsp:cNvSpPr/>
      </dsp:nvSpPr>
      <dsp:spPr>
        <a:xfrm>
          <a:off x="1197006" y="1106943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F7C4A-CABC-8540-A2F3-177B7AE53CB1}">
      <dsp:nvSpPr>
        <dsp:cNvPr id="0" name=""/>
        <dsp:cNvSpPr/>
      </dsp:nvSpPr>
      <dsp:spPr>
        <a:xfrm>
          <a:off x="2055875" y="1106943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AD03B7-625E-0E4A-8ED8-30C6999FED27}">
      <dsp:nvSpPr>
        <dsp:cNvPr id="0" name=""/>
        <dsp:cNvSpPr/>
      </dsp:nvSpPr>
      <dsp:spPr>
        <a:xfrm>
          <a:off x="2914745" y="1106943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5C0801-669C-EE43-974F-B8F37455BC73}">
      <dsp:nvSpPr>
        <dsp:cNvPr id="0" name=""/>
        <dsp:cNvSpPr/>
      </dsp:nvSpPr>
      <dsp:spPr>
        <a:xfrm>
          <a:off x="3773614" y="1106943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3FCC5-6970-8B49-83EC-2DD4BA7A97EC}">
      <dsp:nvSpPr>
        <dsp:cNvPr id="0" name=""/>
        <dsp:cNvSpPr/>
      </dsp:nvSpPr>
      <dsp:spPr>
        <a:xfrm>
          <a:off x="4632483" y="1106943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8ECAB-45B5-1443-AEC2-81A1BBF81F63}">
      <dsp:nvSpPr>
        <dsp:cNvPr id="0" name=""/>
        <dsp:cNvSpPr/>
      </dsp:nvSpPr>
      <dsp:spPr>
        <a:xfrm>
          <a:off x="5491353" y="1106943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B443F-71FF-D34B-852C-1E31EAD459E0}">
      <dsp:nvSpPr>
        <dsp:cNvPr id="0" name=""/>
        <dsp:cNvSpPr/>
      </dsp:nvSpPr>
      <dsp:spPr>
        <a:xfrm>
          <a:off x="338137" y="1308302"/>
          <a:ext cx="6086475" cy="55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Unit 2 – geometric similarity</a:t>
          </a:r>
          <a:endParaRPr lang="en-US" sz="2500" kern="1200" dirty="0"/>
        </a:p>
      </dsp:txBody>
      <dsp:txXfrm>
        <a:off x="338137" y="1308302"/>
        <a:ext cx="6086475" cy="553315"/>
      </dsp:txXfrm>
    </dsp:sp>
    <dsp:sp modelId="{E6990CFC-3C20-1343-9EB1-00D20F1ECD8E}">
      <dsp:nvSpPr>
        <dsp:cNvPr id="0" name=""/>
        <dsp:cNvSpPr/>
      </dsp:nvSpPr>
      <dsp:spPr>
        <a:xfrm>
          <a:off x="338137" y="1861617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1922A-C662-D14A-8C1F-5ECA9B534336}">
      <dsp:nvSpPr>
        <dsp:cNvPr id="0" name=""/>
        <dsp:cNvSpPr/>
      </dsp:nvSpPr>
      <dsp:spPr>
        <a:xfrm>
          <a:off x="1197006" y="1861617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88072-A2F3-444F-AB69-44CD09416528}">
      <dsp:nvSpPr>
        <dsp:cNvPr id="0" name=""/>
        <dsp:cNvSpPr/>
      </dsp:nvSpPr>
      <dsp:spPr>
        <a:xfrm>
          <a:off x="2055875" y="1861617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091CD9-FE0B-4A40-BFD4-EDCA02954429}">
      <dsp:nvSpPr>
        <dsp:cNvPr id="0" name=""/>
        <dsp:cNvSpPr/>
      </dsp:nvSpPr>
      <dsp:spPr>
        <a:xfrm>
          <a:off x="2914745" y="1861617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C75609-61A4-4840-B926-BB2950DBD12E}">
      <dsp:nvSpPr>
        <dsp:cNvPr id="0" name=""/>
        <dsp:cNvSpPr/>
      </dsp:nvSpPr>
      <dsp:spPr>
        <a:xfrm>
          <a:off x="3773614" y="1861617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382010-9884-954C-AADE-3FC755A7D276}">
      <dsp:nvSpPr>
        <dsp:cNvPr id="0" name=""/>
        <dsp:cNvSpPr/>
      </dsp:nvSpPr>
      <dsp:spPr>
        <a:xfrm>
          <a:off x="4632483" y="1861617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7391F-504B-9142-8FB6-26290DD3EBB9}">
      <dsp:nvSpPr>
        <dsp:cNvPr id="0" name=""/>
        <dsp:cNvSpPr/>
      </dsp:nvSpPr>
      <dsp:spPr>
        <a:xfrm>
          <a:off x="5491353" y="1861617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2ED0AC-1350-ED44-98C2-2C1450ECE2EB}">
      <dsp:nvSpPr>
        <dsp:cNvPr id="0" name=""/>
        <dsp:cNvSpPr/>
      </dsp:nvSpPr>
      <dsp:spPr>
        <a:xfrm>
          <a:off x="338137" y="2062976"/>
          <a:ext cx="6086475" cy="55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Unit 3 – patterns and expressions</a:t>
          </a:r>
          <a:endParaRPr lang="en-US" sz="2500" kern="1200" dirty="0"/>
        </a:p>
      </dsp:txBody>
      <dsp:txXfrm>
        <a:off x="338137" y="2062976"/>
        <a:ext cx="6086475" cy="553315"/>
      </dsp:txXfrm>
    </dsp:sp>
    <dsp:sp modelId="{F6E291B1-C128-E04F-A744-CFE3F3F8DFC9}">
      <dsp:nvSpPr>
        <dsp:cNvPr id="0" name=""/>
        <dsp:cNvSpPr/>
      </dsp:nvSpPr>
      <dsp:spPr>
        <a:xfrm>
          <a:off x="338137" y="2616292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E41DEF-59E0-7645-8F30-CF9856E4E932}">
      <dsp:nvSpPr>
        <dsp:cNvPr id="0" name=""/>
        <dsp:cNvSpPr/>
      </dsp:nvSpPr>
      <dsp:spPr>
        <a:xfrm>
          <a:off x="1197006" y="2616292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749B47-42D5-964A-AE69-EB58E849F54E}">
      <dsp:nvSpPr>
        <dsp:cNvPr id="0" name=""/>
        <dsp:cNvSpPr/>
      </dsp:nvSpPr>
      <dsp:spPr>
        <a:xfrm>
          <a:off x="2055875" y="2616292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9B2C32-1787-FD4B-954C-3EA2BCA957FF}">
      <dsp:nvSpPr>
        <dsp:cNvPr id="0" name=""/>
        <dsp:cNvSpPr/>
      </dsp:nvSpPr>
      <dsp:spPr>
        <a:xfrm>
          <a:off x="2914745" y="2616292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A8BE9-2348-9A4A-9539-246DDBCE7BE7}">
      <dsp:nvSpPr>
        <dsp:cNvPr id="0" name=""/>
        <dsp:cNvSpPr/>
      </dsp:nvSpPr>
      <dsp:spPr>
        <a:xfrm>
          <a:off x="3773614" y="2616292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3036D4-5BE3-4542-9941-517FE612B836}">
      <dsp:nvSpPr>
        <dsp:cNvPr id="0" name=""/>
        <dsp:cNvSpPr/>
      </dsp:nvSpPr>
      <dsp:spPr>
        <a:xfrm>
          <a:off x="4632483" y="2616292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B5E35-81BB-D24D-91FE-1066A9F96B6F}">
      <dsp:nvSpPr>
        <dsp:cNvPr id="0" name=""/>
        <dsp:cNvSpPr/>
      </dsp:nvSpPr>
      <dsp:spPr>
        <a:xfrm>
          <a:off x="5491353" y="2616292"/>
          <a:ext cx="811530" cy="13525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5FA8E337-79B0-1A40-B8E2-7FBAEE0A8CE4}" type="datetimeFigureOut">
              <a:rPr lang="en-GB"/>
              <a:pPr>
                <a:defRPr/>
              </a:pPr>
              <a:t>18/02/2016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C7962000-B013-BB43-A927-EFEF863BA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8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6DFA-9F18-FF48-81A2-953061D8002B}" type="datetimeFigureOut">
              <a:rPr lang="en-US" smtClean="0"/>
              <a:t>18/02/2016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DA37-9DFD-0E41-920D-2CF8D0F38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9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4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778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53A0-41C8-F047-9FFF-1628D446B95F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F44A-76D8-C34F-B6DC-7736E833B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57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2B47-70E8-A94E-9DC8-17A5C3E73FE9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FC4E6-54C4-4340-90EB-77A0168A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795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C45E-7008-DE43-8585-DBADE544349C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34590-1BFD-3443-83C2-A00CEAF8E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541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499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8187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5020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88"/>
            <a:ext cx="8229600" cy="9461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B15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DE5C31-D28B-2448-8A6C-E870322BE191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88018BB-D36A-5549-91BB-AC9317C3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407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407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CAD8-E996-0040-ADED-31E2F1F87733}" type="datetimeFigureOut">
              <a:rPr lang="en-US"/>
              <a:pPr>
                <a:defRPr/>
              </a:pPr>
              <a:t>18/02/2016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5D59CA78-9C91-8C46-A45B-AF05431F9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24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0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776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18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4591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A8B07-6539-BF4B-BC81-6CAFC3437078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FB638-0910-104A-BB5F-FBEECC857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15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6FD78-9C8A-C144-8F89-89E9F2356B0D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8790A-1AE4-0246-B4F3-494D4EFEE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84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9281-CD77-C147-8A57-905636B0AA05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D71A-B437-7547-BEE8-5F0B136CD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592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3DAD-55CF-7C47-9BBE-730097F1B8D9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C99CF-2230-F746-9830-4973E8747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466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0453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5176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0514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60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en-GB" noProof="0" smtClean="0"/>
              <a:t>Click icon to add SmartArt graphic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6926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8380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500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045A9-FBB3-E846-B638-CC8837787776}" type="datetimeFigureOut">
              <a:rPr lang="en-US"/>
              <a:pPr>
                <a:defRPr/>
              </a:pPr>
              <a:t>18/02/2016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2AF84BB6-19AB-6D49-8381-D5ED2799E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573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157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496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0741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93C1A-BE1E-6E4E-AA80-2D7B4CA44453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1E41-9B76-3946-AEDC-0A1667F6D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694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4B10-41DB-8F4F-A7AF-B9E0AF2065A1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7AA24-5925-CA40-A8C3-7471252AA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20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53E43-A8D6-E743-8BE5-77DBB3A0C725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A997-32E0-1947-A9EF-8B4F12B27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411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B86C-5682-4C41-BC05-108208F201F7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73AF2-B2F7-6549-B02B-4EF1282A9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3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6072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6374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5516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2011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6072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83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83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8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1FB03-4AD7-5C4B-B3E4-CB89776CE3C7}" type="datetimeFigureOut">
              <a:rPr lang="en-US"/>
              <a:pPr>
                <a:defRPr/>
              </a:pPr>
              <a:t>18/02/2016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EA46778B-8475-D342-8117-8B1A6B381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38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52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46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6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4855D-9028-1645-9014-804CCCD55E6C}" type="datetimeFigureOut">
              <a:rPr lang="en-US"/>
              <a:pPr>
                <a:defRPr/>
              </a:pPr>
              <a:t>18/02/2016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8FCE459C-0ABF-9A4D-B3C0-6A4DFA02ED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29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186D-E09D-CB49-8A93-BE9F307E93E3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96A16-A1E5-6B4A-AE8C-7B9DEBB7E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6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0B8A6-72F7-1642-8554-1908E683F098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FB8B8-7670-F747-9C53-FA9D5154C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09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D46A-9030-454C-95B5-E5AC7853035E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791B-C657-784E-994C-CCAE1ECB1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44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D485F-7A4A-BA4D-A61C-4A08302122C7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C371-8C2E-4248-B2F1-38BF0B02E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40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177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01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627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607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88"/>
            <a:ext cx="8229600" cy="9461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B15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DE5C31-D28B-2448-8A6C-E870322BE191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88018BB-D36A-5549-91BB-AC9317C3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40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2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21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B2C50-18CD-F042-828C-F9DFE382489D}" type="datetimeFigureOut">
              <a:rPr lang="en-US"/>
              <a:pPr>
                <a:defRPr/>
              </a:pPr>
              <a:t>18/02/2016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C79591A4-0D96-7741-806D-B561679A9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03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5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00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BCDC-F74F-E34B-929D-92B6E8D43FE7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3D0C5-4711-D141-B8FD-F05D4E29B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0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AF18-2BEB-4547-86A4-658A3432BA64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80549-762A-264C-8B7B-4D120AA0D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4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82D3A-0B8E-BC4D-9C0A-37387224E6CD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CFD8B-A993-A24C-99B4-6ABCFE324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3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DC1D1-4236-7D42-BBB8-A41E48864524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DD32D-7316-F641-B236-917CC2620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749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921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52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411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1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02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A148-203D-E94A-9441-66DF5960CBF8}" type="datetimeFigureOut">
              <a:rPr lang="en-US"/>
              <a:pPr>
                <a:defRPr/>
              </a:pPr>
              <a:t>18/02/2016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EA3D6478-BB2B-8948-987B-D830DFC2D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79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09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25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C82F-12E9-F143-B2AA-EB9387915B6A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3A75-E118-884C-9847-41C7C0D1A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1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3A83-3A99-F74E-BB93-8CE89A0D1E6B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EA5FC-8526-5B4A-AC89-16AE7248B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53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E109-969B-D044-BB21-CEB9CECAC381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D307-B247-2145-BAED-BDF1D454B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8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7720-F4DD-1445-ADCC-E37346250884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654F-9D79-3642-ACD4-CC52B5941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38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055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152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425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838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69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607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88"/>
            <a:ext cx="8229600" cy="9461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B15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DE5C31-D28B-2448-8A6C-E870322BE191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88018BB-D36A-5549-91BB-AC9317C3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771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65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C390F-F797-BC45-ADCC-9A6179953E53}" type="datetimeFigureOut">
              <a:rPr lang="en-US"/>
              <a:pPr>
                <a:defRPr/>
              </a:pPr>
              <a:t>18/02/2016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28C08F17-6B53-5044-A1A2-4E2C009C5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20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63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5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F43A2-9A67-8645-85DE-A8BF0AF300A8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7D2A4-8A0B-FF4B-B5B7-87865EEE4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607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405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45A30-202E-244E-B4DF-2AEF687C311D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397D1-A32D-8D44-994F-F1C138E59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179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C33D-56DC-6847-BE5B-0352BFC2CE5B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9499-88CF-C34D-AADD-7924F5401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2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65973-4DB4-9E40-A5FB-39C2239804AB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BCCC4-4F2D-DB42-A1FD-708EC8F89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1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5476-DED2-264F-A8BF-E4A49990E96D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6D359-3489-D741-A7F5-4AF349AAF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30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8076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1918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519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88"/>
            <a:ext cx="8229600" cy="9461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B15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DE5C31-D28B-2448-8A6C-E870322BE191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88018BB-D36A-5549-91BB-AC9317C3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407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BC578-ABEA-6F4B-A251-F262CF907B17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1051F-F926-AF41-93F2-8F762D96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0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60FEE-384D-2E44-BE12-9EDEFDAE90C8}" type="datetimeFigureOut">
              <a:rPr lang="en-US"/>
              <a:pPr>
                <a:defRPr/>
              </a:pPr>
              <a:t>18/02/2016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5E2ECEFA-F76C-7948-91E7-B5E95AA69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431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483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431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736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CEC5-5721-7A47-B78C-07B45989887D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C3E3-EB4E-4443-B60F-BDDA8DB9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150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2BEE-9F78-8144-B03C-9D9B9E426344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CA60-A2D1-D845-8348-35D1F56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639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3FCA0-7688-1641-812B-2CD9FE9C6D97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FF06-75E5-7949-A40F-675A4F603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6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1C41-2CAF-6F48-8170-7FA221C2CF85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17CA-6A1C-8D4E-8433-692D55415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0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8692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0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DDA2-2B11-0140-AAF0-165DE8EAE5DD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10844-D8AB-244A-8E09-000CED45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36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723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568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8B8C-A4ED-A548-8844-5B5E411FA92E}" type="datetimeFigureOut">
              <a:rPr lang="en-US"/>
              <a:pPr>
                <a:defRPr/>
              </a:pPr>
              <a:t>18/02/2016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502F9B0C-963F-D84E-8405-9D9454D2CC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49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81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585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9656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40A89-5FE0-7B46-A36D-6FDA31022C6A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0429-6072-0C48-98A3-699222FB9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64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41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358480"/>
            <a:ext cx="5486400" cy="3813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2057400"/>
            <a:ext cx="2945429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5D84D-89DB-654A-8E19-9DC7D3F21415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7F32-F11D-A142-B374-CA008436F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74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6E21-A909-2C4B-80D5-3C834DF3B0CF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C6B7-D7AB-9544-8027-4DAEFDD77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3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E5873-8241-254D-ABF3-3D23403FB2F0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6A519-0AE9-7547-92A2-AD8758A0B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075"/>
            <a:ext cx="2057400" cy="4600088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075"/>
            <a:ext cx="6019800" cy="460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A7E09-3189-E747-8E96-0A19B3BC0C34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26C7-6068-304A-9E6A-D824DC2B0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559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441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8408458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 sz="2800"/>
            </a:lvl1pPr>
            <a:lvl2pPr>
              <a:defRPr sz="20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370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6075" y="1697038"/>
            <a:ext cx="3344863" cy="46736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tabLst>
                <a:tab pos="263525" algn="l"/>
              </a:tabLst>
              <a:defRPr/>
            </a:lvl1pPr>
            <a:lvl2pPr marL="7429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4064000" y="1697038"/>
            <a:ext cx="4622800" cy="46736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6075" y="6440488"/>
            <a:ext cx="4028369" cy="314031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0" indent="0">
              <a:buNone/>
              <a:defRPr sz="1300" b="0" i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88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88"/>
            <a:ext cx="8229600" cy="9461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0B15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DE5C31-D28B-2448-8A6C-E870322BE191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88018BB-D36A-5549-91BB-AC9317C3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407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45"/>
            <a:ext cx="7772400" cy="84702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7700"/>
            <a:ext cx="7772400" cy="724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E56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384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5276"/>
            <a:ext cx="8229600" cy="350088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0A11-E0C7-1841-A23B-E37F5276D044}" type="datetimeFigureOut">
              <a:rPr lang="en-US"/>
              <a:pPr>
                <a:defRPr/>
              </a:pPr>
              <a:t>18/02/2016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8488" y="6356350"/>
            <a:ext cx="77787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377CF01F-E8C1-044D-A9FE-0A4C06C60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320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510"/>
            <a:ext cx="8229600" cy="600455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746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3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849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2236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4"/>
            <a:ext cx="3008313" cy="9165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8524"/>
            <a:ext cx="5111750" cy="47376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71917"/>
            <a:ext cx="3008313" cy="3554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B61C8-7490-9B4B-B2E8-E8DF061089CB}" type="datetimeFigureOut">
              <a:rPr lang="en-US"/>
              <a:pPr>
                <a:defRPr/>
              </a:pPr>
              <a:t>18/02/2016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E7002-91F3-8149-B34A-DB49F377A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0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4.xml"/><Relationship Id="rId15" Type="http://schemas.openxmlformats.org/officeDocument/2006/relationships/theme" Target="../theme/theme1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theme" Target="../theme/theme4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theme" Target="../theme/theme5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theme" Target="../theme/theme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theme" Target="../theme/theme7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theme" Target="../theme/theme8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<Relationship Id="rId15" Type="http://schemas.openxmlformats.org/officeDocument/2006/relationships/theme" Target="../theme/theme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5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oE_286_landscap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415" r:id="rId2"/>
    <p:sldLayoutId id="2147484345" r:id="rId3"/>
    <p:sldLayoutId id="2147484346" r:id="rId4"/>
    <p:sldLayoutId id="2147484347" r:id="rId5"/>
    <p:sldLayoutId id="2147484416" r:id="rId6"/>
    <p:sldLayoutId id="2147484417" r:id="rId7"/>
    <p:sldLayoutId id="2147484418" r:id="rId8"/>
    <p:sldLayoutId id="2147484419" r:id="rId9"/>
    <p:sldLayoutId id="2147484348" r:id="rId10"/>
    <p:sldLayoutId id="2147484349" r:id="rId11"/>
    <p:sldLayoutId id="2147484350" r:id="rId12"/>
    <p:sldLayoutId id="2147484472" r:id="rId13"/>
    <p:sldLayoutId id="2147484473" r:id="rId1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8CB87">
            <a:alpha val="9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IoE_286_landscap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60" r:id="rId2"/>
    <p:sldLayoutId id="2147484409" r:id="rId3"/>
    <p:sldLayoutId id="2147484410" r:id="rId4"/>
    <p:sldLayoutId id="2147484411" r:id="rId5"/>
    <p:sldLayoutId id="2147484461" r:id="rId6"/>
    <p:sldLayoutId id="2147484462" r:id="rId7"/>
    <p:sldLayoutId id="2147484463" r:id="rId8"/>
    <p:sldLayoutId id="2147484464" r:id="rId9"/>
    <p:sldLayoutId id="2147484412" r:id="rId10"/>
    <p:sldLayoutId id="2147484413" r:id="rId11"/>
    <p:sldLayoutId id="2147484414" r:id="rId12"/>
    <p:sldLayoutId id="2147484470" r:id="rId13"/>
    <p:sldLayoutId id="2147484471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FD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IoE_286_landscap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420" r:id="rId2"/>
    <p:sldLayoutId id="2147484352" r:id="rId3"/>
    <p:sldLayoutId id="2147484353" r:id="rId4"/>
    <p:sldLayoutId id="2147484354" r:id="rId5"/>
    <p:sldLayoutId id="2147484421" r:id="rId6"/>
    <p:sldLayoutId id="2147484422" r:id="rId7"/>
    <p:sldLayoutId id="2147484423" r:id="rId8"/>
    <p:sldLayoutId id="2147484424" r:id="rId9"/>
    <p:sldLayoutId id="2147484355" r:id="rId10"/>
    <p:sldLayoutId id="2147484356" r:id="rId11"/>
    <p:sldLayoutId id="2147484357" r:id="rId12"/>
    <p:sldLayoutId id="2147484358" r:id="rId13"/>
    <p:sldLayoutId id="2147484465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C99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425" r:id="rId2"/>
    <p:sldLayoutId id="2147484360" r:id="rId3"/>
    <p:sldLayoutId id="2147484361" r:id="rId4"/>
    <p:sldLayoutId id="2147484426" r:id="rId5"/>
    <p:sldLayoutId id="2147484427" r:id="rId6"/>
    <p:sldLayoutId id="2147484428" r:id="rId7"/>
    <p:sldLayoutId id="2147484429" r:id="rId8"/>
    <p:sldLayoutId id="2147484362" r:id="rId9"/>
    <p:sldLayoutId id="2147484363" r:id="rId10"/>
    <p:sldLayoutId id="2147484364" r:id="rId11"/>
    <p:sldLayoutId id="214748436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5A5C2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IoE_286_landscap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430" r:id="rId2"/>
    <p:sldLayoutId id="2147484367" r:id="rId3"/>
    <p:sldLayoutId id="2147484368" r:id="rId4"/>
    <p:sldLayoutId id="2147484431" r:id="rId5"/>
    <p:sldLayoutId id="2147484432" r:id="rId6"/>
    <p:sldLayoutId id="2147484433" r:id="rId7"/>
    <p:sldLayoutId id="2147484434" r:id="rId8"/>
    <p:sldLayoutId id="2147484369" r:id="rId9"/>
    <p:sldLayoutId id="2147484370" r:id="rId10"/>
    <p:sldLayoutId id="2147484371" r:id="rId11"/>
    <p:sldLayoutId id="2147484372" r:id="rId12"/>
    <p:sldLayoutId id="2147484466" r:id="rId13"/>
    <p:sldLayoutId id="2147484467" r:id="rId14"/>
    <p:sldLayoutId id="2147484475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A72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IoE_286_landscap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435" r:id="rId2"/>
    <p:sldLayoutId id="2147484374" r:id="rId3"/>
    <p:sldLayoutId id="2147484375" r:id="rId4"/>
    <p:sldLayoutId id="2147484376" r:id="rId5"/>
    <p:sldLayoutId id="2147484436" r:id="rId6"/>
    <p:sldLayoutId id="2147484437" r:id="rId7"/>
    <p:sldLayoutId id="2147484438" r:id="rId8"/>
    <p:sldLayoutId id="2147484439" r:id="rId9"/>
    <p:sldLayoutId id="2147484377" r:id="rId10"/>
    <p:sldLayoutId id="2147484378" r:id="rId11"/>
    <p:sldLayoutId id="2147484379" r:id="rId12"/>
    <p:sldLayoutId id="2147484477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6222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IoE_286_landscap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440" r:id="rId2"/>
    <p:sldLayoutId id="2147484381" r:id="rId3"/>
    <p:sldLayoutId id="2147484382" r:id="rId4"/>
    <p:sldLayoutId id="2147484383" r:id="rId5"/>
    <p:sldLayoutId id="2147484441" r:id="rId6"/>
    <p:sldLayoutId id="2147484442" r:id="rId7"/>
    <p:sldLayoutId id="2147484443" r:id="rId8"/>
    <p:sldLayoutId id="2147484444" r:id="rId9"/>
    <p:sldLayoutId id="2147484384" r:id="rId10"/>
    <p:sldLayoutId id="2147484385" r:id="rId11"/>
    <p:sldLayoutId id="214748438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003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IoE_286_landscap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445" r:id="rId2"/>
    <p:sldLayoutId id="2147484388" r:id="rId3"/>
    <p:sldLayoutId id="2147484389" r:id="rId4"/>
    <p:sldLayoutId id="2147484390" r:id="rId5"/>
    <p:sldLayoutId id="2147484446" r:id="rId6"/>
    <p:sldLayoutId id="2147484447" r:id="rId7"/>
    <p:sldLayoutId id="2147484448" r:id="rId8"/>
    <p:sldLayoutId id="2147484449" r:id="rId9"/>
    <p:sldLayoutId id="2147484391" r:id="rId10"/>
    <p:sldLayoutId id="2147484392" r:id="rId11"/>
    <p:sldLayoutId id="2147484393" r:id="rId12"/>
    <p:sldLayoutId id="2147484478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597A3">
            <a:alpha val="9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IoE_286_landscap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450" r:id="rId2"/>
    <p:sldLayoutId id="2147484395" r:id="rId3"/>
    <p:sldLayoutId id="2147484396" r:id="rId4"/>
    <p:sldLayoutId id="2147484397" r:id="rId5"/>
    <p:sldLayoutId id="2147484451" r:id="rId6"/>
    <p:sldLayoutId id="2147484452" r:id="rId7"/>
    <p:sldLayoutId id="2147484453" r:id="rId8"/>
    <p:sldLayoutId id="2147484454" r:id="rId9"/>
    <p:sldLayoutId id="2147484398" r:id="rId10"/>
    <p:sldLayoutId id="2147484399" r:id="rId11"/>
    <p:sldLayoutId id="2147484400" r:id="rId12"/>
    <p:sldLayoutId id="2147484479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FD7BC">
            <a:alpha val="9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IoE_286_landscap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55" r:id="rId2"/>
    <p:sldLayoutId id="2147484402" r:id="rId3"/>
    <p:sldLayoutId id="2147484403" r:id="rId4"/>
    <p:sldLayoutId id="2147484404" r:id="rId5"/>
    <p:sldLayoutId id="2147484456" r:id="rId6"/>
    <p:sldLayoutId id="2147484457" r:id="rId7"/>
    <p:sldLayoutId id="2147484458" r:id="rId8"/>
    <p:sldLayoutId id="2147484459" r:id="rId9"/>
    <p:sldLayoutId id="2147484405" r:id="rId10"/>
    <p:sldLayoutId id="2147484406" r:id="rId11"/>
    <p:sldLayoutId id="2147484407" r:id="rId12"/>
    <p:sldLayoutId id="2147484468" r:id="rId13"/>
    <p:sldLayoutId id="2147484469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1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.xml"/><Relationship Id="rId12" Type="http://schemas.openxmlformats.org/officeDocument/2006/relationships/diagramColors" Target="../diagrams/colors1.xml"/><Relationship Id="rId13" Type="http://schemas.microsoft.com/office/2007/relationships/diagramDrawing" Target="../diagrams/drawing1.xml"/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9" Type="http://schemas.openxmlformats.org/officeDocument/2006/relationships/diagramData" Target="../diagrams/data1.xml"/><Relationship Id="rId10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Relationship Id="rId3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Relationship Id="rId3" Type="http://schemas.openxmlformats.org/officeDocument/2006/relationships/hyperlink" Target="mailto:a.clark-wilson@ioe.ac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alisoncw/Documents/Filing%20cabinet/Conferences/2016_ICME13_Hamburg/Survey%20Team/Tokyo%202016/Lecture/parallel_lines.gsp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1096" y="427182"/>
            <a:ext cx="9957032" cy="74677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1225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533400" y="3961715"/>
            <a:ext cx="88166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4000" b="1" dirty="0">
                <a:latin typeface="Helvetica" charset="0"/>
                <a:cs typeface="Helvetica" charset="0"/>
              </a:rPr>
              <a:t>Technology </a:t>
            </a:r>
            <a:r>
              <a:rPr lang="en-GB" sz="4000" b="1" dirty="0" smtClean="0">
                <a:latin typeface="Helvetica" charset="0"/>
                <a:cs typeface="Helvetica" charset="0"/>
              </a:rPr>
              <a:t>in mathematics education: Implications </a:t>
            </a:r>
            <a:r>
              <a:rPr lang="en-GB" sz="4000" b="1" dirty="0">
                <a:latin typeface="Helvetica" charset="0"/>
                <a:cs typeface="Helvetica" charset="0"/>
              </a:rPr>
              <a:t>for </a:t>
            </a:r>
            <a:r>
              <a:rPr lang="en-GB" sz="4000" b="1" dirty="0" smtClean="0">
                <a:latin typeface="Helvetica" charset="0"/>
                <a:cs typeface="Helvetica" charset="0"/>
              </a:rPr>
              <a:t>professional </a:t>
            </a:r>
            <a:r>
              <a:rPr lang="en-GB" sz="4000" b="1" dirty="0" smtClean="0">
                <a:latin typeface="Helvetica" charset="0"/>
                <a:cs typeface="Helvetica" charset="0"/>
              </a:rPr>
              <a:t>development</a:t>
            </a:r>
            <a:endParaRPr lang="en-GB" sz="4000" b="1" dirty="0">
              <a:latin typeface="Helvetica" charset="0"/>
              <a:cs typeface="Helvetica" charset="0"/>
            </a:endParaRPr>
          </a:p>
        </p:txBody>
      </p:sp>
      <p:sp>
        <p:nvSpPr>
          <p:cNvPr id="63493" name="TextBox 3"/>
          <p:cNvSpPr txBox="1">
            <a:spLocks noChangeArrowheads="1"/>
          </p:cNvSpPr>
          <p:nvPr/>
        </p:nvSpPr>
        <p:spPr bwMode="auto">
          <a:xfrm>
            <a:off x="533399" y="5857875"/>
            <a:ext cx="84113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3200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Alison Clark-Wilson</a:t>
            </a:r>
          </a:p>
          <a:p>
            <a:pPr eaLnBrk="1" hangingPunct="1"/>
            <a:r>
              <a:rPr lang="en-GB" sz="2800" i="1" dirty="0" smtClean="0">
                <a:solidFill>
                  <a:srgbClr val="000000"/>
                </a:solidFill>
                <a:latin typeface="Helvetica" charset="0"/>
                <a:cs typeface="Helvetica" charset="0"/>
              </a:rPr>
              <a:t>UCL Knowledge Lab, University College London</a:t>
            </a:r>
            <a:endParaRPr lang="en-GB" sz="2800" i="1" dirty="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302" y="4908036"/>
            <a:ext cx="15494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6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00"/>
                </a:solidFill>
                <a:cs typeface="+mn-cs"/>
              </a:rPr>
              <a:t>Important terms</a:t>
            </a:r>
            <a:endParaRPr lang="en-US" sz="1200" dirty="0">
              <a:solidFill>
                <a:srgbClr val="000000"/>
              </a:solidFill>
              <a:cs typeface="+mn-cs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transformative technologies </a:t>
            </a:r>
            <a:r>
              <a:rPr lang="en-US" sz="2400" dirty="0">
                <a:solidFill>
                  <a:srgbClr val="000000"/>
                </a:solidFill>
                <a:cs typeface="+mn-cs"/>
              </a:rPr>
              <a:t>-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+mn-cs"/>
              </a:rPr>
              <a:t>‘computational tools through which students and teachers (re-)express their mathematical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understandings’ </a:t>
            </a:r>
            <a:r>
              <a:rPr lang="en-US" sz="2400" dirty="0">
                <a:solidFill>
                  <a:srgbClr val="000000"/>
                </a:solidFill>
                <a:cs typeface="+mn-cs"/>
              </a:rPr>
              <a:t>(Clark-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Wilson et al, 2013, Hoyles and </a:t>
            </a:r>
            <a:r>
              <a:rPr lang="en-US" sz="2400" dirty="0">
                <a:solidFill>
                  <a:srgbClr val="000000"/>
                </a:solidFill>
                <a:cs typeface="+mn-cs"/>
              </a:rPr>
              <a:t>Noss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, 2003)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scaling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 - the processes and products that bring innovative technologies to most mathematics classrooms on a national level (elaborated from Hung et al, 2010).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landmark activity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– one that is indicative of </a:t>
            </a:r>
            <a:r>
              <a:rPr lang="en-US" sz="2400" dirty="0">
                <a:solidFill>
                  <a:srgbClr val="000000"/>
                </a:solidFill>
                <a:cs typeface="+mn-cs"/>
              </a:rPr>
              <a:t>a rethinking of the mathematics or an extension of previously held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ideas.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rgbClr val="003B79"/>
              </a:solidFill>
              <a:cs typeface="+mn-cs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rgbClr val="003B79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74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71408" y="3812497"/>
            <a:ext cx="3672592" cy="3263982"/>
            <a:chOff x="592502" y="4305956"/>
            <a:chExt cx="2247541" cy="199748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181974">
              <a:off x="592502" y="4743864"/>
              <a:ext cx="1080000" cy="15449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4544" y="4305956"/>
              <a:ext cx="1080000" cy="15559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86918">
              <a:off x="1760043" y="4754346"/>
              <a:ext cx="1080000" cy="1549091"/>
            </a:xfrm>
            <a:prstGeom prst="rect">
              <a:avLst/>
            </a:prstGeom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03170" y="4463636"/>
            <a:ext cx="4068280" cy="2667011"/>
            <a:chOff x="3213001" y="4730502"/>
            <a:chExt cx="2763522" cy="18116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27627">
              <a:off x="3916364" y="4730502"/>
              <a:ext cx="1830600" cy="108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39438">
              <a:off x="3213001" y="5196938"/>
              <a:ext cx="1800000" cy="101965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1275">
              <a:off x="4169106" y="5462163"/>
              <a:ext cx="1807417" cy="1080000"/>
            </a:xfrm>
            <a:prstGeom prst="rect">
              <a:avLst/>
            </a:prstGeom>
          </p:spPr>
        </p:pic>
      </p:grpSp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46075" y="1305248"/>
            <a:ext cx="8408458" cy="4673600"/>
          </a:xfrm>
        </p:spPr>
        <p:txBody>
          <a:bodyPr/>
          <a:lstStyle/>
          <a:p>
            <a:r>
              <a:rPr lang="en-GB" sz="4000" b="1" dirty="0">
                <a:solidFill>
                  <a:srgbClr val="000000"/>
                </a:solidFill>
                <a:cs typeface="+mn-cs"/>
              </a:rPr>
              <a:t>The curriculum </a:t>
            </a:r>
            <a:r>
              <a:rPr lang="en-GB" sz="4000" b="1" dirty="0" smtClean="0">
                <a:solidFill>
                  <a:srgbClr val="000000"/>
                </a:solidFill>
                <a:cs typeface="+mn-cs"/>
              </a:rPr>
              <a:t>units</a:t>
            </a:r>
          </a:p>
          <a:p>
            <a:r>
              <a:rPr lang="en-GB" sz="2000" i="1" dirty="0" smtClean="0">
                <a:solidFill>
                  <a:srgbClr val="000000"/>
                </a:solidFill>
                <a:cs typeface="+mn-cs"/>
              </a:rPr>
              <a:t>(2-4 weeks of classroom work)</a:t>
            </a:r>
            <a:endParaRPr lang="en-GB" sz="2000" i="1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694019"/>
              </p:ext>
            </p:extLst>
          </p:nvPr>
        </p:nvGraphicFramePr>
        <p:xfrm>
          <a:off x="0" y="1773238"/>
          <a:ext cx="676275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6774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functions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libri" charset="0"/>
              </a:rPr>
              <a:t>Context: </a:t>
            </a:r>
            <a:r>
              <a:rPr lang="en-US" sz="2400" dirty="0">
                <a:latin typeface="Calibri" charset="0"/>
              </a:rPr>
              <a:t>Developing games for mobile phones:  using mathematics to </a:t>
            </a:r>
            <a:r>
              <a:rPr lang="en-US" sz="2400" dirty="0" err="1">
                <a:latin typeface="Calibri" charset="0"/>
              </a:rPr>
              <a:t>analyse</a:t>
            </a:r>
            <a:r>
              <a:rPr lang="en-US" sz="2400" dirty="0">
                <a:latin typeface="Calibri" charset="0"/>
              </a:rPr>
              <a:t> and create simulated motion games</a:t>
            </a:r>
            <a:r>
              <a:rPr lang="en-US" sz="2400" b="1" dirty="0">
                <a:latin typeface="Calibri" charset="0"/>
              </a:rPr>
              <a:t>.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“Let’s </a:t>
            </a:r>
            <a:r>
              <a:rPr lang="en-GB" sz="2400" b="1" dirty="0"/>
              <a:t>work on a game with robots. We need to set up the mathematics to make our robots move at different speeds</a:t>
            </a:r>
            <a:r>
              <a:rPr lang="en-GB" sz="2400" b="1" dirty="0" smtClean="0"/>
              <a:t>.”</a:t>
            </a:r>
            <a:endParaRPr lang="en-GB" sz="2400" b="1" dirty="0"/>
          </a:p>
          <a:p>
            <a:endParaRPr lang="en-GB" dirty="0"/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4645025" y="1844824"/>
            <a:ext cx="4041775" cy="42813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alibri" charset="0"/>
              </a:rPr>
              <a:t>Design </a:t>
            </a:r>
            <a:r>
              <a:rPr lang="en-US" sz="1800" b="1" dirty="0" smtClean="0">
                <a:solidFill>
                  <a:srgbClr val="000000"/>
                </a:solidFill>
                <a:latin typeface="Calibri" charset="0"/>
              </a:rPr>
              <a:t>principles: 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dynamic simulation and linking between representations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drive the simulation from the graph or the function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show/hide representations, as appropriate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alibri" charset="0"/>
              </a:rPr>
              <a:t>Big mathematical ideas </a:t>
            </a:r>
          </a:p>
          <a:p>
            <a:pPr>
              <a:spcBef>
                <a:spcPts val="600"/>
              </a:spcBef>
              <a:buClr>
                <a:srgbClr val="004B8D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Calibri" charset="0"/>
              </a:rPr>
              <a:t>Coordinating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algebraic, graphical, and tabular representations</a:t>
            </a:r>
          </a:p>
          <a:p>
            <a:pPr>
              <a:spcBef>
                <a:spcPts val="600"/>
              </a:spcBef>
              <a:buClr>
                <a:srgbClr val="004B8D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y= mx+c as a model of constant velocity motion – the </a:t>
            </a:r>
            <a:r>
              <a:rPr lang="en-US" sz="1800" b="1" dirty="0" smtClean="0">
                <a:solidFill>
                  <a:srgbClr val="000000"/>
                </a:solidFill>
                <a:latin typeface="Calibri" charset="0"/>
              </a:rPr>
              <a:t>meaning of m and c in the motion context</a:t>
            </a:r>
          </a:p>
          <a:p>
            <a:pPr>
              <a:spcBef>
                <a:spcPts val="600"/>
              </a:spcBef>
              <a:buClr>
                <a:srgbClr val="004B8D"/>
              </a:buClr>
              <a:buSzPct val="100000"/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Calibri" charset="0"/>
              </a:rPr>
              <a:t>Velocity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 as speed with direction and </a:t>
            </a:r>
            <a:r>
              <a:rPr lang="en-US" sz="1800" b="1" dirty="0" smtClean="0">
                <a:solidFill>
                  <a:srgbClr val="000000"/>
                </a:solidFill>
                <a:latin typeface="Calibri" charset="0"/>
              </a:rPr>
              <a:t>average velocity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A82F66C-1CF6-5E41-8F30-97908E3F75E7}" type="slidenum">
              <a:rPr lang="en-US" smtClean="0"/>
              <a:pPr/>
              <a:t>12</a:t>
            </a:fld>
            <a:endParaRPr lang="en-US">
              <a:solidFill>
                <a:srgbClr val="FB8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7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hakey_with_all_re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09" r="-24109"/>
          <a:stretch>
            <a:fillRect/>
          </a:stretch>
        </p:blipFill>
        <p:spPr>
          <a:xfrm>
            <a:off x="-1702859" y="1296959"/>
            <a:ext cx="12781219" cy="5437154"/>
          </a:xfrm>
          <a:prstGeom prst="rect">
            <a:avLst/>
          </a:prstGeom>
        </p:spPr>
      </p:pic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 bwMode="auto">
          <a:xfrm>
            <a:off x="2857674" y="1790784"/>
            <a:ext cx="2209190" cy="864096"/>
          </a:xfrm>
          <a:prstGeom prst="donut">
            <a:avLst>
              <a:gd name="adj" fmla="val 11282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</a:rPr>
              <a:t>animation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Donut 6"/>
          <p:cNvSpPr/>
          <p:nvPr/>
        </p:nvSpPr>
        <p:spPr bwMode="auto">
          <a:xfrm>
            <a:off x="6934810" y="2902392"/>
            <a:ext cx="2209190" cy="864096"/>
          </a:xfrm>
          <a:prstGeom prst="donut">
            <a:avLst>
              <a:gd name="adj" fmla="val 11282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4114669" y="2902392"/>
            <a:ext cx="2209190" cy="864096"/>
          </a:xfrm>
          <a:prstGeom prst="donut">
            <a:avLst>
              <a:gd name="adj" fmla="val 11282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Donut 8"/>
          <p:cNvSpPr/>
          <p:nvPr/>
        </p:nvSpPr>
        <p:spPr bwMode="auto">
          <a:xfrm>
            <a:off x="970230" y="2902392"/>
            <a:ext cx="2209190" cy="864096"/>
          </a:xfrm>
          <a:prstGeom prst="donut">
            <a:avLst>
              <a:gd name="adj" fmla="val 11282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pic>
        <p:nvPicPr>
          <p:cNvPr id="5" name="Content Placeholder 8" descr="2014-03-26_17-19-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0" r="13320"/>
          <a:stretch>
            <a:fillRect/>
          </a:stretch>
        </p:blipFill>
        <p:spPr>
          <a:xfrm>
            <a:off x="4651996" y="1417638"/>
            <a:ext cx="5077562" cy="4963886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417638"/>
            <a:ext cx="4040188" cy="4708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tabLst>
                <a:tab pos="263525" algn="l"/>
              </a:tabLst>
              <a:defRPr/>
            </a:pPr>
            <a:r>
              <a:rPr lang="en-US" sz="4000" b="1" dirty="0" smtClean="0">
                <a:solidFill>
                  <a:srgbClr val="003B79"/>
                </a:solidFill>
              </a:rPr>
              <a:t>The current scale…</a:t>
            </a:r>
            <a:endParaRPr lang="en-US" sz="4000" dirty="0" smtClean="0">
              <a:solidFill>
                <a:srgbClr val="003B7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r>
              <a:rPr lang="en-GB" sz="2800" dirty="0" smtClean="0">
                <a:solidFill>
                  <a:srgbClr val="003B79"/>
                </a:solidFill>
                <a:cs typeface="+mn-cs"/>
              </a:rPr>
              <a:t>164 schools, 358 teachers, 9000 pupils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r>
              <a:rPr lang="en-GB" sz="2800" dirty="0" smtClean="0">
                <a:solidFill>
                  <a:srgbClr val="003B79"/>
                </a:solidFill>
                <a:cs typeface="+mn-cs"/>
              </a:rPr>
              <a:t>12 </a:t>
            </a:r>
            <a:r>
              <a:rPr lang="en-GB" sz="2800" dirty="0" smtClean="0">
                <a:solidFill>
                  <a:srgbClr val="003B79"/>
                </a:solidFill>
                <a:cs typeface="+mn-cs"/>
              </a:rPr>
              <a:t>developing Cornerstone </a:t>
            </a:r>
            <a:r>
              <a:rPr lang="en-GB" sz="2800" dirty="0" smtClean="0">
                <a:solidFill>
                  <a:srgbClr val="003B79"/>
                </a:solidFill>
                <a:cs typeface="+mn-cs"/>
              </a:rPr>
              <a:t>Maths networks across England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GB" dirty="0" smtClean="0">
              <a:solidFill>
                <a:srgbClr val="003B79"/>
              </a:solidFill>
              <a:cs typeface="+mn-cs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1996882"/>
            <a:ext cx="8408988" cy="4129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rgbClr val="003B79"/>
                </a:solidFill>
                <a:cs typeface="+mn-cs"/>
              </a:rPr>
              <a:t>So our issue is, how do we research how the curriculum units are enacted…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003B79"/>
                </a:solidFill>
                <a:cs typeface="+mn-cs"/>
              </a:rPr>
              <a:t>a</a:t>
            </a:r>
            <a:r>
              <a:rPr lang="en-US" sz="7200" dirty="0" smtClean="0">
                <a:solidFill>
                  <a:srgbClr val="003B79"/>
                </a:solidFill>
                <a:cs typeface="+mn-cs"/>
              </a:rPr>
              <a:t>t</a:t>
            </a:r>
            <a:r>
              <a:rPr lang="en-US" sz="8000" dirty="0" smtClean="0">
                <a:solidFill>
                  <a:srgbClr val="003B79"/>
                </a:solidFill>
                <a:cs typeface="+mn-cs"/>
              </a:rPr>
              <a:t> s</a:t>
            </a:r>
            <a:r>
              <a:rPr lang="en-US" sz="8800" dirty="0" smtClean="0">
                <a:solidFill>
                  <a:srgbClr val="003B79"/>
                </a:solidFill>
                <a:cs typeface="+mn-cs"/>
              </a:rPr>
              <a:t>c</a:t>
            </a:r>
            <a:r>
              <a:rPr lang="en-US" sz="9600" dirty="0" smtClean="0">
                <a:solidFill>
                  <a:srgbClr val="003B79"/>
                </a:solidFill>
                <a:cs typeface="+mn-cs"/>
              </a:rPr>
              <a:t>a</a:t>
            </a:r>
            <a:r>
              <a:rPr lang="en-US" sz="11500" dirty="0" smtClean="0">
                <a:solidFill>
                  <a:srgbClr val="003B79"/>
                </a:solidFill>
                <a:cs typeface="+mn-cs"/>
              </a:rPr>
              <a:t>l</a:t>
            </a:r>
            <a:r>
              <a:rPr lang="en-US" sz="13800" dirty="0" smtClean="0">
                <a:solidFill>
                  <a:srgbClr val="003B79"/>
                </a:solidFill>
                <a:cs typeface="+mn-cs"/>
              </a:rPr>
              <a:t>e</a:t>
            </a:r>
            <a:endParaRPr lang="en-US" sz="6000" dirty="0" smtClean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i="1" dirty="0" smtClean="0">
              <a:solidFill>
                <a:srgbClr val="003B79"/>
              </a:solidFill>
              <a:cs typeface="+mn-cs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A82F66C-1CF6-5E41-8F30-97908E3F75E7}" type="slidenum">
              <a:rPr lang="en-US" smtClean="0"/>
              <a:pPr/>
              <a:t>14</a:t>
            </a:fld>
            <a:endParaRPr lang="en-US">
              <a:solidFill>
                <a:srgbClr val="FB8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cs typeface="+mn-cs"/>
              </a:rPr>
              <a:t>T</a:t>
            </a:r>
            <a:r>
              <a:rPr lang="en-US" sz="4000" b="1" dirty="0" smtClean="0">
                <a:solidFill>
                  <a:srgbClr val="000000"/>
                </a:solidFill>
                <a:cs typeface="+mn-cs"/>
              </a:rPr>
              <a:t>he ‘landmark’ activity</a:t>
            </a: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cs typeface="+mn-cs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provides an insight into how the classroom enactments align with the 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design principles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for the curriculum units, i.e. the ‘implementation fidelity’.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what is memorable for the teachers about the curriculum unit? 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w</a:t>
            </a:r>
            <a:r>
              <a:rPr lang="en-US" sz="2400" dirty="0" smtClean="0">
                <a:solidFill>
                  <a:srgbClr val="000000"/>
                </a:solidFill>
              </a:rPr>
              <a:t>hich tasks are ‘landmark’ for them, and why?</a:t>
            </a:r>
            <a:endParaRPr lang="en-US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•"/>
              <a:tabLst>
                <a:tab pos="263525" algn="l"/>
              </a:tabLst>
              <a:defRPr/>
            </a:pPr>
            <a:endParaRPr lang="en-US" sz="2400" dirty="0">
              <a:solidFill>
                <a:srgbClr val="003B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7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69" y="1619378"/>
            <a:ext cx="5544000" cy="4445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167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90105"/>
            <a:ext cx="8229600" cy="89471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mtClean="0"/>
              <a:t>Teachers’ justifications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625276"/>
            <a:ext cx="8229600" cy="17924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provoked rich mathematical </a:t>
            </a:r>
            <a:r>
              <a:rPr lang="en-GB" sz="2800" dirty="0" smtClean="0"/>
              <a:t>discussion; </a:t>
            </a:r>
            <a:endParaRPr lang="en-GB" sz="2800" dirty="0" smtClean="0"/>
          </a:p>
          <a:p>
            <a:r>
              <a:rPr lang="en-GB" sz="2800" dirty="0" smtClean="0"/>
              <a:t>revealed important </a:t>
            </a:r>
            <a:r>
              <a:rPr lang="en-GB" sz="2800" dirty="0" smtClean="0"/>
              <a:t>misconceptions;</a:t>
            </a:r>
            <a:endParaRPr lang="en-GB" sz="2800" dirty="0" smtClean="0"/>
          </a:p>
          <a:p>
            <a:r>
              <a:rPr lang="en-GB" sz="2800" dirty="0" smtClean="0"/>
              <a:t>revealed progress in </a:t>
            </a:r>
            <a:r>
              <a:rPr lang="en-GB" sz="2800" dirty="0" smtClean="0"/>
              <a:t>understanding. </a:t>
            </a:r>
            <a:endParaRPr lang="en-GB" sz="2800" dirty="0" smtClean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97044" y="4135903"/>
            <a:ext cx="8089756" cy="1200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i="1" dirty="0"/>
              <a:t>When answered together they showed immediately whether a pupil had understood the nature of the graphs, the different axes, the similarities and differences.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044" y="5288340"/>
            <a:ext cx="8089756" cy="1569660"/>
          </a:xfrm>
          <a:prstGeom prst="rect">
            <a:avLst/>
          </a:prstGeom>
          <a:solidFill>
            <a:srgbClr val="F2C0A7"/>
          </a:solidFill>
        </p:spPr>
        <p:txBody>
          <a:bodyPr wrap="square">
            <a:spAutoFit/>
          </a:bodyPr>
          <a:lstStyle/>
          <a:p>
            <a:r>
              <a:rPr lang="en-GB" sz="2400" i="1" dirty="0"/>
              <a:t>I could easily see which students had a deep understanding of the concept specifically how the position and time were placed on the graph and the meaning of these axes.</a:t>
            </a:r>
          </a:p>
        </p:txBody>
      </p:sp>
    </p:spTree>
    <p:extLst>
      <p:ext uri="{BB962C8B-B14F-4D97-AF65-F5344CB8AC3E}">
        <p14:creationId xmlns:p14="http://schemas.microsoft.com/office/powerpoint/2010/main" val="248167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80668"/>
            <a:ext cx="8229600" cy="28370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Adapted lesson study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all </a:t>
            </a:r>
            <a:r>
              <a:rPr lang="en-GB" sz="2800" dirty="0" smtClean="0"/>
              <a:t>teachers plan to teach and reflect upon the same Cornerstone Maths ‘landmark’ activity.</a:t>
            </a:r>
          </a:p>
          <a:p>
            <a:r>
              <a:rPr lang="en-GB" sz="2800" dirty="0" smtClean="0"/>
              <a:t>plans are shared within a private online project community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teach (and observe) the lesson.</a:t>
            </a:r>
            <a:endParaRPr lang="en-GB" sz="2800" dirty="0" smtClean="0"/>
          </a:p>
          <a:p>
            <a:r>
              <a:rPr lang="en-GB" sz="2800" dirty="0" smtClean="0"/>
              <a:t>project lesson </a:t>
            </a:r>
            <a:r>
              <a:rPr lang="en-GB" sz="2800" dirty="0" smtClean="0"/>
              <a:t>observations and teacher interviews concern only that particular activity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teachers meet to review and revise their plans.</a:t>
            </a:r>
            <a:endParaRPr lang="en-GB" sz="2800" dirty="0" smtClean="0"/>
          </a:p>
          <a:p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7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44" y="1362368"/>
            <a:ext cx="7539493" cy="48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5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5775" y="1700213"/>
            <a:ext cx="8408988" cy="467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cs typeface="+mn-cs"/>
              </a:rPr>
              <a:t>Some initial assumptions…</a:t>
            </a:r>
            <a:endParaRPr lang="en-US" sz="1200" dirty="0">
              <a:solidFill>
                <a:srgbClr val="000000"/>
              </a:solidFill>
              <a:cs typeface="+mn-cs"/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Wingdings" charset="2"/>
              <a:buChar char="§"/>
              <a:tabLst>
                <a:tab pos="263525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all </a:t>
            </a:r>
            <a:r>
              <a:rPr lang="en-US" sz="2400" dirty="0">
                <a:solidFill>
                  <a:srgbClr val="000000"/>
                </a:solidFill>
              </a:rPr>
              <a:t>curricula outline the mathematical content knowledge that students should learn (statutory documents? text books?)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Wingdings" charset="2"/>
              <a:buChar char="§"/>
              <a:tabLst>
                <a:tab pos="2635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some curricula state (explicitly/implicitly) how students should learn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Wingdings" charset="2"/>
              <a:buChar char="§"/>
              <a:tabLst>
                <a:tab pos="2635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some curricula state (explicitly/implicitly) how teachers should teach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Wingdings" charset="2"/>
              <a:buChar char="§"/>
              <a:tabLst>
                <a:tab pos="2635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some curricula are designed in parallel with the accompanying high-stakes tests/assessments</a:t>
            </a:r>
          </a:p>
          <a:p>
            <a:pPr marL="0" lvl="1" indent="0" eaLnBrk="1" fontAlgn="auto" hangingPunct="1">
              <a:spcAft>
                <a:spcPts val="0"/>
              </a:spcAft>
              <a:buFont typeface="Arial"/>
              <a:buNone/>
              <a:tabLst>
                <a:tab pos="263525" algn="l"/>
              </a:tabLst>
              <a:defRPr/>
            </a:pPr>
            <a:endParaRPr lang="en-US" dirty="0">
              <a:solidFill>
                <a:srgbClr val="003B7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rgbClr val="003B79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3B79"/>
              </a:solidFill>
              <a:ea typeface="+mn-ea"/>
              <a:cs typeface="+mn-cs"/>
            </a:endParaRPr>
          </a:p>
        </p:txBody>
      </p:sp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4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199" y="1384510"/>
            <a:ext cx="8582085" cy="60045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4000" dirty="0" smtClean="0"/>
              <a:t>But scaling is not only ‘more schools’</a:t>
            </a:r>
            <a:endParaRPr lang="en-GB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166386"/>
            <a:ext cx="4038600" cy="43541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400" smtClean="0"/>
              <a:t>Products:</a:t>
            </a:r>
          </a:p>
          <a:p>
            <a:r>
              <a:rPr lang="en-GB" sz="2000" smtClean="0">
                <a:solidFill>
                  <a:srgbClr val="757575"/>
                </a:solidFill>
              </a:rPr>
              <a:t>more schools</a:t>
            </a:r>
          </a:p>
          <a:p>
            <a:r>
              <a:rPr lang="en-GB" sz="2000" smtClean="0"/>
              <a:t>more professional networks</a:t>
            </a:r>
          </a:p>
          <a:p>
            <a:r>
              <a:rPr lang="en-GB" sz="2000" smtClean="0"/>
              <a:t>improved student attainment</a:t>
            </a:r>
          </a:p>
          <a:p>
            <a:r>
              <a:rPr lang="en-GB" sz="2000" smtClean="0"/>
              <a:t>more whole departments involved</a:t>
            </a:r>
          </a:p>
          <a:p>
            <a:r>
              <a:rPr lang="en-GB" sz="2000" smtClean="0"/>
              <a:t>wider use of materials (more classes within schools)</a:t>
            </a:r>
          </a:p>
          <a:p>
            <a:r>
              <a:rPr lang="en-GB" sz="2000" smtClean="0"/>
              <a:t>more teachers within departments involved</a:t>
            </a:r>
            <a:endParaRPr lang="en-GB" sz="20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48200" y="2166386"/>
            <a:ext cx="4038600" cy="43541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400" smtClean="0"/>
              <a:t>Processes:</a:t>
            </a:r>
          </a:p>
          <a:p>
            <a:r>
              <a:rPr lang="en-GB" sz="2000" smtClean="0"/>
              <a:t>web based curricular activity system</a:t>
            </a:r>
          </a:p>
          <a:p>
            <a:r>
              <a:rPr lang="en-GB" sz="2000" smtClean="0"/>
              <a:t>teacher community</a:t>
            </a:r>
          </a:p>
          <a:p>
            <a:r>
              <a:rPr lang="en-GB" sz="2000" smtClean="0"/>
              <a:t>localised PD offer (school clusters becoming networks)</a:t>
            </a:r>
          </a:p>
          <a:p>
            <a:r>
              <a:rPr lang="en-GB" sz="2000" smtClean="0"/>
              <a:t>school devised evaluation approaches</a:t>
            </a:r>
          </a:p>
          <a:p>
            <a:r>
              <a:rPr lang="en-GB" sz="2000" smtClean="0"/>
              <a:t>school based PD offer</a:t>
            </a:r>
          </a:p>
          <a:p>
            <a:r>
              <a:rPr lang="en-GB" sz="2000" smtClean="0"/>
              <a:t>embedding in local schemes of work</a:t>
            </a:r>
          </a:p>
          <a:p>
            <a:r>
              <a:rPr lang="en-GB" sz="2000" smtClean="0"/>
              <a:t>development of multipliers</a:t>
            </a:r>
          </a:p>
          <a:p>
            <a:pPr>
              <a:buFont typeface="Arial" charset="0"/>
              <a:buBlip>
                <a:blip r:embed="rId3"/>
              </a:buBlip>
            </a:pPr>
            <a:endParaRPr lang="en-GB" sz="2000" smtClean="0"/>
          </a:p>
          <a:p>
            <a:pPr>
              <a:buFont typeface="Arial" charset="0"/>
              <a:buBlip>
                <a:blip r:embed="rId3"/>
              </a:buBlip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8004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457200" y="2749020"/>
            <a:ext cx="8229600" cy="60045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400" smtClean="0"/>
              <a:t>Acknowledgements</a:t>
            </a:r>
            <a:endParaRPr lang="en-GB" sz="2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4363700"/>
            <a:ext cx="4038600" cy="25350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Celia Hoyles</a:t>
            </a:r>
          </a:p>
          <a:p>
            <a:r>
              <a:rPr lang="en-GB" sz="1600" dirty="0" smtClean="0"/>
              <a:t>Richard Noss</a:t>
            </a:r>
          </a:p>
          <a:p>
            <a:r>
              <a:rPr lang="en-GB" sz="1600" dirty="0" smtClean="0"/>
              <a:t>Teresa Smart</a:t>
            </a:r>
          </a:p>
          <a:p>
            <a:r>
              <a:rPr lang="en-GB" sz="1600" dirty="0" smtClean="0"/>
              <a:t>Bola </a:t>
            </a:r>
            <a:r>
              <a:rPr lang="en-GB" sz="1600" dirty="0" err="1" smtClean="0"/>
              <a:t>Abiloye</a:t>
            </a:r>
            <a:endParaRPr lang="en-GB" sz="1600" dirty="0" smtClean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48200" y="4363700"/>
            <a:ext cx="4038600" cy="22696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smtClean="0"/>
              <a:t>Jeremy Roschelle</a:t>
            </a:r>
          </a:p>
          <a:p>
            <a:r>
              <a:rPr lang="en-GB" sz="1600" smtClean="0"/>
              <a:t>Phil Vahey</a:t>
            </a:r>
          </a:p>
          <a:p>
            <a:r>
              <a:rPr lang="en-GB" sz="1600" smtClean="0"/>
              <a:t>Ken Rafanan</a:t>
            </a:r>
          </a:p>
          <a:p>
            <a:r>
              <a:rPr lang="en-GB" sz="1600" smtClean="0"/>
              <a:t>Jenifer Knudsen</a:t>
            </a:r>
            <a:endParaRPr lang="en-GB" sz="16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656538" y="3540125"/>
            <a:ext cx="4041775" cy="639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800" smtClean="0"/>
              <a:t>US (Stanford Research International, CA) </a:t>
            </a:r>
            <a:endParaRPr lang="en-GB" sz="18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5612" y="3540125"/>
            <a:ext cx="4040188" cy="6397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800" smtClean="0"/>
              <a:t>England (UCL Institute of Education, London)</a:t>
            </a:r>
            <a:endParaRPr lang="en-GB" sz="1800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17693" y="1422897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rgbClr val="000090"/>
                </a:solidFill>
                <a:latin typeface="Helvetica" charset="0"/>
                <a:cs typeface="Helvetica" charset="0"/>
              </a:rPr>
              <a:t>Alison Clark-Wilson, </a:t>
            </a:r>
          </a:p>
          <a:p>
            <a:pPr algn="ctr" eaLnBrk="1" hangingPunct="1"/>
            <a:r>
              <a:rPr lang="en-GB" dirty="0" smtClean="0">
                <a:solidFill>
                  <a:srgbClr val="000090"/>
                </a:solidFill>
                <a:latin typeface="Helvetica" charset="0"/>
                <a:cs typeface="Helvetica" charset="0"/>
                <a:hlinkClick r:id="rId3"/>
              </a:rPr>
              <a:t>a.clark-wilson@ucl.ac.uk</a:t>
            </a:r>
            <a:r>
              <a:rPr lang="en-GB" dirty="0" smtClean="0">
                <a:solidFill>
                  <a:srgbClr val="000090"/>
                </a:solidFill>
                <a:latin typeface="Helvetica" charset="0"/>
                <a:cs typeface="Helvetica" charset="0"/>
              </a:rPr>
              <a:t> </a:t>
            </a:r>
            <a:endParaRPr lang="en-GB" dirty="0">
              <a:solidFill>
                <a:srgbClr val="000090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7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485775" y="1700213"/>
            <a:ext cx="8408988" cy="467360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tabLst>
                <a:tab pos="263525" algn="l"/>
              </a:tabLst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000000"/>
                </a:solidFill>
                <a:cs typeface="+mn-cs"/>
              </a:rPr>
              <a:t>Around the world</a:t>
            </a:r>
            <a:endParaRPr lang="en-US" sz="2400" smtClean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smtClean="0">
              <a:solidFill>
                <a:srgbClr val="000000"/>
              </a:solidFill>
              <a:cs typeface="+mn-cs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smtClean="0">
                <a:solidFill>
                  <a:srgbClr val="000000"/>
                </a:solidFill>
                <a:cs typeface="+mn-cs"/>
              </a:rPr>
              <a:t>Many countries and jurisdictions have attempted to develop mathematics curricula that embed dynamic technologies.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smtClean="0">
                <a:solidFill>
                  <a:srgbClr val="000000"/>
                </a:solidFill>
                <a:ea typeface="+mn-ea"/>
                <a:cs typeface="+mn-cs"/>
              </a:rPr>
              <a:t>Most have encountered difficulties in widespread implementation due to: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smtClean="0">
                <a:solidFill>
                  <a:srgbClr val="000000"/>
                </a:solidFill>
                <a:ea typeface="+mn-ea"/>
              </a:rPr>
              <a:t>insufficient professional development opportunities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smtClean="0">
                <a:solidFill>
                  <a:srgbClr val="000000"/>
                </a:solidFill>
                <a:ea typeface="+mn-ea"/>
              </a:rPr>
              <a:t>difficulties over the role of (and access to) the technology in assessment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smtClean="0">
                <a:solidFill>
                  <a:srgbClr val="000000"/>
                </a:solidFill>
                <a:ea typeface="+mn-ea"/>
              </a:rPr>
              <a:t>lack of systemic belief that technology does change things – it is a part of the human story of the development of mathematics…</a:t>
            </a:r>
          </a:p>
          <a:p>
            <a:pPr marL="108585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smtClean="0">
              <a:solidFill>
                <a:srgbClr val="000000"/>
              </a:solidFill>
              <a:ea typeface="+mn-ea"/>
            </a:endParaRPr>
          </a:p>
          <a:p>
            <a:pPr marL="108585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631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5775" y="1700213"/>
            <a:ext cx="8408988" cy="9342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00"/>
                </a:solidFill>
                <a:cs typeface="+mn-cs"/>
              </a:rPr>
              <a:t>An example…</a:t>
            </a:r>
            <a:endParaRPr lang="en-US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pic>
        <p:nvPicPr>
          <p:cNvPr id="5" name="Content Placeholder 8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 t="7838" b="7838"/>
          <a:stretch>
            <a:fillRect/>
          </a:stretch>
        </p:blipFill>
        <p:spPr>
          <a:xfrm>
            <a:off x="457200" y="2625276"/>
            <a:ext cx="8229600" cy="350088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1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5775" y="1700213"/>
            <a:ext cx="8408988" cy="467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00"/>
                </a:solidFill>
                <a:cs typeface="+mn-cs"/>
              </a:rPr>
              <a:t>In England</a:t>
            </a: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cs typeface="+mn-cs"/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Wingdings" charset="2"/>
              <a:buChar char="§"/>
              <a:tabLst>
                <a:tab pos="263525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National Curriculum outlines the mathematical content knowledge that students should </a:t>
            </a:r>
            <a:r>
              <a:rPr lang="en-US" sz="2400" dirty="0" smtClean="0">
                <a:solidFill>
                  <a:srgbClr val="000000"/>
                </a:solidFill>
              </a:rPr>
              <a:t>learn</a:t>
            </a:r>
            <a:endParaRPr 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Wingdings" charset="2"/>
              <a:buChar char="§"/>
              <a:tabLst>
                <a:tab pos="2635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the National Curriculum states </a:t>
            </a:r>
            <a:r>
              <a:rPr lang="en-US" sz="2400" u="sng" dirty="0">
                <a:solidFill>
                  <a:srgbClr val="000000"/>
                </a:solidFill>
              </a:rPr>
              <a:t>implicitly</a:t>
            </a:r>
            <a:r>
              <a:rPr lang="en-US" sz="2400" dirty="0">
                <a:solidFill>
                  <a:srgbClr val="000000"/>
                </a:solidFill>
              </a:rPr>
              <a:t> how students should learn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Wingdings" charset="2"/>
              <a:buChar char="§"/>
              <a:tabLst>
                <a:tab pos="2635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the National Curriculum states </a:t>
            </a:r>
            <a:r>
              <a:rPr lang="en-US" sz="2400" u="sng" dirty="0">
                <a:solidFill>
                  <a:srgbClr val="000000"/>
                </a:solidFill>
              </a:rPr>
              <a:t>implicitly</a:t>
            </a:r>
            <a:r>
              <a:rPr lang="en-US" sz="2400" dirty="0">
                <a:solidFill>
                  <a:srgbClr val="000000"/>
                </a:solidFill>
              </a:rPr>
              <a:t> how teachers should teach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Wingdings" charset="2"/>
              <a:buChar char="§"/>
              <a:tabLst>
                <a:tab pos="2635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the National Curriculum </a:t>
            </a:r>
            <a:r>
              <a:rPr lang="en-US" sz="2400" u="sng" dirty="0">
                <a:solidFill>
                  <a:srgbClr val="000000"/>
                </a:solidFill>
              </a:rPr>
              <a:t>is not designed </a:t>
            </a:r>
            <a:r>
              <a:rPr lang="en-US" sz="2400" dirty="0">
                <a:solidFill>
                  <a:srgbClr val="000000"/>
                </a:solidFill>
              </a:rPr>
              <a:t>in parallel with the accompanying high-stakes tests/assessments</a:t>
            </a:r>
          </a:p>
          <a:p>
            <a:pPr marL="0" lvl="1" indent="0" eaLnBrk="1" fontAlgn="auto" hangingPunct="1">
              <a:spcAft>
                <a:spcPts val="0"/>
              </a:spcAft>
              <a:buFont typeface="Arial"/>
              <a:buNone/>
              <a:tabLst>
                <a:tab pos="263525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1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5775" y="1700213"/>
            <a:ext cx="8408988" cy="467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In England…Concerning technology use…</a:t>
            </a:r>
            <a:endParaRPr lang="en-US" sz="18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“Calculators </a:t>
            </a:r>
            <a:r>
              <a:rPr lang="en-US" sz="2400" dirty="0">
                <a:solidFill>
                  <a:srgbClr val="000000"/>
                </a:solidFill>
                <a:cs typeface="+mn-cs"/>
              </a:rPr>
              <a:t>should not be used as a substitute for good written and mental arithmetic. They should therefore only be introduced near the end of key stage 2 to support pupils’ conceptual understanding and exploration of more complex number problems, if written and mental arithmetic are secure.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In both primary and secondary schools, teachers should use their </a:t>
            </a:r>
            <a:r>
              <a:rPr lang="en-US" sz="2400" dirty="0" err="1">
                <a:solidFill>
                  <a:srgbClr val="000000"/>
                </a:solidFill>
                <a:cs typeface="+mn-cs"/>
              </a:rPr>
              <a:t>judgement</a:t>
            </a:r>
            <a:r>
              <a:rPr lang="en-US" sz="2400" dirty="0">
                <a:solidFill>
                  <a:srgbClr val="000000"/>
                </a:solidFill>
                <a:cs typeface="+mn-cs"/>
              </a:rPr>
              <a:t> about when ICT tools should be used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.”</a:t>
            </a:r>
            <a:endParaRPr lang="en-US" dirty="0">
              <a:solidFill>
                <a:srgbClr val="000000"/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Font typeface="Arial"/>
              <a:buNone/>
              <a:tabLst>
                <a:tab pos="263525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00"/>
                </a:solidFill>
                <a:cs typeface="+mn-cs"/>
              </a:rPr>
              <a:t>The </a:t>
            </a:r>
            <a:r>
              <a:rPr lang="en-US" sz="4000" b="1" dirty="0">
                <a:solidFill>
                  <a:srgbClr val="000000"/>
                </a:solidFill>
                <a:cs typeface="+mn-cs"/>
              </a:rPr>
              <a:t>research</a:t>
            </a:r>
            <a:r>
              <a:rPr lang="en-US" sz="4000" b="1" dirty="0" smtClean="0">
                <a:solidFill>
                  <a:srgbClr val="000000"/>
                </a:solidFill>
                <a:cs typeface="+mn-cs"/>
              </a:rPr>
              <a:t> context</a:t>
            </a: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Cornerstone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 Maths Project aims to scale classroom use of ‘transformative technologies’ in English lower secondary mathematics through a ‘curricular activity system’ </a:t>
            </a:r>
            <a:r>
              <a:rPr lang="en-US" sz="2400" dirty="0" smtClean="0">
                <a:solidFill>
                  <a:srgbClr val="000000"/>
                </a:solidFill>
              </a:rPr>
              <a:t>approach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(Vahey et al 2013) that includes: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Wingdings" charset="2"/>
              <a:buChar char="§"/>
              <a:tabLst>
                <a:tab pos="263525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Web-based bespoke software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Wingdings" charset="2"/>
              <a:buChar char="§"/>
              <a:tabLst>
                <a:tab pos="263525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Pupil materials (in the form of sequenced investigations mediated by a ‘workbook’)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Wingdings" charset="2"/>
              <a:buChar char="§"/>
              <a:tabLst>
                <a:tab pos="263525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Teacher’s Guide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Wingdings" charset="2"/>
              <a:buChar char="§"/>
              <a:tabLst>
                <a:tab pos="263525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Mandatory professional development (face-to-face and ‘at distance’)</a:t>
            </a:r>
            <a:endParaRPr lang="en-US" sz="1600" dirty="0">
              <a:solidFill>
                <a:srgbClr val="000000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All focused on ‘hard to teach’ topics in 11-14 </a:t>
            </a:r>
            <a:r>
              <a:rPr lang="en-US" sz="2400" dirty="0" err="1" smtClean="0">
                <a:solidFill>
                  <a:srgbClr val="000000"/>
                </a:solidFill>
                <a:ea typeface="+mn-ea"/>
                <a:cs typeface="+mn-cs"/>
              </a:rPr>
              <a:t>maths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.</a:t>
            </a: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8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5775" y="1700213"/>
            <a:ext cx="8408988" cy="467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00"/>
                </a:solidFill>
                <a:cs typeface="+mn-cs"/>
              </a:rPr>
              <a:t>Research objective</a:t>
            </a: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To </a:t>
            </a:r>
            <a:r>
              <a:rPr lang="en-US" sz="2400" dirty="0" err="1">
                <a:solidFill>
                  <a:srgbClr val="000000"/>
                </a:solidFill>
                <a:cs typeface="+mn-cs"/>
              </a:rPr>
              <a:t>analyse</a:t>
            </a:r>
            <a:r>
              <a:rPr lang="en-US" sz="2400" dirty="0">
                <a:solidFill>
                  <a:srgbClr val="000000"/>
                </a:solidFill>
                <a:cs typeface="+mn-cs"/>
              </a:rPr>
              <a:t> the development of teachers’ mathematical knowledge for teaching and associated mathematics pedagogical practice with dynamic software related to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three ‘hard to teach’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topics:</a:t>
            </a: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–"/>
              <a:tabLst>
                <a:tab pos="2635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algebraic </a:t>
            </a:r>
            <a:r>
              <a:rPr lang="en-US" sz="2400" dirty="0" smtClean="0">
                <a:solidFill>
                  <a:srgbClr val="000000"/>
                </a:solidFill>
              </a:rPr>
              <a:t>generalisation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–"/>
              <a:tabLst>
                <a:tab pos="2635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geometric </a:t>
            </a:r>
            <a:r>
              <a:rPr lang="en-US" sz="2400" dirty="0" smtClean="0">
                <a:solidFill>
                  <a:srgbClr val="000000"/>
                </a:solidFill>
              </a:rPr>
              <a:t>similarity; </a:t>
            </a:r>
            <a:endParaRPr 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–"/>
              <a:tabLst>
                <a:tab pos="2635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linear functions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5775" y="1700213"/>
            <a:ext cx="8408988" cy="467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00"/>
                </a:solidFill>
                <a:cs typeface="+mn-cs"/>
              </a:rPr>
              <a:t>Research objective</a:t>
            </a: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To </a:t>
            </a:r>
            <a:r>
              <a:rPr lang="en-US" sz="2400" dirty="0" err="1">
                <a:solidFill>
                  <a:srgbClr val="000000"/>
                </a:solidFill>
                <a:cs typeface="+mn-cs"/>
              </a:rPr>
              <a:t>analyse</a:t>
            </a:r>
            <a:r>
              <a:rPr lang="en-US" sz="2400" dirty="0">
                <a:solidFill>
                  <a:srgbClr val="000000"/>
                </a:solidFill>
                <a:cs typeface="+mn-cs"/>
              </a:rPr>
              <a:t> the development of teachers’ mathematical knowledge for teaching and associated mathematics pedagogical practice with dynamic software related to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three ‘hard to teach’ </a:t>
            </a:r>
            <a:r>
              <a:rPr lang="en-US" sz="2400" dirty="0" smtClean="0">
                <a:solidFill>
                  <a:srgbClr val="000000"/>
                </a:solidFill>
                <a:cs typeface="+mn-cs"/>
              </a:rPr>
              <a:t>topics:</a:t>
            </a: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–"/>
              <a:tabLst>
                <a:tab pos="263525" algn="l"/>
              </a:tabLst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algebraic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generalisation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;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–"/>
              <a:tabLst>
                <a:tab pos="263525" algn="l"/>
              </a:tabLst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geometric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similarity; 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–"/>
              <a:tabLst>
                <a:tab pos="26352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linear functions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7586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 descr="KnowledgeLab_black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OE_Standard_Presentation_Template_1_Dec_2014[1]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Light Green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 Celest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right Blu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ky Blu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Yellow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rang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ink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urpl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Stone">
  <a:themeElements>
    <a:clrScheme name="UCL IOE">
      <a:dk1>
        <a:srgbClr val="000000"/>
      </a:dk1>
      <a:lt1>
        <a:sysClr val="window" lastClr="FFFFFF"/>
      </a:lt1>
      <a:dk2>
        <a:srgbClr val="051B35"/>
      </a:dk2>
      <a:lt2>
        <a:srgbClr val="DFD7BC"/>
      </a:lt2>
      <a:accent1>
        <a:srgbClr val="008C99"/>
      </a:accent1>
      <a:accent2>
        <a:srgbClr val="75A5C2"/>
      </a:accent2>
      <a:accent3>
        <a:srgbClr val="AFC828"/>
      </a:accent3>
      <a:accent4>
        <a:srgbClr val="5E5650"/>
      </a:accent4>
      <a:accent5>
        <a:srgbClr val="75A8B7"/>
      </a:accent5>
      <a:accent6>
        <a:srgbClr val="DE6222"/>
      </a:accent6>
      <a:hlink>
        <a:srgbClr val="002127"/>
      </a:hlink>
      <a:folHlink>
        <a:srgbClr val="6910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OE-Net Document" ma:contentTypeID="0x0101003C6433750ECB5A49A2B0F8B7F0D600E000508F965A44D00B4BB5F97D405736E133" ma:contentTypeVersion="7" ma:contentTypeDescription="" ma:contentTypeScope="" ma:versionID="849809ea6dcb1261241d6a9a69473d50">
  <xsd:schema xmlns:xsd="http://www.w3.org/2001/XMLSchema" xmlns:xs="http://www.w3.org/2001/XMLSchema" xmlns:p="http://schemas.microsoft.com/office/2006/metadata/properties" xmlns:ns1="http://schemas.microsoft.com/sharepoint/v3" xmlns:ns2="1f70c37c-c3dd-452e-8808-84ca52e5f108" targetNamespace="http://schemas.microsoft.com/office/2006/metadata/properties" ma:root="true" ma:fieldsID="17997155ec8a0f7180f991f9e5460b9c" ns1:_="" ns2:_="">
    <xsd:import namespace="http://schemas.microsoft.com/sharepoint/v3"/>
    <xsd:import namespace="1f70c37c-c3dd-452e-8808-84ca52e5f108"/>
    <xsd:element name="properties">
      <xsd:complexType>
        <xsd:sequence>
          <xsd:element name="documentManagement">
            <xsd:complexType>
              <xsd:all>
                <xsd:element ref="ns2:IOENetDocumentType"/>
                <xsd:element ref="ns1:ol_Depart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ol_Department" ma:index="9" nillable="true" ma:displayName="Department" ma:hidden="true" ma:internalName="ol_Departmen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0c37c-c3dd-452e-8808-84ca52e5f108" elementFormDefault="qualified">
    <xsd:import namespace="http://schemas.microsoft.com/office/2006/documentManagement/types"/>
    <xsd:import namespace="http://schemas.microsoft.com/office/infopath/2007/PartnerControls"/>
    <xsd:element name="IOENetDocumentType" ma:index="8" ma:displayName="IOE-Net Document Type" ma:format="Dropdown" ma:internalName="IOENetDocumentType" ma:readOnly="false">
      <xsd:simpleType>
        <xsd:restriction base="dms:Choice">
          <xsd:enumeration value="Agreement"/>
          <xsd:enumeration value="Form"/>
          <xsd:enumeration value="Guideline"/>
          <xsd:enumeration value="Policy"/>
          <xsd:enumeration value="Presentation"/>
          <xsd:enumeration value="Report"/>
          <xsd:enumeration value="Strategy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D6ABB17C-1081-41D3-9809-558BFD7AF3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70c37c-c3dd-452e-8808-84ca52e5f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94C293-62A5-490D-83AD-D57271ED98B4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IOE_Standard_Presentation_Template_1_Dec_2014[1].pot</Template>
  <TotalTime>1813</TotalTime>
  <Words>1026</Words>
  <Application>Microsoft Macintosh PowerPoint</Application>
  <PresentationFormat>On-screen Show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IOE_Standard_Presentation_Template_1_Dec_2014[1]</vt:lpstr>
      <vt:lpstr>Blue Celeste</vt:lpstr>
      <vt:lpstr>Bright Blue</vt:lpstr>
      <vt:lpstr>Sky Blue</vt:lpstr>
      <vt:lpstr>Yellow</vt:lpstr>
      <vt:lpstr>Orange</vt:lpstr>
      <vt:lpstr>Pink</vt:lpstr>
      <vt:lpstr>Purple</vt:lpstr>
      <vt:lpstr>Stone</vt:lpstr>
      <vt:lpstr>Light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 (IOE) powerpoint presentation template</dc:title>
  <dc:creator>Paul2</dc:creator>
  <cp:lastModifiedBy>Alison Clark-Wilson</cp:lastModifiedBy>
  <cp:revision>174</cp:revision>
  <dcterms:created xsi:type="dcterms:W3CDTF">2013-09-17T12:18:35Z</dcterms:created>
  <dcterms:modified xsi:type="dcterms:W3CDTF">2016-02-18T06:05:00Z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l_Department">
    <vt:lpwstr>External Relations</vt:lpwstr>
  </property>
  <property fmtid="{D5CDD505-2E9C-101B-9397-08002B2CF9AE}" pid="3" name="IOENetDocumentType">
    <vt:lpwstr>Presentation</vt:lpwstr>
  </property>
</Properties>
</file>